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23"/>
  </p:notesMasterIdLst>
  <p:handoutMasterIdLst>
    <p:handoutMasterId r:id="rId24"/>
  </p:handoutMasterIdLst>
  <p:sldIdLst>
    <p:sldId id="259" r:id="rId6"/>
    <p:sldId id="272" r:id="rId7"/>
    <p:sldId id="2147473840" r:id="rId8"/>
    <p:sldId id="2147473857" r:id="rId9"/>
    <p:sldId id="2147473858" r:id="rId10"/>
    <p:sldId id="2147473846" r:id="rId11"/>
    <p:sldId id="2147473853" r:id="rId12"/>
    <p:sldId id="276" r:id="rId13"/>
    <p:sldId id="260" r:id="rId14"/>
    <p:sldId id="2147473841" r:id="rId15"/>
    <p:sldId id="2147473847" r:id="rId16"/>
    <p:sldId id="2147473848" r:id="rId17"/>
    <p:sldId id="2147473849" r:id="rId18"/>
    <p:sldId id="2147473850" r:id="rId19"/>
    <p:sldId id="2147473851" r:id="rId20"/>
    <p:sldId id="2147473852"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80BE3B-346B-9433-8239-FE0F4F1CE0AA}" name="MOON, Vanessa (NHS HERTFORDSHIRE AND WEST ESSEX ICB - 07H)" initials="MV(HAWEI0" userId="S::vanessa.moon@nhs.net::e0280237-3695-446a-8174-a3cf2c650d52" providerId="AD"/>
  <p188:author id="{98531CDA-B93F-EA26-E8DF-6A28849D99E1}" name="WATERS, Rachael (NHS HERTFORDSHIRE AND WEST ESSEX ICB - 07H)" initials="RW" userId="S::r.waters5@nhs.net::98bf1b4f-3600-4cf9-a2c2-05d086771ade" providerId="AD"/>
  <p188:author id="{06CA54E4-0F01-C4AE-6CD5-AD129F9D4A3C}" name="HAIGH, Susan (NHS HERTFORDSHIRE AND WEST ESSEX ICB - 06K)" initials="HS(HAWEI0" userId="S::susan.haigh1@nhs.net::8b7e1c5b-93ac-427d-add2-8250b4190d8a" providerId="AD"/>
  <p188:author id="{EA9265F8-9A41-DDE3-D89F-6312144E466C}" name="MILBOURN, Nuala (NHS HERTFORDSHIRE AND WEST ESSEX ICB - 06K)" initials="M0" userId="S::nuala.milbourn@nhs.net::270a3d3c-b7ef-4095-964a-f516760e77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65"/>
    <a:srgbClr val="0099FF"/>
    <a:srgbClr val="913ECF"/>
    <a:srgbClr val="E33096"/>
    <a:srgbClr val="FFD863"/>
    <a:srgbClr val="FFC000"/>
    <a:srgbClr val="43BA75"/>
    <a:srgbClr val="AE2573"/>
    <a:srgbClr val="FFA000"/>
    <a:srgbClr val="F464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954" autoAdjust="0"/>
  </p:normalViewPr>
  <p:slideViewPr>
    <p:cSldViewPr snapToGrid="0">
      <p:cViewPr varScale="1">
        <p:scale>
          <a:sx n="66" d="100"/>
          <a:sy n="66" d="100"/>
        </p:scale>
        <p:origin x="2196"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HWE-FS01\Shared\Chief%20of%20Staff\Communications%20and%20Engagement\HWEICB\7)%20Team%20folders\Susan%20Haigh\Things%20I%20have%20reviewed\AGM%20finance%20pie%20chart%20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FD8-4084-A1B9-F8A8AD04E4E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FD8-4084-A1B9-F8A8AD04E4E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FD8-4084-A1B9-F8A8AD04E4E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FD8-4084-A1B9-F8A8AD04E4E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FD8-4084-A1B9-F8A8AD04E4EF}"/>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BFD8-4084-A1B9-F8A8AD04E4E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BFD8-4084-A1B9-F8A8AD04E4EF}"/>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BFD8-4084-A1B9-F8A8AD04E4EF}"/>
              </c:ext>
            </c:extLst>
          </c:dPt>
          <c:dLbls>
            <c:dLbl>
              <c:idx val="0"/>
              <c:layout>
                <c:manualLayout>
                  <c:x val="3.4616052365354089E-2"/>
                  <c:y val="-0.17367753460586069"/>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887665388467729"/>
                      <c:h val="0.20809669086207924"/>
                    </c:manualLayout>
                  </c15:layout>
                </c:ext>
                <c:ext xmlns:c16="http://schemas.microsoft.com/office/drawing/2014/chart" uri="{C3380CC4-5D6E-409C-BE32-E72D297353CC}">
                  <c16:uniqueId val="{00000001-BFD8-4084-A1B9-F8A8AD04E4EF}"/>
                </c:ext>
              </c:extLst>
            </c:dLbl>
            <c:dLbl>
              <c:idx val="1"/>
              <c:layout>
                <c:manualLayout>
                  <c:x val="-4.7517034801681554E-2"/>
                  <c:y val="-2.5980043472727771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6700564755880877"/>
                      <c:h val="8.3238676344831689E-2"/>
                    </c:manualLayout>
                  </c15:layout>
                </c:ext>
                <c:ext xmlns:c16="http://schemas.microsoft.com/office/drawing/2014/chart" uri="{C3380CC4-5D6E-409C-BE32-E72D297353CC}">
                  <c16:uniqueId val="{00000003-BFD8-4084-A1B9-F8A8AD04E4EF}"/>
                </c:ext>
              </c:extLst>
            </c:dLbl>
            <c:dLbl>
              <c:idx val="2"/>
              <c:layout>
                <c:manualLayout>
                  <c:x val="-6.5350041995526589E-2"/>
                  <c:y val="-3.1421143825399858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3014612119193043"/>
                      <c:h val="0.13410675633333996"/>
                    </c:manualLayout>
                  </c15:layout>
                </c:ext>
                <c:ext xmlns:c16="http://schemas.microsoft.com/office/drawing/2014/chart" uri="{C3380CC4-5D6E-409C-BE32-E72D297353CC}">
                  <c16:uniqueId val="{00000005-BFD8-4084-A1B9-F8A8AD04E4EF}"/>
                </c:ext>
              </c:extLst>
            </c:dLbl>
            <c:dLbl>
              <c:idx val="3"/>
              <c:layout>
                <c:manualLayout>
                  <c:x val="-6.5964243189796837E-2"/>
                  <c:y val="5.0431313618098696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9675975141641966"/>
                      <c:h val="0.13410675633333996"/>
                    </c:manualLayout>
                  </c15:layout>
                </c:ext>
                <c:ext xmlns:c16="http://schemas.microsoft.com/office/drawing/2014/chart" uri="{C3380CC4-5D6E-409C-BE32-E72D297353CC}">
                  <c16:uniqueId val="{00000007-BFD8-4084-A1B9-F8A8AD04E4EF}"/>
                </c:ext>
              </c:extLst>
            </c:dLbl>
            <c:dLbl>
              <c:idx val="4"/>
              <c:layout>
                <c:manualLayout>
                  <c:x val="-4.0430234297518589E-2"/>
                  <c:y val="0.10298219125633412"/>
                </c:manualLayout>
              </c:layout>
              <c:showLegendKey val="0"/>
              <c:showVal val="1"/>
              <c:showCatName val="1"/>
              <c:showSerName val="0"/>
              <c:showPercent val="0"/>
              <c:showBubbleSize val="0"/>
              <c:extLst>
                <c:ext xmlns:c15="http://schemas.microsoft.com/office/drawing/2012/chart" uri="{CE6537A1-D6FC-4f65-9D91-7224C49458BB}">
                  <c15:layout>
                    <c:manualLayout>
                      <c:w val="0.25138850140915697"/>
                      <c:h val="0.16647735268966338"/>
                    </c:manualLayout>
                  </c15:layout>
                </c:ext>
                <c:ext xmlns:c16="http://schemas.microsoft.com/office/drawing/2014/chart" uri="{C3380CC4-5D6E-409C-BE32-E72D297353CC}">
                  <c16:uniqueId val="{00000009-BFD8-4084-A1B9-F8A8AD04E4EF}"/>
                </c:ext>
              </c:extLst>
            </c:dLbl>
            <c:dLbl>
              <c:idx val="5"/>
              <c:layout>
                <c:manualLayout>
                  <c:x val="-0.14562752661267697"/>
                  <c:y val="6.8518065723962546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1393759097430509"/>
                      <c:h val="9.47996036149472E-2"/>
                    </c:manualLayout>
                  </c15:layout>
                </c:ext>
                <c:ext xmlns:c16="http://schemas.microsoft.com/office/drawing/2014/chart" uri="{C3380CC4-5D6E-409C-BE32-E72D297353CC}">
                  <c16:uniqueId val="{0000000B-BFD8-4084-A1B9-F8A8AD04E4EF}"/>
                </c:ext>
              </c:extLst>
            </c:dLbl>
            <c:dLbl>
              <c:idx val="6"/>
              <c:layout>
                <c:manualLayout>
                  <c:x val="-6.1300420605214179E-2"/>
                  <c:y val="-4.5628340038367712E-3"/>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3668242528819054"/>
                      <c:h val="8.7863047252877899E-2"/>
                    </c:manualLayout>
                  </c15:layout>
                </c:ext>
                <c:ext xmlns:c16="http://schemas.microsoft.com/office/drawing/2014/chart" uri="{C3380CC4-5D6E-409C-BE32-E72D297353CC}">
                  <c16:uniqueId val="{0000000D-BFD8-4084-A1B9-F8A8AD04E4EF}"/>
                </c:ext>
              </c:extLst>
            </c:dLbl>
            <c:dLbl>
              <c:idx val="7"/>
              <c:layout>
                <c:manualLayout>
                  <c:x val="0.30927103072847489"/>
                  <c:y val="0"/>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9958266422299218"/>
                      <c:h val="7.6302119982762387E-2"/>
                    </c:manualLayout>
                  </c15:layout>
                </c:ext>
                <c:ext xmlns:c16="http://schemas.microsoft.com/office/drawing/2014/chart" uri="{C3380CC4-5D6E-409C-BE32-E72D297353CC}">
                  <c16:uniqueId val="{0000000F-BFD8-4084-A1B9-F8A8AD04E4E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Sheet1!$A$1:$A$8</c:f>
              <c:strCache>
                <c:ptCount val="8"/>
                <c:pt idx="0">
                  <c:v>Acute Commissioning</c:v>
                </c:pt>
                <c:pt idx="1">
                  <c:v>Primary Care Services</c:v>
                </c:pt>
                <c:pt idx="2">
                  <c:v>Mental Health Services</c:v>
                </c:pt>
                <c:pt idx="3">
                  <c:v>Community Services</c:v>
                </c:pt>
                <c:pt idx="4">
                  <c:v>Specialised Commissioning</c:v>
                </c:pt>
                <c:pt idx="5">
                  <c:v>Prescribing</c:v>
                </c:pt>
                <c:pt idx="6">
                  <c:v>Continuing Healthcare</c:v>
                </c:pt>
                <c:pt idx="7">
                  <c:v>Other services</c:v>
                </c:pt>
              </c:strCache>
            </c:strRef>
          </c:cat>
          <c:val>
            <c:numRef>
              <c:f>Sheet1!$B$1:$B$8</c:f>
              <c:numCache>
                <c:formatCode>0%</c:formatCode>
                <c:ptCount val="8"/>
                <c:pt idx="0">
                  <c:v>0.49</c:v>
                </c:pt>
                <c:pt idx="1">
                  <c:v>0.13</c:v>
                </c:pt>
                <c:pt idx="2">
                  <c:v>0.09</c:v>
                </c:pt>
                <c:pt idx="3">
                  <c:v>0.08</c:v>
                </c:pt>
                <c:pt idx="4">
                  <c:v>0.08</c:v>
                </c:pt>
                <c:pt idx="5">
                  <c:v>0.06</c:v>
                </c:pt>
                <c:pt idx="6">
                  <c:v>0.04</c:v>
                </c:pt>
                <c:pt idx="7">
                  <c:v>0.03</c:v>
                </c:pt>
              </c:numCache>
            </c:numRef>
          </c:val>
          <c:extLst>
            <c:ext xmlns:c16="http://schemas.microsoft.com/office/drawing/2014/chart" uri="{C3380CC4-5D6E-409C-BE32-E72D297353CC}">
              <c16:uniqueId val="{00000010-BFD8-4084-A1B9-F8A8AD04E4EF}"/>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B3C2E5-609B-2AC9-37F2-E419E35197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03A50D9-E3C1-FABB-F749-8A1FE369F5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1D14CB-FE29-1C47-A861-C81FA133B93B}" type="datetimeFigureOut">
              <a:rPr lang="en-GB" smtClean="0"/>
              <a:t>26/09/2025</a:t>
            </a:fld>
            <a:endParaRPr lang="en-GB"/>
          </a:p>
        </p:txBody>
      </p:sp>
      <p:sp>
        <p:nvSpPr>
          <p:cNvPr id="4" name="Footer Placeholder 3">
            <a:extLst>
              <a:ext uri="{FF2B5EF4-FFF2-40B4-BE49-F238E27FC236}">
                <a16:creationId xmlns:a16="http://schemas.microsoft.com/office/drawing/2014/main" id="{14E69ED6-3428-11DE-120F-E543F17A51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68C49FD-CAD4-C276-D721-975C80479D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9FC188-D68D-1A45-919E-58C8D178C492}" type="slidenum">
              <a:rPr lang="en-GB" smtClean="0"/>
              <a:t>‹#›</a:t>
            </a:fld>
            <a:endParaRPr lang="en-GB"/>
          </a:p>
        </p:txBody>
      </p:sp>
    </p:spTree>
    <p:extLst>
      <p:ext uri="{BB962C8B-B14F-4D97-AF65-F5344CB8AC3E}">
        <p14:creationId xmlns:p14="http://schemas.microsoft.com/office/powerpoint/2010/main" val="190598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5A334-6322-4121-85DB-1177A4494869}" type="datetimeFigureOut">
              <a:rPr lang="en-GB" smtClean="0"/>
              <a:t>26/09/2025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BBD5F-92B3-4C13-A5A9-7242E96EA686}" type="slidenum">
              <a:rPr lang="en-GB" smtClean="0"/>
              <a:t>‹#›</a:t>
            </a:fld>
            <a:endParaRPr lang="en-GB"/>
          </a:p>
        </p:txBody>
      </p:sp>
    </p:spTree>
    <p:extLst>
      <p:ext uri="{BB962C8B-B14F-4D97-AF65-F5344CB8AC3E}">
        <p14:creationId xmlns:p14="http://schemas.microsoft.com/office/powerpoint/2010/main" val="329276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highlight>
                  <a:srgbClr val="00FF00"/>
                </a:highlight>
              </a:rPr>
              <a:t>Slide 1 – Welcome slide</a:t>
            </a:r>
            <a:endParaRPr lang="en-GB" b="1">
              <a:highlight>
                <a:srgbClr val="00FF00"/>
              </a:highlight>
              <a:ea typeface="Calibri"/>
              <a:cs typeface="Calibri"/>
            </a:endParaRPr>
          </a:p>
        </p:txBody>
      </p:sp>
      <p:sp>
        <p:nvSpPr>
          <p:cNvPr id="4" name="Slide Number Placeholder 3"/>
          <p:cNvSpPr>
            <a:spLocks noGrp="1"/>
          </p:cNvSpPr>
          <p:nvPr>
            <p:ph type="sldNum" sz="quarter" idx="5"/>
          </p:nvPr>
        </p:nvSpPr>
        <p:spPr/>
        <p:txBody>
          <a:bodyPr/>
          <a:lstStyle/>
          <a:p>
            <a:fld id="{8B9BBD5F-92B3-4C13-A5A9-7242E96EA686}" type="slidenum">
              <a:rPr lang="en-GB" smtClean="0"/>
              <a:t>1</a:t>
            </a:fld>
            <a:endParaRPr lang="en-GB"/>
          </a:p>
        </p:txBody>
      </p:sp>
    </p:spTree>
    <p:extLst>
      <p:ext uri="{BB962C8B-B14F-4D97-AF65-F5344CB8AC3E}">
        <p14:creationId xmlns:p14="http://schemas.microsoft.com/office/powerpoint/2010/main" val="285942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10 – Financial update</a:t>
            </a:r>
          </a:p>
          <a:p>
            <a:endParaRPr lang="en-GB" b="1" dirty="0">
              <a:ea typeface="Calibri"/>
              <a:cs typeface="Calibri"/>
            </a:endParaRPr>
          </a:p>
        </p:txBody>
      </p:sp>
      <p:sp>
        <p:nvSpPr>
          <p:cNvPr id="4" name="Slide Number Placeholder 3"/>
          <p:cNvSpPr>
            <a:spLocks noGrp="1"/>
          </p:cNvSpPr>
          <p:nvPr>
            <p:ph type="sldNum" sz="quarter" idx="5"/>
          </p:nvPr>
        </p:nvSpPr>
        <p:spPr/>
        <p:txBody>
          <a:bodyPr/>
          <a:lstStyle/>
          <a:p>
            <a:fld id="{8B9BBD5F-92B3-4C13-A5A9-7242E96EA686}" type="slidenum">
              <a:rPr lang="en-GB" smtClean="0"/>
              <a:t>10</a:t>
            </a:fld>
            <a:endParaRPr lang="en-GB"/>
          </a:p>
        </p:txBody>
      </p:sp>
    </p:spTree>
    <p:extLst>
      <p:ext uri="{BB962C8B-B14F-4D97-AF65-F5344CB8AC3E}">
        <p14:creationId xmlns:p14="http://schemas.microsoft.com/office/powerpoint/2010/main" val="283953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11 – statutory duties</a:t>
            </a:r>
          </a:p>
        </p:txBody>
      </p:sp>
      <p:sp>
        <p:nvSpPr>
          <p:cNvPr id="4" name="Slide Number Placeholder 3"/>
          <p:cNvSpPr>
            <a:spLocks noGrp="1"/>
          </p:cNvSpPr>
          <p:nvPr>
            <p:ph type="sldNum" sz="quarter" idx="5"/>
          </p:nvPr>
        </p:nvSpPr>
        <p:spPr/>
        <p:txBody>
          <a:bodyPr/>
          <a:lstStyle/>
          <a:p>
            <a:fld id="{8B9BBD5F-92B3-4C13-A5A9-7242E96EA686}" type="slidenum">
              <a:rPr lang="en-GB" smtClean="0"/>
              <a:t>11</a:t>
            </a:fld>
            <a:endParaRPr lang="en-GB"/>
          </a:p>
        </p:txBody>
      </p:sp>
    </p:spTree>
    <p:extLst>
      <p:ext uri="{BB962C8B-B14F-4D97-AF65-F5344CB8AC3E}">
        <p14:creationId xmlns:p14="http://schemas.microsoft.com/office/powerpoint/2010/main" val="2743829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Side 12 – efficiency savings</a:t>
            </a:r>
          </a:p>
        </p:txBody>
      </p:sp>
      <p:sp>
        <p:nvSpPr>
          <p:cNvPr id="4" name="Slide Number Placeholder 3"/>
          <p:cNvSpPr>
            <a:spLocks noGrp="1"/>
          </p:cNvSpPr>
          <p:nvPr>
            <p:ph type="sldNum" sz="quarter" idx="5"/>
          </p:nvPr>
        </p:nvSpPr>
        <p:spPr/>
        <p:txBody>
          <a:bodyPr/>
          <a:lstStyle/>
          <a:p>
            <a:fld id="{8B9BBD5F-92B3-4C13-A5A9-7242E96EA686}" type="slidenum">
              <a:rPr lang="en-GB" smtClean="0"/>
              <a:t>12</a:t>
            </a:fld>
            <a:endParaRPr lang="en-GB"/>
          </a:p>
        </p:txBody>
      </p:sp>
    </p:spTree>
    <p:extLst>
      <p:ext uri="{BB962C8B-B14F-4D97-AF65-F5344CB8AC3E}">
        <p14:creationId xmlns:p14="http://schemas.microsoft.com/office/powerpoint/2010/main" val="2477478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13 – financial challenges</a:t>
            </a:r>
          </a:p>
        </p:txBody>
      </p:sp>
      <p:sp>
        <p:nvSpPr>
          <p:cNvPr id="4" name="Slide Number Placeholder 3"/>
          <p:cNvSpPr>
            <a:spLocks noGrp="1"/>
          </p:cNvSpPr>
          <p:nvPr>
            <p:ph type="sldNum" sz="quarter" idx="5"/>
          </p:nvPr>
        </p:nvSpPr>
        <p:spPr/>
        <p:txBody>
          <a:bodyPr/>
          <a:lstStyle/>
          <a:p>
            <a:fld id="{8B9BBD5F-92B3-4C13-A5A9-7242E96EA686}" type="slidenum">
              <a:rPr lang="en-GB" smtClean="0"/>
              <a:t>13</a:t>
            </a:fld>
            <a:endParaRPr lang="en-GB"/>
          </a:p>
        </p:txBody>
      </p:sp>
    </p:spTree>
    <p:extLst>
      <p:ext uri="{BB962C8B-B14F-4D97-AF65-F5344CB8AC3E}">
        <p14:creationId xmlns:p14="http://schemas.microsoft.com/office/powerpoint/2010/main" val="2043831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14 – performance against duties</a:t>
            </a:r>
          </a:p>
        </p:txBody>
      </p:sp>
      <p:sp>
        <p:nvSpPr>
          <p:cNvPr id="4" name="Slide Number Placeholder 3"/>
          <p:cNvSpPr>
            <a:spLocks noGrp="1"/>
          </p:cNvSpPr>
          <p:nvPr>
            <p:ph type="sldNum" sz="quarter" idx="5"/>
          </p:nvPr>
        </p:nvSpPr>
        <p:spPr/>
        <p:txBody>
          <a:bodyPr/>
          <a:lstStyle/>
          <a:p>
            <a:fld id="{8B9BBD5F-92B3-4C13-A5A9-7242E96EA686}" type="slidenum">
              <a:rPr lang="en-GB" smtClean="0"/>
              <a:t>14</a:t>
            </a:fld>
            <a:endParaRPr lang="en-GB"/>
          </a:p>
        </p:txBody>
      </p:sp>
    </p:spTree>
    <p:extLst>
      <p:ext uri="{BB962C8B-B14F-4D97-AF65-F5344CB8AC3E}">
        <p14:creationId xmlns:p14="http://schemas.microsoft.com/office/powerpoint/2010/main" val="4219437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15 - spending</a:t>
            </a:r>
          </a:p>
        </p:txBody>
      </p:sp>
      <p:sp>
        <p:nvSpPr>
          <p:cNvPr id="4" name="Slide Number Placeholder 3"/>
          <p:cNvSpPr>
            <a:spLocks noGrp="1"/>
          </p:cNvSpPr>
          <p:nvPr>
            <p:ph type="sldNum" sz="quarter" idx="5"/>
          </p:nvPr>
        </p:nvSpPr>
        <p:spPr/>
        <p:txBody>
          <a:bodyPr/>
          <a:lstStyle/>
          <a:p>
            <a:fld id="{8B9BBD5F-92B3-4C13-A5A9-7242E96EA686}" type="slidenum">
              <a:rPr lang="en-GB" smtClean="0"/>
              <a:t>15</a:t>
            </a:fld>
            <a:endParaRPr lang="en-GB"/>
          </a:p>
        </p:txBody>
      </p:sp>
    </p:spTree>
    <p:extLst>
      <p:ext uri="{BB962C8B-B14F-4D97-AF65-F5344CB8AC3E}">
        <p14:creationId xmlns:p14="http://schemas.microsoft.com/office/powerpoint/2010/main" val="355526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16 – financial forward look. </a:t>
            </a:r>
          </a:p>
        </p:txBody>
      </p:sp>
      <p:sp>
        <p:nvSpPr>
          <p:cNvPr id="4" name="Slide Number Placeholder 3"/>
          <p:cNvSpPr>
            <a:spLocks noGrp="1"/>
          </p:cNvSpPr>
          <p:nvPr>
            <p:ph type="sldNum" sz="quarter" idx="5"/>
          </p:nvPr>
        </p:nvSpPr>
        <p:spPr/>
        <p:txBody>
          <a:bodyPr/>
          <a:lstStyle/>
          <a:p>
            <a:fld id="{8B9BBD5F-92B3-4C13-A5A9-7242E96EA686}" type="slidenum">
              <a:rPr lang="en-GB" smtClean="0"/>
              <a:t>16</a:t>
            </a:fld>
            <a:endParaRPr lang="en-GB"/>
          </a:p>
        </p:txBody>
      </p:sp>
    </p:spTree>
    <p:extLst>
      <p:ext uri="{BB962C8B-B14F-4D97-AF65-F5344CB8AC3E}">
        <p14:creationId xmlns:p14="http://schemas.microsoft.com/office/powerpoint/2010/main" val="2114945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kern="100" dirty="0">
                <a:highlight>
                  <a:srgbClr val="00FF00"/>
                </a:highlight>
                <a:latin typeface="+mn-lt"/>
                <a:ea typeface="Calibri"/>
                <a:cs typeface="Calibri"/>
              </a:rPr>
              <a:t>Slide 17 – Back to Paul:</a:t>
            </a:r>
          </a:p>
          <a:p>
            <a:pPr>
              <a:defRPr/>
            </a:pPr>
            <a:endParaRPr lang="en-GB" sz="1800" b="1" kern="100" dirty="0">
              <a:highlight>
                <a:srgbClr val="00FF00"/>
              </a:highlight>
              <a:latin typeface="+mn-lt"/>
              <a:ea typeface="Calibri"/>
              <a:cs typeface="Calibri"/>
            </a:endParaRPr>
          </a:p>
          <a:p>
            <a:pPr>
              <a:defRPr/>
            </a:pPr>
            <a:r>
              <a:rPr lang="en-GB" sz="1800" b="1" kern="100" dirty="0">
                <a:highlight>
                  <a:srgbClr val="00FF00"/>
                </a:highlight>
                <a:latin typeface="+mn-lt"/>
                <a:ea typeface="Calibri"/>
                <a:cs typeface="Calibri"/>
              </a:rPr>
              <a:t>Thanks to Jane and the ICB Board</a:t>
            </a:r>
          </a:p>
          <a:p>
            <a:pPr>
              <a:defRPr/>
            </a:pPr>
            <a:endParaRPr lang="en-GB" sz="1800" b="1" kern="100" dirty="0">
              <a:highlight>
                <a:srgbClr val="00FF00"/>
              </a:highlight>
              <a:latin typeface="+mn-lt"/>
              <a:ea typeface="Calibri"/>
              <a:cs typeface="Calibri"/>
            </a:endParaRPr>
          </a:p>
          <a:p>
            <a:r>
              <a:rPr lang="en-GB" sz="1800" dirty="0">
                <a:effectLst/>
                <a:latin typeface="Calibri"/>
                <a:ea typeface="Calibri"/>
                <a:cs typeface="Calibri"/>
              </a:rPr>
              <a:t>Thank you, Jane and</a:t>
            </a:r>
            <a:r>
              <a:rPr lang="en-GB" sz="1800" dirty="0">
                <a:latin typeface="Calibri"/>
                <a:ea typeface="Calibri"/>
                <a:cs typeface="Calibri"/>
              </a:rPr>
              <a:t> </a:t>
            </a:r>
            <a:r>
              <a:rPr lang="en-GB" sz="1800" dirty="0">
                <a:effectLst/>
                <a:latin typeface="Calibri"/>
                <a:ea typeface="Calibri"/>
                <a:cs typeface="Calibri"/>
              </a:rPr>
              <a:t>Jonathan for taking us through what has been both an incredibly challenging, and productive year.</a:t>
            </a:r>
          </a:p>
          <a:p>
            <a:pPr marL="0" lvl="0" indent="0">
              <a:buFont typeface="Symbol" panose="05050102010706020507" pitchFamily="18" charset="2"/>
              <a:buNone/>
            </a:pPr>
            <a:endParaRPr lang="en-GB" sz="1800" dirty="0">
              <a:effectLst/>
              <a:latin typeface="Calibri" panose="020F0502020204030204" pitchFamily="34" charset="0"/>
              <a:ea typeface="Calibri" panose="020F0502020204030204" pitchFamily="34" charset="0"/>
            </a:endParaRPr>
          </a:p>
          <a:p>
            <a:pPr>
              <a:buFont typeface="Symbol" panose="05050102010706020507" pitchFamily="18" charset="2"/>
              <a:defRPr/>
            </a:pPr>
            <a:r>
              <a:rPr lang="en-GB" sz="1800" dirty="0"/>
              <a:t>As her departure from the ICB approaches, I would like to take this opportunity to extend my thanks to Jane for providing incredible leadership throughout her tenure as CEO.</a:t>
            </a:r>
            <a:endParaRPr lang="en-GB" sz="18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800" dirty="0"/>
          </a:p>
          <a:p>
            <a:pPr>
              <a:defRPr/>
            </a:pPr>
            <a:r>
              <a:rPr lang="en-GB" sz="1800" dirty="0"/>
              <a:t>Jane’s years of experience in the NHS have informed her approach to providing leadership across the system.  Her wisdom, steadiness, and strategic vision have been invaluable throughout the journey from CCG to ICB, and more recently, in the vital planning that has gone into forming future regional clusters.</a:t>
            </a:r>
            <a:endParaRPr lang="en-GB" sz="18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GB" sz="1800" dirty="0">
              <a:effectLst/>
              <a:latin typeface="Calibri" panose="020F0502020204030204" pitchFamily="34" charset="0"/>
              <a:ea typeface="Calibri" panose="020F0502020204030204" pitchFamily="34" charset="0"/>
            </a:endParaRPr>
          </a:p>
          <a:p>
            <a:pPr>
              <a:defRPr/>
            </a:pPr>
            <a:r>
              <a:rPr lang="en-GB" sz="1800" dirty="0">
                <a:effectLst/>
                <a:latin typeface="Calibri"/>
                <a:ea typeface="Calibri"/>
                <a:cs typeface="Calibri"/>
              </a:rPr>
              <a:t>I know that </a:t>
            </a:r>
            <a:r>
              <a:rPr lang="en-GB" sz="1800" dirty="0">
                <a:latin typeface="Calibri"/>
                <a:ea typeface="Calibri"/>
                <a:cs typeface="Calibri"/>
              </a:rPr>
              <a:t>Jane's influence</a:t>
            </a:r>
            <a:r>
              <a:rPr lang="en-GB" sz="1800" dirty="0">
                <a:effectLst/>
                <a:latin typeface="Calibri"/>
                <a:ea typeface="Calibri"/>
                <a:cs typeface="Calibri"/>
              </a:rPr>
              <a:t> will continue to be felt as we embark</a:t>
            </a:r>
            <a:r>
              <a:rPr lang="en-GB" sz="1800" dirty="0">
                <a:latin typeface="Calibri"/>
                <a:ea typeface="Calibri"/>
                <a:cs typeface="Calibri"/>
              </a:rPr>
              <a:t> on this new chapter in local health and social care delivery.</a:t>
            </a:r>
            <a:endParaRPr lang="en-GB" sz="1800" dirty="0">
              <a:effectLst/>
              <a:latin typeface="Calibri" panose="020F0502020204030204" pitchFamily="34" charset="0"/>
              <a:ea typeface="Calibri" panose="020F0502020204030204" pitchFamily="34" charset="0"/>
              <a:cs typeface="Calibri"/>
            </a:endParaRPr>
          </a:p>
          <a:p>
            <a:endParaRPr lang="en-GB" sz="1800" dirty="0">
              <a:latin typeface="Calibri"/>
              <a:ea typeface="Calibri"/>
              <a:cs typeface="Calibri"/>
            </a:endParaRPr>
          </a:p>
          <a:p>
            <a:r>
              <a:rPr lang="en-GB" sz="1800" dirty="0">
                <a:latin typeface="Calibri"/>
                <a:ea typeface="Calibri"/>
                <a:cs typeface="Calibri"/>
              </a:rPr>
              <a:t>I would also like to take a moment to thank the Hertfordshire and West Essex Board for the invaluable strategic oversight and direction that they have provided throughout the last year – and in many cases, prior to this. </a:t>
            </a:r>
          </a:p>
          <a:p>
            <a:endParaRPr lang="en-GB" sz="1800" dirty="0">
              <a:latin typeface="Calibri"/>
              <a:ea typeface="Calibri"/>
              <a:cs typeface="Calibri"/>
            </a:endParaRPr>
          </a:p>
          <a:p>
            <a:r>
              <a:rPr lang="en-GB" sz="1800" dirty="0">
                <a:latin typeface="Calibri"/>
                <a:ea typeface="Calibri"/>
                <a:cs typeface="Calibri"/>
              </a:rPr>
              <a:t>Their continued support and ability to constructively challenge has been vital to ensuring that we deliver the highest possible standard of services for our local residents. </a:t>
            </a:r>
            <a:endParaRPr lang="en-GB" dirty="0"/>
          </a:p>
          <a:p>
            <a:endParaRPr lang="en-GB" sz="1800" dirty="0">
              <a:latin typeface="Calibri"/>
              <a:ea typeface="Calibri"/>
              <a:cs typeface="Calibri"/>
            </a:endParaRPr>
          </a:p>
          <a:p>
            <a:r>
              <a:rPr lang="en-GB" sz="1800" dirty="0">
                <a:latin typeface="Calibri"/>
                <a:ea typeface="Calibri"/>
                <a:cs typeface="Calibri"/>
              </a:rPr>
              <a:t>And finally, thanks must also be given to the many patient representatives, volunteers and carers, who play such a vital role in supporting services across our system. Their tireless advocacy on behalf of their communities and loved ones informs everything that we do as an ICB.</a:t>
            </a:r>
          </a:p>
          <a:p>
            <a:endParaRPr lang="en-GB" sz="1800" dirty="0">
              <a:latin typeface="Calibri"/>
              <a:ea typeface="Calibri"/>
              <a:cs typeface="Calibri"/>
            </a:endParaRPr>
          </a:p>
          <a:p>
            <a:pPr marL="0" lvl="0" indent="0">
              <a:buFont typeface="Symbol" panose="05050102010706020507" pitchFamily="18" charset="2"/>
              <a:buNone/>
            </a:pPr>
            <a:r>
              <a:rPr lang="en-GB" sz="1800" b="1" dirty="0">
                <a:effectLst/>
                <a:latin typeface="Calibri"/>
                <a:ea typeface="Calibri"/>
                <a:cs typeface="Calibri"/>
              </a:rPr>
              <a:t>10.30am - close</a:t>
            </a:r>
          </a:p>
          <a:p>
            <a:pPr>
              <a:defRPr/>
            </a:pPr>
            <a:endParaRPr lang="en-GB" sz="1800" dirty="0">
              <a:latin typeface="+mn-lt"/>
              <a:ea typeface="Calibri"/>
              <a:cs typeface="Calibri"/>
            </a:endParaRPr>
          </a:p>
          <a:p>
            <a:pPr marL="0" lvl="0" indent="0">
              <a:buFont typeface="Symbol" panose="05050102010706020507" pitchFamily="18" charset="2"/>
              <a:buNone/>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8B9BBD5F-92B3-4C13-A5A9-7242E96EA686}" type="slidenum">
              <a:rPr lang="en-GB" smtClean="0"/>
              <a:t>17</a:t>
            </a:fld>
            <a:endParaRPr lang="en-GB"/>
          </a:p>
        </p:txBody>
      </p:sp>
    </p:spTree>
    <p:extLst>
      <p:ext uri="{BB962C8B-B14F-4D97-AF65-F5344CB8AC3E}">
        <p14:creationId xmlns:p14="http://schemas.microsoft.com/office/powerpoint/2010/main" val="173338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a:effectLst/>
                <a:highlight>
                  <a:srgbClr val="00FF00"/>
                </a:highlight>
                <a:latin typeface="Calibri"/>
                <a:ea typeface="Calibri"/>
                <a:cs typeface="Calibri"/>
              </a:rPr>
              <a:t>9.30-9.35am – Paul Burstow </a:t>
            </a:r>
          </a:p>
          <a:p>
            <a:pPr>
              <a:lnSpc>
                <a:spcPct val="107000"/>
              </a:lnSpc>
              <a:spcAft>
                <a:spcPts val="800"/>
              </a:spcAft>
            </a:pPr>
            <a:endParaRPr lang="en-GB" sz="1800" b="1" kern="100">
              <a:effectLst/>
              <a:latin typeface="Calibri"/>
              <a:ea typeface="Calibri"/>
              <a:cs typeface="Calibri"/>
            </a:endParaRPr>
          </a:p>
          <a:p>
            <a:pPr>
              <a:lnSpc>
                <a:spcPct val="107000"/>
              </a:lnSpc>
              <a:spcAft>
                <a:spcPts val="800"/>
              </a:spcAft>
            </a:pPr>
            <a:r>
              <a:rPr lang="en-GB" sz="1800" b="1" kern="100">
                <a:effectLst/>
                <a:highlight>
                  <a:srgbClr val="00FF00"/>
                </a:highlight>
                <a:latin typeface="Calibri"/>
                <a:ea typeface="Calibri"/>
                <a:cs typeface="Calibri"/>
              </a:rPr>
              <a:t>Slide 2 – agenda</a:t>
            </a:r>
            <a:endParaRPr lang="en-GB" sz="1800" b="1" kern="100">
              <a:effectLst/>
              <a:latin typeface="Calibri"/>
              <a:ea typeface="Calibri"/>
              <a:cs typeface="Calibri"/>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a:cs typeface="Calibri"/>
              </a:rPr>
              <a:t>Welcome everyone, to Hertfordshire and West Essex Integrated Care Board’s Annual General Meeting for the financial year 2024-25. </a:t>
            </a:r>
          </a:p>
          <a:p>
            <a:pPr>
              <a:lnSpc>
                <a:spcPct val="107000"/>
              </a:lnSpc>
              <a:spcAft>
                <a:spcPts val="800"/>
              </a:spcAft>
            </a:pPr>
            <a:endParaRPr lang="en-GB" sz="1800" kern="100">
              <a:effectLst/>
              <a:latin typeface="Calibri"/>
              <a:ea typeface="Calibri"/>
              <a:cs typeface="Calibri"/>
            </a:endParaRPr>
          </a:p>
          <a:p>
            <a:pPr>
              <a:lnSpc>
                <a:spcPct val="107000"/>
              </a:lnSpc>
              <a:spcAft>
                <a:spcPts val="800"/>
              </a:spcAft>
            </a:pPr>
            <a:r>
              <a:rPr lang="en-GB" sz="1800" kern="100">
                <a:latin typeface="Calibri"/>
                <a:ea typeface="Calibri"/>
                <a:cs typeface="Calibri"/>
              </a:rPr>
              <a:t>Thank </a:t>
            </a:r>
            <a:r>
              <a:rPr lang="en-GB" sz="1800" kern="100">
                <a:effectLst/>
                <a:latin typeface="Calibri"/>
                <a:ea typeface="Calibri"/>
                <a:cs typeface="Calibri"/>
              </a:rPr>
              <a:t>you </a:t>
            </a:r>
            <a:r>
              <a:rPr lang="en-GB" sz="1800" kern="100">
                <a:latin typeface="Calibri"/>
                <a:ea typeface="Calibri"/>
                <a:cs typeface="Calibri"/>
              </a:rPr>
              <a:t>for joining us today.  </a:t>
            </a:r>
            <a:endParaRPr lang="en-GB" sz="1800" kern="1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kern="100">
              <a:latin typeface="Calibri"/>
              <a:ea typeface="Calibri"/>
              <a:cs typeface="Calibri"/>
            </a:endParaRPr>
          </a:p>
          <a:p>
            <a:pPr>
              <a:lnSpc>
                <a:spcPct val="107000"/>
              </a:lnSpc>
              <a:spcAft>
                <a:spcPts val="800"/>
              </a:spcAft>
            </a:pPr>
            <a:r>
              <a:rPr lang="en-GB" sz="1800" kern="100">
                <a:effectLst/>
                <a:latin typeface="Calibri"/>
                <a:ea typeface="Calibri"/>
                <a:cs typeface="Calibri"/>
              </a:rPr>
              <a:t>We </a:t>
            </a:r>
            <a:r>
              <a:rPr lang="en-GB" sz="1800" kern="100">
                <a:latin typeface="Calibri"/>
                <a:ea typeface="Calibri"/>
                <a:cs typeface="Calibri"/>
              </a:rPr>
              <a:t>are</a:t>
            </a:r>
            <a:r>
              <a:rPr lang="en-GB" sz="1800" kern="100">
                <a:effectLst/>
                <a:latin typeface="Calibri"/>
                <a:ea typeface="Calibri"/>
                <a:cs typeface="Calibri"/>
              </a:rPr>
              <a:t> recording this meeting so those who could not join us today can watch it back. If you do not want to be filmed, please do keep your cameras turned off. </a:t>
            </a:r>
            <a:r>
              <a:rPr lang="en-GB" sz="1800" kern="100">
                <a:effectLst/>
                <a:highlight>
                  <a:srgbClr val="FFFF00"/>
                </a:highlight>
                <a:latin typeface="Calibri"/>
                <a:ea typeface="Calibri"/>
                <a:cs typeface="Calibri"/>
              </a:rPr>
              <a:t>We will be uploading a copy of these slides to our website in the coming days so you can go back to review them if you wish</a:t>
            </a:r>
            <a:r>
              <a:rPr lang="en-GB" sz="1800" kern="100">
                <a:effectLst/>
                <a:latin typeface="Calibri"/>
                <a:ea typeface="Calibri"/>
                <a:cs typeface="Calibri"/>
              </a:rPr>
              <a:t>.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latin typeface="Calibri"/>
                <a:ea typeface="Calibri"/>
                <a:cs typeface="Calibri"/>
              </a:rPr>
              <a:t>All attendees</a:t>
            </a:r>
            <a:r>
              <a:rPr lang="en-GB" sz="1800" kern="100">
                <a:effectLst/>
                <a:latin typeface="Calibri"/>
                <a:ea typeface="Calibri"/>
                <a:cs typeface="Calibri"/>
              </a:rPr>
              <a:t> </a:t>
            </a:r>
            <a:r>
              <a:rPr lang="en-GB" sz="1800" kern="100">
                <a:latin typeface="Calibri"/>
                <a:ea typeface="Calibri"/>
                <a:cs typeface="Calibri"/>
              </a:rPr>
              <a:t>are </a:t>
            </a:r>
            <a:r>
              <a:rPr lang="en-GB" sz="1800" kern="100">
                <a:effectLst/>
                <a:latin typeface="Calibri"/>
                <a:ea typeface="Calibri"/>
                <a:cs typeface="Calibri"/>
              </a:rPr>
              <a:t>currently on mute – this is to help our speakers share information without background interruptions. </a:t>
            </a:r>
            <a:endParaRPr lang="en-GB" sz="1800" kern="1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kern="100">
              <a:latin typeface="Calibri"/>
              <a:ea typeface="Calibri"/>
              <a:cs typeface="Calibri"/>
            </a:endParaRPr>
          </a:p>
          <a:p>
            <a:pPr>
              <a:lnSpc>
                <a:spcPct val="107000"/>
              </a:lnSpc>
              <a:spcAft>
                <a:spcPts val="800"/>
              </a:spcAft>
            </a:pPr>
            <a:r>
              <a:rPr lang="en-GB" sz="1800" kern="100">
                <a:effectLst/>
                <a:latin typeface="Calibri"/>
                <a:ea typeface="Calibri"/>
                <a:cs typeface="Calibri"/>
              </a:rPr>
              <a:t>During our AGM today we will hear from ICB Chief Executive Dr Jane Halpin, who will reflect on the </a:t>
            </a:r>
            <a:r>
              <a:rPr lang="en-GB" sz="1800" kern="100">
                <a:latin typeface="Calibri"/>
                <a:ea typeface="Calibri"/>
                <a:cs typeface="Calibri"/>
              </a:rPr>
              <a:t>achievements and challenges</a:t>
            </a:r>
            <a:r>
              <a:rPr lang="en-GB" sz="1800" kern="100">
                <a:effectLst/>
                <a:latin typeface="Calibri"/>
                <a:ea typeface="Calibri"/>
                <a:cs typeface="Calibri"/>
              </a:rPr>
              <a:t> </a:t>
            </a:r>
            <a:r>
              <a:rPr lang="en-GB" sz="1800" kern="100">
                <a:latin typeface="Calibri"/>
                <a:ea typeface="Calibri"/>
                <a:cs typeface="Calibri"/>
              </a:rPr>
              <a:t>of</a:t>
            </a:r>
            <a:r>
              <a:rPr lang="en-GB" sz="1800" kern="100">
                <a:effectLst/>
                <a:latin typeface="Calibri"/>
                <a:ea typeface="Calibri"/>
                <a:cs typeface="Calibri"/>
              </a:rPr>
              <a:t> the last year, </a:t>
            </a:r>
            <a:r>
              <a:rPr lang="en-GB" sz="1800" kern="100">
                <a:latin typeface="Calibri"/>
                <a:ea typeface="Calibri"/>
                <a:cs typeface="Calibri"/>
              </a:rPr>
              <a:t>before a brief look </a:t>
            </a:r>
            <a:r>
              <a:rPr lang="en-GB" sz="1800" kern="100">
                <a:effectLst/>
                <a:latin typeface="Calibri"/>
                <a:ea typeface="Calibri"/>
                <a:cs typeface="Calibri"/>
              </a:rPr>
              <a:t>forward to </a:t>
            </a:r>
            <a:r>
              <a:rPr lang="en-GB" sz="1800" kern="100">
                <a:latin typeface="Calibri"/>
                <a:ea typeface="Calibri"/>
                <a:cs typeface="Calibri"/>
              </a:rPr>
              <a:t>the future</a:t>
            </a:r>
            <a:r>
              <a:rPr lang="en-GB" sz="1800" kern="100">
                <a:effectLst/>
                <a:latin typeface="Calibri"/>
                <a:ea typeface="Calibri"/>
                <a:cs typeface="Calibri"/>
              </a:rPr>
              <a:t>, </a:t>
            </a:r>
            <a:r>
              <a:rPr lang="en-GB" sz="1800" kern="100">
                <a:latin typeface="Calibri"/>
                <a:ea typeface="Calibri"/>
                <a:cs typeface="Calibri"/>
              </a:rPr>
              <a:t>with new</a:t>
            </a:r>
            <a:r>
              <a:rPr lang="en-GB" sz="1800" kern="100">
                <a:effectLst/>
                <a:latin typeface="Calibri"/>
                <a:ea typeface="Calibri"/>
                <a:cs typeface="Calibri"/>
              </a:rPr>
              <a:t> </a:t>
            </a:r>
            <a:r>
              <a:rPr lang="en-GB" sz="1800" kern="100">
                <a:latin typeface="Calibri"/>
                <a:ea typeface="Calibri"/>
                <a:cs typeface="Calibri"/>
              </a:rPr>
              <a:t>ICBs due to be established during</a:t>
            </a:r>
            <a:r>
              <a:rPr lang="en-GB" sz="1800" kern="100">
                <a:effectLst/>
                <a:latin typeface="Calibri"/>
                <a:ea typeface="Calibri"/>
                <a:cs typeface="Calibri"/>
              </a:rPr>
              <a:t> 2025/26. </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a:effectLst/>
                <a:latin typeface="Calibri"/>
                <a:ea typeface="Calibri"/>
                <a:cs typeface="Calibri"/>
              </a:rPr>
              <a:t>Our Chief Finance Officer, Jonathan Wilson, will </a:t>
            </a:r>
            <a:r>
              <a:rPr lang="en-GB" sz="1800" kern="100">
                <a:latin typeface="Calibri"/>
                <a:ea typeface="Calibri"/>
                <a:cs typeface="Calibri"/>
              </a:rPr>
              <a:t>then talk</a:t>
            </a:r>
            <a:r>
              <a:rPr lang="en-GB" sz="1800" kern="100">
                <a:effectLst/>
                <a:latin typeface="Calibri"/>
                <a:ea typeface="Calibri"/>
                <a:cs typeface="Calibri"/>
              </a:rPr>
              <a:t> us through the financial report</a:t>
            </a:r>
            <a:r>
              <a:rPr lang="en-GB" sz="1800" kern="100">
                <a:latin typeface="Calibri"/>
                <a:ea typeface="Calibri"/>
                <a:cs typeface="Calibri"/>
              </a:rPr>
              <a:t>,</a:t>
            </a:r>
            <a:r>
              <a:rPr lang="en-GB" sz="1800" kern="100">
                <a:effectLst/>
                <a:latin typeface="Calibri"/>
                <a:ea typeface="Calibri"/>
                <a:cs typeface="Calibri"/>
              </a:rPr>
              <a:t> after which </a:t>
            </a:r>
            <a:r>
              <a:rPr lang="en-GB" sz="1800" kern="100">
                <a:latin typeface="Calibri"/>
                <a:ea typeface="Calibri"/>
                <a:cs typeface="Calibri"/>
              </a:rPr>
              <a:t>we will draw the AGM to a close.</a:t>
            </a:r>
            <a:br>
              <a:rPr lang="en-GB" sz="1800" kern="100">
                <a:latin typeface="Calibri"/>
                <a:ea typeface="Calibri"/>
                <a:cs typeface="Calibri"/>
              </a:rPr>
            </a:br>
            <a:br>
              <a:rPr lang="en-GB" sz="1800" kern="100">
                <a:latin typeface="Calibri"/>
                <a:ea typeface="Calibri"/>
                <a:cs typeface="Calibri"/>
              </a:rPr>
            </a:br>
            <a:r>
              <a:rPr lang="en-GB" sz="1800" kern="100">
                <a:latin typeface="Calibri"/>
                <a:ea typeface="Calibri"/>
                <a:cs typeface="Calibri"/>
              </a:rPr>
              <a:t>I’m now going to hand you over to Jane. </a:t>
            </a:r>
            <a:endParaRPr lang="en-GB" sz="1800" kern="100">
              <a:effectLst/>
              <a:latin typeface="Calibri" panose="020F0502020204030204" pitchFamily="34" charset="0"/>
              <a:ea typeface="Calibri" panose="020F0502020204030204" pitchFamily="34" charset="0"/>
              <a:cs typeface="Calibri"/>
            </a:endParaRPr>
          </a:p>
          <a:p>
            <a:pPr>
              <a:lnSpc>
                <a:spcPct val="107000"/>
              </a:lnSpc>
              <a:spcAft>
                <a:spcPts val="800"/>
              </a:spcAft>
            </a:pPr>
            <a:endParaRPr lang="en-GB" sz="1800" kern="100">
              <a:latin typeface="Calibri"/>
              <a:ea typeface="Calibri"/>
              <a:cs typeface="Calibri"/>
            </a:endParaRPr>
          </a:p>
        </p:txBody>
      </p:sp>
      <p:sp>
        <p:nvSpPr>
          <p:cNvPr id="4" name="Slide Number Placeholder 3"/>
          <p:cNvSpPr>
            <a:spLocks noGrp="1"/>
          </p:cNvSpPr>
          <p:nvPr>
            <p:ph type="sldNum" sz="quarter" idx="5"/>
          </p:nvPr>
        </p:nvSpPr>
        <p:spPr/>
        <p:txBody>
          <a:bodyPr/>
          <a:lstStyle/>
          <a:p>
            <a:fld id="{8B9BBD5F-92B3-4C13-A5A9-7242E96EA686}" type="slidenum">
              <a:rPr lang="en-GB" smtClean="0"/>
              <a:t>2</a:t>
            </a:fld>
            <a:endParaRPr lang="en-GB"/>
          </a:p>
        </p:txBody>
      </p:sp>
    </p:spTree>
    <p:extLst>
      <p:ext uri="{BB962C8B-B14F-4D97-AF65-F5344CB8AC3E}">
        <p14:creationId xmlns:p14="http://schemas.microsoft.com/office/powerpoint/2010/main" val="336687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effectLst/>
                <a:highlight>
                  <a:srgbClr val="00FF00"/>
                </a:highlight>
                <a:latin typeface="Calibri"/>
                <a:ea typeface="Calibri"/>
                <a:cs typeface="Calibri"/>
              </a:rPr>
              <a:t>Jane Halpin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effectLst/>
                <a:highlight>
                  <a:srgbClr val="00FF00"/>
                </a:highlight>
                <a:latin typeface="Calibri"/>
                <a:ea typeface="Calibri"/>
                <a:cs typeface="Calibri"/>
              </a:rPr>
              <a:t>Slide 3 – About us</a:t>
            </a:r>
            <a:endParaRPr lang="en-GB" dirty="0">
              <a:latin typeface="Calibri"/>
              <a:ea typeface="Calibri"/>
              <a:cs typeface="Calibri"/>
            </a:endParaRPr>
          </a:p>
          <a:p>
            <a:endParaRPr lang="en-GB" dirty="0"/>
          </a:p>
          <a:p>
            <a:r>
              <a:rPr lang="en-GB" dirty="0"/>
              <a:t>Hello, I'm Dr Jane Halpin and I have had the privilege of leading the ICB since its inception in 2022.  As some of you will be aware, my time as CEO is now drawing to a close, and I am preparing to hand over to a new leadership team, who will shortly take on strategic responsibility for the ICB in the months ahead. </a:t>
            </a:r>
            <a:endParaRPr lang="en-GB" dirty="0">
              <a:ea typeface="Calibri"/>
              <a:cs typeface="Calibri"/>
            </a:endParaRPr>
          </a:p>
          <a:p>
            <a:endParaRPr lang="en-GB" dirty="0"/>
          </a:p>
          <a:p>
            <a:pPr>
              <a:defRPr/>
            </a:pPr>
            <a:r>
              <a:rPr lang="en-GB" kern="100" dirty="0">
                <a:ea typeface="Calibri"/>
                <a:cs typeface="Calibri"/>
              </a:rPr>
              <a:t>New larger</a:t>
            </a:r>
            <a:r>
              <a:rPr lang="en-GB" sz="1200" b="0" kern="100" dirty="0">
                <a:effectLst/>
                <a:latin typeface="+mn-lt"/>
                <a:ea typeface="Calibri"/>
                <a:cs typeface="Calibri"/>
              </a:rPr>
              <a:t> </a:t>
            </a:r>
            <a:r>
              <a:rPr lang="en-GB" kern="100" dirty="0">
                <a:ea typeface="Calibri"/>
                <a:cs typeface="Calibri"/>
              </a:rPr>
              <a:t>ICBs</a:t>
            </a:r>
            <a:r>
              <a:rPr lang="en-GB" sz="1200" b="0" kern="100" dirty="0">
                <a:effectLst/>
                <a:latin typeface="+mn-lt"/>
                <a:ea typeface="Calibri"/>
                <a:cs typeface="Calibri"/>
              </a:rPr>
              <a:t> </a:t>
            </a:r>
            <a:r>
              <a:rPr lang="en-GB" kern="100" dirty="0">
                <a:ea typeface="Calibri"/>
                <a:cs typeface="Calibri"/>
              </a:rPr>
              <a:t>are</a:t>
            </a:r>
            <a:r>
              <a:rPr lang="en-GB" sz="1200" b="0" kern="100" dirty="0">
                <a:effectLst/>
                <a:latin typeface="+mn-lt"/>
                <a:ea typeface="Calibri"/>
                <a:cs typeface="Calibri"/>
              </a:rPr>
              <a:t> </a:t>
            </a:r>
            <a:r>
              <a:rPr lang="en-GB" kern="100" dirty="0">
                <a:ea typeface="Calibri"/>
                <a:cs typeface="Calibri"/>
              </a:rPr>
              <a:t>being established</a:t>
            </a:r>
            <a:r>
              <a:rPr lang="en-GB" sz="1200" b="0" kern="100" dirty="0">
                <a:effectLst/>
                <a:latin typeface="+mn-lt"/>
                <a:ea typeface="Calibri"/>
                <a:cs typeface="Calibri"/>
              </a:rPr>
              <a:t> across the East of England region,</a:t>
            </a:r>
            <a:r>
              <a:rPr lang="en-GB" kern="100" dirty="0">
                <a:ea typeface="Calibri"/>
                <a:cs typeface="Calibri"/>
              </a:rPr>
              <a:t> </a:t>
            </a:r>
            <a:r>
              <a:rPr lang="en-GB" sz="1200" b="0" kern="100" dirty="0">
                <a:effectLst/>
                <a:latin typeface="+mn-lt"/>
                <a:ea typeface="Calibri"/>
                <a:cs typeface="Calibri"/>
              </a:rPr>
              <a:t>which will see the separation of Hertfordshire and West Essex</a:t>
            </a:r>
            <a:r>
              <a:rPr lang="en-GB" kern="100" dirty="0">
                <a:ea typeface="Calibri"/>
                <a:cs typeface="Calibri"/>
              </a:rPr>
              <a:t> as a statutory organisation – and we’ll touch on that briefly later. </a:t>
            </a:r>
            <a:endParaRPr lang="en-GB" dirty="0"/>
          </a:p>
          <a:p>
            <a:endParaRPr lang="en-GB" dirty="0"/>
          </a:p>
          <a:p>
            <a:r>
              <a:rPr lang="en-GB" dirty="0"/>
              <a:t>But before looking forward, I want to take this opportunity to reflect on the ICB's work to improve the health and wellbeing of our population over the course of the year, because there's a lot to be proud of. </a:t>
            </a:r>
            <a:br>
              <a:rPr lang="en-GB" dirty="0">
                <a:cs typeface="+mn-lt"/>
              </a:rPr>
            </a:br>
            <a:endParaRPr lang="en-GB" dirty="0">
              <a:ea typeface="Calibri"/>
              <a:cs typeface="Calibri"/>
            </a:endParaRPr>
          </a:p>
          <a:p>
            <a:r>
              <a:rPr lang="en-GB" dirty="0"/>
              <a:t>For those who may not know, the budget allocated to our ICB by the government is used to pay for the majority of health services that our 1.6 million residents rely on.  £3.9m is a lot of money – but demand for treatments, services and care is higher than ever before.  It is our responsibility to squeeze as much value as possible out of our annual allocation. We are also responsible for:</a:t>
            </a:r>
            <a:br>
              <a:rPr lang="en-GB" dirty="0">
                <a:cs typeface="+mn-lt"/>
              </a:rPr>
            </a:br>
            <a:endParaRPr lang="en-GB" dirty="0"/>
          </a:p>
          <a:p>
            <a:pPr marL="171450" indent="-171450">
              <a:buFont typeface="Arial" panose="020B0604020202020204" pitchFamily="34" charset="0"/>
              <a:buChar char="•"/>
            </a:pPr>
            <a:r>
              <a:rPr lang="en-GB" dirty="0"/>
              <a:t>making sure that health services work well and are good quality</a:t>
            </a:r>
            <a:endParaRPr lang="en-GB" dirty="0">
              <a:ea typeface="Calibri"/>
              <a:cs typeface="Calibri"/>
            </a:endParaRPr>
          </a:p>
          <a:p>
            <a:pPr marL="171450" indent="-171450">
              <a:buFont typeface="Arial" panose="020B0604020202020204" pitchFamily="34" charset="0"/>
              <a:buChar char="•"/>
            </a:pPr>
            <a:r>
              <a:rPr lang="en-GB" dirty="0"/>
              <a:t>joining up health and care services</a:t>
            </a:r>
            <a:endParaRPr lang="en-GB" dirty="0">
              <a:ea typeface="Calibri"/>
              <a:cs typeface="Calibri"/>
            </a:endParaRPr>
          </a:p>
          <a:p>
            <a:pPr marL="171450" indent="-171450">
              <a:buFont typeface="Arial" panose="020B0604020202020204" pitchFamily="34" charset="0"/>
              <a:buChar char="•"/>
            </a:pPr>
            <a:r>
              <a:rPr lang="en-GB" dirty="0"/>
              <a:t>improving health and wellbeing</a:t>
            </a:r>
            <a:endParaRPr lang="en-GB" dirty="0">
              <a:ea typeface="Calibri"/>
              <a:cs typeface="Calibri"/>
            </a:endParaRPr>
          </a:p>
          <a:p>
            <a:pPr marL="171450" indent="-171450">
              <a:buFont typeface="Arial" panose="020B0604020202020204" pitchFamily="34" charset="0"/>
              <a:buChar char="•"/>
            </a:pPr>
            <a:r>
              <a:rPr lang="en-GB" dirty="0"/>
              <a:t>reducing health inequalities</a:t>
            </a:r>
            <a:endParaRPr lang="en-GB" dirty="0">
              <a:ea typeface="Calibri"/>
              <a:cs typeface="Calibri"/>
            </a:endParaRPr>
          </a:p>
          <a:p>
            <a:pPr marL="171450" indent="-171450">
              <a:buFont typeface="Arial" panose="020B0604020202020204" pitchFamily="34" charset="0"/>
              <a:buChar char="•"/>
            </a:pPr>
            <a:r>
              <a:rPr lang="en-GB" dirty="0"/>
              <a:t>and delivering an ambitious integrated care strategy across the area.   </a:t>
            </a:r>
            <a:endPar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endParaRPr kumimoji="0" lang="en-GB"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4" name="Slide Number Placeholder 3"/>
          <p:cNvSpPr>
            <a:spLocks noGrp="1"/>
          </p:cNvSpPr>
          <p:nvPr>
            <p:ph type="sldNum" sz="quarter" idx="5"/>
          </p:nvPr>
        </p:nvSpPr>
        <p:spPr/>
        <p:txBody>
          <a:bodyPr/>
          <a:lstStyle/>
          <a:p>
            <a:fld id="{571905A0-50B5-41D4-B5D6-17358C22C4E6}" type="slidenum">
              <a:rPr lang="en-GB" smtClean="0"/>
              <a:t>3</a:t>
            </a:fld>
            <a:endParaRPr lang="en-GB"/>
          </a:p>
        </p:txBody>
      </p:sp>
    </p:spTree>
    <p:extLst>
      <p:ext uri="{BB962C8B-B14F-4D97-AF65-F5344CB8AC3E}">
        <p14:creationId xmlns:p14="http://schemas.microsoft.com/office/powerpoint/2010/main" val="245221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A1123-B4DB-AB17-7163-C79E006DE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C7ACA-0C9A-CA84-1A6C-835E66A33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9AFC6-199B-FCF8-FD84-6A9A810357B7}"/>
              </a:ext>
            </a:extLst>
          </p:cNvPr>
          <p:cNvSpPr>
            <a:spLocks noGrp="1"/>
          </p:cNvSpPr>
          <p:nvPr>
            <p:ph type="body" idx="1"/>
          </p:nvPr>
        </p:nvSpPr>
        <p:spPr/>
        <p:txBody>
          <a:bodyPr/>
          <a:lstStyle/>
          <a:p>
            <a:pPr>
              <a:lnSpc>
                <a:spcPct val="107000"/>
              </a:lnSpc>
              <a:spcAft>
                <a:spcPts val="800"/>
              </a:spcAft>
              <a:defRPr/>
            </a:pPr>
            <a:r>
              <a:rPr lang="en-GB" sz="1800" b="1" kern="100" dirty="0">
                <a:effectLst/>
                <a:highlight>
                  <a:srgbClr val="00FF00"/>
                </a:highlight>
                <a:latin typeface="Calibri"/>
                <a:ea typeface="Calibri"/>
                <a:cs typeface="Calibri"/>
              </a:rPr>
              <a:t>Slide </a:t>
            </a:r>
            <a:r>
              <a:rPr lang="en-GB" sz="1800" b="1" kern="100" dirty="0">
                <a:highlight>
                  <a:srgbClr val="00FF00"/>
                </a:highlight>
                <a:latin typeface="Calibri"/>
                <a:ea typeface="Calibri"/>
                <a:cs typeface="Calibri"/>
              </a:rPr>
              <a:t>4 </a:t>
            </a:r>
            <a:r>
              <a:rPr lang="en-GB" sz="1800" b="1" kern="100" dirty="0">
                <a:effectLst/>
                <a:highlight>
                  <a:srgbClr val="00FF00"/>
                </a:highlight>
                <a:latin typeface="Calibri"/>
                <a:ea typeface="Calibri"/>
                <a:cs typeface="Calibri"/>
              </a:rPr>
              <a:t>– Prevention</a:t>
            </a:r>
          </a:p>
          <a:p>
            <a:pPr marL="0" marR="0" lvl="0" indent="0" algn="l" defTabSz="914400">
              <a:lnSpc>
                <a:spcPct val="107000"/>
              </a:lnSpc>
              <a:spcBef>
                <a:spcPts val="0"/>
              </a:spcBef>
              <a:spcAft>
                <a:spcPts val="800"/>
              </a:spcAft>
              <a:buClrTx/>
              <a:buSzTx/>
              <a:buFontTx/>
              <a:buNone/>
              <a:tabLst/>
              <a:defRPr/>
            </a:pPr>
            <a:endParaRPr lang="en-GB" sz="1800" b="1" kern="100" dirty="0">
              <a:effectLst/>
              <a:highlight>
                <a:srgbClr val="00FF00"/>
              </a:highlight>
              <a:latin typeface="Calibri"/>
              <a:ea typeface="Calibri"/>
              <a:cs typeface="Calibri"/>
            </a:endParaRPr>
          </a:p>
          <a:p>
            <a:pPr>
              <a:defRPr/>
            </a:pPr>
            <a:r>
              <a:rPr lang="en-GB" kern="100" dirty="0">
                <a:highlight>
                  <a:srgbClr val="00FF00"/>
                </a:highlight>
              </a:rPr>
              <a:t>About 450,000 people in our area live with at least one long-term health condition.  Many of these conditions. including heart disease, obesity and respiratory illnesses are preventable, with the right targeted interventions and support. </a:t>
            </a:r>
          </a:p>
          <a:p>
            <a:pPr>
              <a:defRPr/>
            </a:pPr>
            <a:br>
              <a:rPr lang="en-GB" kern="100" dirty="0">
                <a:highlight>
                  <a:srgbClr val="00FF00"/>
                </a:highlight>
              </a:rPr>
            </a:br>
            <a:r>
              <a:rPr lang="en-GB" kern="100" dirty="0">
                <a:highlight>
                  <a:srgbClr val="00FF00"/>
                </a:highlight>
              </a:rPr>
              <a:t>Shifting the focus of the health service to prevention rather than cure has been a big focus for us in the last year. – and that has been echoed in the government’s </a:t>
            </a:r>
            <a:r>
              <a:rPr lang="en-GB" kern="100">
                <a:highlight>
                  <a:srgbClr val="00FF00"/>
                </a:highlight>
              </a:rPr>
              <a:t>new 10-Year </a:t>
            </a:r>
            <a:r>
              <a:rPr lang="en-GB" kern="100" dirty="0">
                <a:highlight>
                  <a:srgbClr val="00FF00"/>
                </a:highlight>
              </a:rPr>
              <a:t>P</a:t>
            </a:r>
            <a:r>
              <a:rPr lang="en-GB" kern="100">
                <a:highlight>
                  <a:srgbClr val="00FF00"/>
                </a:highlight>
              </a:rPr>
              <a:t>lan </a:t>
            </a:r>
            <a:r>
              <a:rPr lang="en-GB" kern="100" dirty="0">
                <a:highlight>
                  <a:srgbClr val="00FF00"/>
                </a:highlight>
              </a:rPr>
              <a:t>for the NHS.  </a:t>
            </a:r>
            <a:r>
              <a:rPr lang="en-GB" sz="1800" kern="1200" dirty="0">
                <a:solidFill>
                  <a:schemeClr val="tx1"/>
                </a:solidFill>
                <a:effectLst/>
                <a:latin typeface="+mn-lt"/>
                <a:ea typeface="+mn-ea"/>
                <a:cs typeface="+mn-cs"/>
              </a:rPr>
              <a:t>Partnership working has been the key to our success, and something our teams have lived and breathed over the last few years. Working with NHS, public sector and voluntary and community partners to deliver projects, training and initiatives has improved the outcomes and experiences of older people, children and some of the most vulnerable in our society.</a:t>
            </a:r>
            <a:endParaRPr lang="en-GB" sz="1800" kern="100" dirty="0">
              <a:effectLst/>
              <a:latin typeface="+mn-lt"/>
              <a:ea typeface="Calibri"/>
              <a:cs typeface="Calibri"/>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800" kern="100" dirty="0">
              <a:effectLst/>
              <a:latin typeface="+mn-lt"/>
              <a:ea typeface="Calibri"/>
              <a:cs typeface="Calibri"/>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dirty="0">
                <a:effectLst/>
                <a:latin typeface="+mn-lt"/>
                <a:ea typeface="Calibri"/>
                <a:cs typeface="Calibri"/>
              </a:rPr>
              <a:t>One of the most significant initiatives to have taken place during the last year has been our hypertension or high blood pressure prevention programme.  </a:t>
            </a:r>
            <a:r>
              <a:rPr lang="en-GB" sz="1800" dirty="0"/>
              <a:t>Colleagues have been working across Hertfordshire and west Essex, and particularly in areas where poverty affects health – to deliver blood pressure checks in community and faith settings, supported by trained volunteers through the community champions initiative. </a:t>
            </a:r>
            <a:endParaRPr lang="en-GB" sz="1800" dirty="0">
              <a:ea typeface="Calibri"/>
              <a:cs typeface="Calibri"/>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GB" sz="1800" dirty="0"/>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t>This has increased early detection with 179,000 blood pressure checks carried out in community settings in 2024/25 alone, identifying 15,000 people at risk of heart disease or stroke due to hypertension who have now gone on to receive vital advice and treatment.  One man emailed in after one of our events to say:  </a:t>
            </a:r>
            <a:r>
              <a:rPr lang="en-GB" sz="1200" i="1" kern="1200" dirty="0">
                <a:solidFill>
                  <a:schemeClr val="tx1"/>
                </a:solidFill>
                <a:effectLst/>
                <a:latin typeface="+mn-lt"/>
                <a:ea typeface="+mn-ea"/>
                <a:cs typeface="+mn-cs"/>
              </a:rPr>
              <a:t>Going to contact my GP tomorrow and get myself sorted. Thanks for saving my life.”</a:t>
            </a:r>
            <a:endParaRPr lang="en-GB" sz="1200" kern="1200" dirty="0">
              <a:solidFill>
                <a:schemeClr val="tx1"/>
              </a:solidFill>
              <a:effectLst/>
              <a:latin typeface="+mn-lt"/>
              <a:ea typeface="+mn-ea"/>
              <a:cs typeface="+mn-cs"/>
            </a:endParaRPr>
          </a:p>
          <a:p>
            <a:pPr marL="0" indent="0">
              <a:lnSpc>
                <a:spcPct val="107000"/>
              </a:lnSpc>
              <a:spcAft>
                <a:spcPts val="800"/>
              </a:spcAft>
              <a:buFont typeface="Arial" panose="020B0604020202020204" pitchFamily="34" charset="0"/>
              <a:buNone/>
              <a:defRPr/>
            </a:pPr>
            <a:endParaRPr lang="en-GB" sz="1200" kern="1200" dirty="0">
              <a:solidFill>
                <a:schemeClr val="tx1"/>
              </a:solidFill>
              <a:effectLst/>
              <a:latin typeface="+mn-lt"/>
              <a:ea typeface="+mn-ea"/>
              <a:cs typeface="+mn-cs"/>
            </a:endParaRPr>
          </a:p>
          <a:p>
            <a:pPr marL="285750" indent="-285750">
              <a:lnSpc>
                <a:spcPct val="107000"/>
              </a:lnSpc>
              <a:spcAft>
                <a:spcPts val="800"/>
              </a:spcAft>
              <a:buFont typeface="Arial" panose="020B0604020202020204" pitchFamily="34" charset="0"/>
              <a:buChar char="•"/>
              <a:defRPr/>
            </a:pPr>
            <a:r>
              <a:rPr lang="en-GB" sz="1200" b="0" kern="100" dirty="0">
                <a:latin typeface="+mn-lt"/>
                <a:ea typeface="Calibri"/>
                <a:cs typeface="Calibri"/>
              </a:rPr>
              <a:t>Smoking puts people at increased risk of cancer, dementia, eyesight damage and heart disease. In the last year a targeted lung </a:t>
            </a:r>
            <a:r>
              <a:rPr lang="en-GB" kern="100" dirty="0">
                <a:ea typeface="Calibri"/>
                <a:cs typeface="Calibri"/>
              </a:rPr>
              <a:t>cancer screening </a:t>
            </a:r>
            <a:r>
              <a:rPr lang="en-GB" sz="1200" b="0" kern="100" dirty="0">
                <a:latin typeface="+mn-lt"/>
                <a:ea typeface="Calibri"/>
                <a:cs typeface="Calibri"/>
              </a:rPr>
              <a:t>programme identified registered patients at the highest risk of lung cancer in 14 of our Hertfordshire GP practices and those patients were proactively called in for checks to assess their lung health.  As a result, </a:t>
            </a:r>
            <a:r>
              <a:rPr lang="en-GB" kern="100" dirty="0">
                <a:ea typeface="Calibri"/>
                <a:cs typeface="Calibri"/>
              </a:rPr>
              <a:t>46</a:t>
            </a:r>
            <a:r>
              <a:rPr lang="en-GB" sz="1200" b="0" kern="100" dirty="0">
                <a:latin typeface="+mn-lt"/>
                <a:ea typeface="Calibri"/>
                <a:cs typeface="Calibri"/>
              </a:rPr>
              <a:t> people with lung cancer were identified </a:t>
            </a:r>
            <a:r>
              <a:rPr lang="en-GB" kern="100" dirty="0">
                <a:ea typeface="Calibri"/>
                <a:cs typeface="Calibri"/>
              </a:rPr>
              <a:t>– with 89% identified with early stage lung cancer which would not have exhibited symptoms, who were then </a:t>
            </a:r>
            <a:r>
              <a:rPr lang="en-GB" sz="1200" b="0" kern="100" dirty="0">
                <a:latin typeface="+mn-lt"/>
                <a:ea typeface="Calibri"/>
                <a:cs typeface="Calibri"/>
              </a:rPr>
              <a:t>started on </a:t>
            </a:r>
            <a:r>
              <a:rPr lang="en-GB" kern="100" dirty="0">
                <a:ea typeface="Calibri"/>
                <a:cs typeface="Calibri"/>
              </a:rPr>
              <a:t>an</a:t>
            </a:r>
            <a:r>
              <a:rPr lang="en-GB" sz="1200" b="0" kern="100" dirty="0">
                <a:latin typeface="+mn-lt"/>
                <a:ea typeface="Calibri"/>
                <a:cs typeface="Calibri"/>
              </a:rPr>
              <a:t> </a:t>
            </a:r>
            <a:r>
              <a:rPr lang="en-GB" kern="100" dirty="0">
                <a:ea typeface="Calibri"/>
                <a:cs typeface="Calibri"/>
              </a:rPr>
              <a:t>urgent </a:t>
            </a:r>
            <a:r>
              <a:rPr lang="en-GB" sz="1200" b="0" kern="100" dirty="0">
                <a:latin typeface="+mn-lt"/>
                <a:ea typeface="Calibri"/>
                <a:cs typeface="Calibri"/>
              </a:rPr>
              <a:t>treatment pathway.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200" b="0" kern="100" dirty="0">
              <a:latin typeface="+mn-lt"/>
              <a:ea typeface="Calibri"/>
              <a:cs typeface="Calibri"/>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b="0" kern="100" dirty="0">
                <a:latin typeface="+mn-lt"/>
                <a:ea typeface="Calibri"/>
                <a:cs typeface="Calibri"/>
              </a:rPr>
              <a:t>People living with learning disabilities are much more likely to experience poorer health than the general population, with delayed diagnoses and treatment often leading to lower expectancy. To tackle that, we have worked with GP practices to ensure that annual health groups for adults with learning disabilities are prioritised, and we’re proud that once again, take-up here is well above the national standard.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200" b="0" kern="100" dirty="0">
              <a:latin typeface="Calibri" panose="020F0502020204030204" pitchFamily="34" charset="0"/>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defRPr/>
            </a:pPr>
            <a:r>
              <a:rPr lang="en-GB" sz="1200" kern="1200" dirty="0">
                <a:solidFill>
                  <a:schemeClr val="tx1"/>
                </a:solidFill>
                <a:effectLst/>
                <a:latin typeface="+mn-lt"/>
                <a:ea typeface="Calibri"/>
                <a:cs typeface="Calibri"/>
              </a:rPr>
              <a:t>Multi-agency OPALS - Older Persons Activity, Learning and Safety - events have taken place over the course of the year, supported by our staff. These events aimed to enhance the safety, health and wellbeing of our older residents, reducing their vulnerability, providing reassurance, and combatting loneliness.  Through these events we have promoted medication reviews, aimed at supporting patients to understand their treatment options and reduce their risk of falls and other harm side-effects. </a:t>
            </a:r>
          </a:p>
          <a:p>
            <a:pPr marL="285750" indent="-285750">
              <a:lnSpc>
                <a:spcPct val="107000"/>
              </a:lnSpc>
              <a:spcAft>
                <a:spcPts val="800"/>
              </a:spcAft>
              <a:buFont typeface="Arial" panose="020B0604020202020204" pitchFamily="34" charset="0"/>
              <a:buChar char="•"/>
              <a:defRPr/>
            </a:pPr>
            <a:endParaRPr lang="en-GB" sz="1200" b="0" kern="1200" dirty="0">
              <a:solidFill>
                <a:schemeClr val="tx1"/>
              </a:solidFill>
              <a:effectLst/>
              <a:highlight>
                <a:srgbClr val="00FF00"/>
              </a:highlight>
              <a:latin typeface="+mn-lt"/>
              <a:ea typeface="Calibri"/>
              <a:cs typeface="Calibri"/>
            </a:endParaRPr>
          </a:p>
          <a:p>
            <a:pPr marL="285750" indent="-285750">
              <a:lnSpc>
                <a:spcPct val="107000"/>
              </a:lnSpc>
              <a:spcAft>
                <a:spcPts val="800"/>
              </a:spcAft>
              <a:buFont typeface="Arial" panose="020B0604020202020204" pitchFamily="34" charset="0"/>
              <a:buChar char="•"/>
              <a:defRPr/>
            </a:pPr>
            <a:r>
              <a:rPr lang="en-GB" sz="1200" b="0" kern="1200" dirty="0">
                <a:solidFill>
                  <a:schemeClr val="tx1"/>
                </a:solidFill>
                <a:effectLst/>
                <a:highlight>
                  <a:srgbClr val="00FF00"/>
                </a:highlight>
                <a:latin typeface="+mn-lt"/>
                <a:ea typeface="Calibri"/>
                <a:cs typeface="Calibri"/>
              </a:rPr>
              <a:t>These are just some of the many ways in which we’ve used information about patients to carry out targeted health prevention work and help people in our area to stay well. </a:t>
            </a:r>
          </a:p>
          <a:p>
            <a:pPr marL="0" indent="0">
              <a:lnSpc>
                <a:spcPct val="107000"/>
              </a:lnSpc>
              <a:spcAft>
                <a:spcPts val="800"/>
              </a:spcAft>
              <a:buFont typeface="Arial" panose="020B0604020202020204" pitchFamily="34" charset="0"/>
              <a:buNone/>
            </a:pPr>
            <a:endParaRPr lang="en-GB" dirty="0">
              <a:ea typeface="Calibri"/>
              <a:cs typeface="Calibri"/>
            </a:endParaRPr>
          </a:p>
        </p:txBody>
      </p:sp>
      <p:sp>
        <p:nvSpPr>
          <p:cNvPr id="4" name="Slide Number Placeholder 3">
            <a:extLst>
              <a:ext uri="{FF2B5EF4-FFF2-40B4-BE49-F238E27FC236}">
                <a16:creationId xmlns:a16="http://schemas.microsoft.com/office/drawing/2014/main" id="{58C82013-B347-8F37-EEB3-D3FDA26DCA14}"/>
              </a:ext>
            </a:extLst>
          </p:cNvPr>
          <p:cNvSpPr>
            <a:spLocks noGrp="1"/>
          </p:cNvSpPr>
          <p:nvPr>
            <p:ph type="sldNum" sz="quarter" idx="5"/>
          </p:nvPr>
        </p:nvSpPr>
        <p:spPr/>
        <p:txBody>
          <a:bodyPr/>
          <a:lstStyle/>
          <a:p>
            <a:fld id="{8B9BBD5F-92B3-4C13-A5A9-7242E96EA686}" type="slidenum">
              <a:rPr lang="en-GB" smtClean="0"/>
              <a:t>4</a:t>
            </a:fld>
            <a:endParaRPr lang="en-GB"/>
          </a:p>
        </p:txBody>
      </p:sp>
    </p:spTree>
    <p:extLst>
      <p:ext uri="{BB962C8B-B14F-4D97-AF65-F5344CB8AC3E}">
        <p14:creationId xmlns:p14="http://schemas.microsoft.com/office/powerpoint/2010/main" val="3072948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0AFFB-224E-FD46-A918-5DDFEFD45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78FC0-2B6B-A155-3A31-D6504B2C4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46EB3-DCC9-69BA-061E-BF46D3936833}"/>
              </a:ext>
            </a:extLst>
          </p:cNvPr>
          <p:cNvSpPr>
            <a:spLocks noGrp="1"/>
          </p:cNvSpPr>
          <p:nvPr>
            <p:ph type="body" idx="1"/>
          </p:nvPr>
        </p:nvSpPr>
        <p:spPr/>
        <p:txBody>
          <a:bodyPr/>
          <a:lstStyle/>
          <a:p>
            <a:pPr>
              <a:lnSpc>
                <a:spcPct val="107000"/>
              </a:lnSpc>
              <a:spcAft>
                <a:spcPts val="800"/>
              </a:spcAft>
              <a:defRPr/>
            </a:pPr>
            <a:r>
              <a:rPr lang="en-GB" sz="1800" b="1" kern="100" dirty="0">
                <a:effectLst/>
                <a:highlight>
                  <a:srgbClr val="00FF00"/>
                </a:highlight>
                <a:latin typeface="Calibri"/>
                <a:ea typeface="Calibri"/>
                <a:cs typeface="Calibri"/>
              </a:rPr>
              <a:t>Slide 5</a:t>
            </a:r>
            <a:r>
              <a:rPr lang="en-GB" sz="1800" b="1" kern="100" dirty="0">
                <a:highlight>
                  <a:srgbClr val="00FF00"/>
                </a:highlight>
                <a:latin typeface="Calibri"/>
                <a:ea typeface="Calibri"/>
                <a:cs typeface="Calibri"/>
              </a:rPr>
              <a:t> </a:t>
            </a:r>
            <a:r>
              <a:rPr lang="en-GB" sz="1800" b="1" kern="100" dirty="0">
                <a:effectLst/>
                <a:highlight>
                  <a:srgbClr val="00FF00"/>
                </a:highlight>
                <a:latin typeface="Calibri"/>
                <a:ea typeface="Calibri"/>
                <a:cs typeface="Calibri"/>
              </a:rPr>
              <a:t>– </a:t>
            </a:r>
            <a:r>
              <a:rPr lang="en-GB" sz="1800" b="1" kern="100" dirty="0">
                <a:highlight>
                  <a:srgbClr val="00FF00"/>
                </a:highlight>
                <a:latin typeface="Calibri"/>
                <a:ea typeface="Calibri"/>
                <a:cs typeface="Calibri"/>
              </a:rPr>
              <a:t>Primary and Community Care</a:t>
            </a:r>
          </a:p>
          <a:p>
            <a:pPr marL="0" indent="0">
              <a:buFont typeface="Arial" panose="020B0604020202020204" pitchFamily="34" charset="0"/>
              <a:buNone/>
              <a:defRPr/>
            </a:pPr>
            <a:endParaRPr lang="en-GB" sz="1800" kern="100" dirty="0">
              <a:effectLst/>
              <a:latin typeface="+mn-lt"/>
              <a:ea typeface="Calibri"/>
              <a:cs typeface="Calibri"/>
            </a:endParaRPr>
          </a:p>
          <a:p>
            <a:pPr marL="0" indent="0">
              <a:buFont typeface="Arial" panose="020B0604020202020204" pitchFamily="34" charset="0"/>
              <a:buNone/>
              <a:defRPr/>
            </a:pPr>
            <a:r>
              <a:rPr lang="en-GB" sz="1800" kern="100" dirty="0">
                <a:effectLst/>
                <a:latin typeface="+mn-lt"/>
                <a:ea typeface="Calibri"/>
                <a:cs typeface="Calibri"/>
              </a:rPr>
              <a:t>When people do fall ill and need treatment, the drive to deliver that care closer to home</a:t>
            </a:r>
            <a:r>
              <a:rPr lang="en-GB" sz="1800" kern="100" dirty="0">
                <a:latin typeface="+mn-lt"/>
                <a:ea typeface="Calibri"/>
                <a:cs typeface="Calibri"/>
              </a:rPr>
              <a:t> </a:t>
            </a:r>
            <a:r>
              <a:rPr lang="en-GB" sz="1800" kern="100" dirty="0">
                <a:effectLst/>
                <a:latin typeface="+mn-lt"/>
                <a:ea typeface="Calibri"/>
                <a:cs typeface="Calibri"/>
              </a:rPr>
              <a:t>has remained central to the ICB’s strategy, reducing reliance on hospitals and improving and joining up primary and community services.</a:t>
            </a:r>
          </a:p>
          <a:p>
            <a:pPr marL="0" indent="0">
              <a:buFont typeface="Arial" panose="020B0604020202020204" pitchFamily="34" charset="0"/>
              <a:buNone/>
              <a:defRPr/>
            </a:pPr>
            <a:endParaRPr lang="en-GB" sz="1800" kern="100" dirty="0">
              <a:effectLst/>
              <a:latin typeface="+mn-lt"/>
              <a:ea typeface="Calibri"/>
              <a:cs typeface="Calibri"/>
            </a:endParaRPr>
          </a:p>
          <a:p>
            <a:pPr marL="0" indent="0">
              <a:buFont typeface="Arial" panose="020B0604020202020204" pitchFamily="34" charset="0"/>
              <a:buNone/>
              <a:defRPr/>
            </a:pPr>
            <a:r>
              <a:rPr lang="en-GB" sz="1800" dirty="0">
                <a:ea typeface="Calibri"/>
                <a:cs typeface="Calibri"/>
              </a:rPr>
              <a:t>The community pharmacists in our high streets are more than ever becoming a vital first port of call for many of us when we are ill.  Work to progress the ‘Pharmacy First’ service has continued, with access becoming widespread during the last year.  By January this year, 98% of all community pharmacies in our area had registered to provide Pharmacy First, ensuring our patients can receive quick and easy care from highly trained pharmacists  and medicines to treat seven common conditions without needing a GP appointment:</a:t>
            </a:r>
            <a:br>
              <a:rPr lang="en-GB" sz="1800" dirty="0">
                <a:ea typeface="Calibri"/>
                <a:cs typeface="Calibri"/>
              </a:rPr>
            </a:br>
            <a:br>
              <a:rPr lang="en-GB" sz="1800" dirty="0">
                <a:ea typeface="Calibri"/>
                <a:cs typeface="Calibri"/>
              </a:rPr>
            </a:br>
            <a:r>
              <a:rPr lang="en-GB" sz="1800" dirty="0">
                <a:ea typeface="Calibri"/>
                <a:cs typeface="Calibri"/>
              </a:rPr>
              <a:t>            </a:t>
            </a:r>
            <a:r>
              <a:rPr lang="en-GB" sz="1800" dirty="0"/>
              <a:t>impetigo (aged 1 year and over)</a:t>
            </a:r>
          </a:p>
          <a:p>
            <a:pPr lvl="1"/>
            <a:r>
              <a:rPr lang="en-GB" sz="1800" dirty="0"/>
              <a:t>infected insect bites (aged 1 year and over)</a:t>
            </a:r>
          </a:p>
          <a:p>
            <a:pPr lvl="1"/>
            <a:r>
              <a:rPr lang="en-GB" sz="1800" dirty="0"/>
              <a:t>earache (aged 1 to 17 years)</a:t>
            </a:r>
          </a:p>
          <a:p>
            <a:pPr lvl="1"/>
            <a:r>
              <a:rPr lang="en-GB" sz="1800" dirty="0"/>
              <a:t>sore throat (aged 5 years and over)</a:t>
            </a:r>
          </a:p>
          <a:p>
            <a:pPr lvl="1"/>
            <a:r>
              <a:rPr lang="en-GB" sz="1800" dirty="0"/>
              <a:t>sinusitis (aged 12 years and over)</a:t>
            </a:r>
          </a:p>
          <a:p>
            <a:pPr lvl="1"/>
            <a:r>
              <a:rPr lang="en-GB" sz="1800" dirty="0"/>
              <a:t>urinary tract infections (UTIs) (women aged 16 to 64 years)</a:t>
            </a:r>
          </a:p>
          <a:p>
            <a:pPr lvl="1"/>
            <a:r>
              <a:rPr lang="en-GB" sz="1800" dirty="0"/>
              <a:t>shingles (aged 18 years and 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a typeface="Calibri"/>
              <a:cs typeface="Calibri"/>
            </a:endParaRPr>
          </a:p>
          <a:p>
            <a:pPr marL="285750" indent="-285750">
              <a:buFont typeface="Arial" panose="020B0604020202020204" pitchFamily="34" charset="0"/>
              <a:buChar char="•"/>
              <a:defRPr/>
            </a:pPr>
            <a:r>
              <a:rPr lang="en-GB" sz="1800" kern="100" dirty="0">
                <a:effectLst/>
                <a:latin typeface="+mn-lt"/>
                <a:ea typeface="Calibri"/>
                <a:cs typeface="Calibri"/>
              </a:rPr>
              <a:t>We know that timely access to GP services and information is hugely important, and we’ve made big strides here too.  The ICB has rolled out cloud-based telephone systems across all GP practices, making it easier to talk to someone without having to hang on the phone, we have enabled online access to records for 84% of patients and driven a 73% increase in NHS App usage – helping people to access test results, information and repeat prescription services without having to go through their GP.  Most importantly, our area’s GP practices delivered 8.5 million appointments in 2024 – an increase in 21% since 2019.  </a:t>
            </a:r>
          </a:p>
          <a:p>
            <a:pPr marL="285750" indent="-285750">
              <a:buFont typeface="Arial" panose="020B0604020202020204" pitchFamily="34" charset="0"/>
              <a:buChar char="•"/>
              <a:defRPr/>
            </a:pPr>
            <a:endParaRPr lang="en-GB" sz="1800" dirty="0">
              <a:ea typeface="Calibri"/>
              <a:cs typeface="Calibri"/>
            </a:endParaRPr>
          </a:p>
          <a:p>
            <a:pPr marL="285750" indent="-285750">
              <a:lnSpc>
                <a:spcPct val="107000"/>
              </a:lnSpc>
              <a:spcAft>
                <a:spcPts val="800"/>
              </a:spcAft>
              <a:buFont typeface="Arial" panose="020B0604020202020204" pitchFamily="34" charset="0"/>
              <a:buChar char="•"/>
            </a:pPr>
            <a:r>
              <a:rPr lang="en-GB" sz="1800" dirty="0">
                <a:ea typeface="Calibri"/>
                <a:cs typeface="Calibri"/>
              </a:rPr>
              <a:t>Since taking on responsibility for commissioning dental services, we’ve recognised the need to improve access to dentist appointments and put in place a pilot scheme to provide additional urgent dental appointments in Hertfordshire, including at the weekends and on bank holidays. Up to the end of December 2024, the enhanced service provided an additional 8,422 patient appointments. </a:t>
            </a:r>
          </a:p>
          <a:p>
            <a:pPr marL="285750" indent="-285750">
              <a:lnSpc>
                <a:spcPct val="107000"/>
              </a:lnSpc>
              <a:spcAft>
                <a:spcPts val="800"/>
              </a:spcAft>
              <a:buFont typeface="Arial" panose="020B0604020202020204" pitchFamily="34" charset="0"/>
              <a:buChar char="•"/>
            </a:pPr>
            <a:endParaRPr lang="en-GB" sz="1800" dirty="0">
              <a:ea typeface="Calibri"/>
              <a:cs typeface="Calibri"/>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dirty="0">
                <a:effectLst/>
                <a:latin typeface="+mn-lt"/>
                <a:ea typeface="Calibri"/>
                <a:cs typeface="Calibri"/>
              </a:rPr>
              <a:t>We recognise the particular support needs of people serving in HM Armed Forces, reservists, veterans and their families.  During 2024/25 we met the national target of having at least one veteran friendly accredited GP practice per Primary Care Network (PCN) in our area, ensuring trained support is available when it is needed.​</a:t>
            </a:r>
            <a:endParaRPr lang="en-GB" sz="1800" dirty="0">
              <a:ea typeface="Calibri"/>
              <a:cs typeface="Calibri"/>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GB" sz="1800" dirty="0">
              <a:ea typeface="Calibri"/>
              <a:cs typeface="Calibri"/>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dirty="0"/>
              <a:t>There has also been vital transformation in commissioning to support children’s mental health, with outreach teams now being placed in almost half of all schools.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800" dirty="0">
              <a:ea typeface="Calibri"/>
              <a:cs typeface="Calibri"/>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800" kern="100" dirty="0">
                <a:effectLst/>
                <a:latin typeface="+mn-lt"/>
                <a:ea typeface="Calibri"/>
                <a:cs typeface="Calibri"/>
              </a:rPr>
              <a:t>We know that the ongoing impact of the COVID pandemic is continuing to impact on waits for services for children and young people, so we have worked with our local authority partners to place mental health outreach teams in half of our schools – improving early access to support, and brought down the number of children waiting for more than six weeks for a speech and language assessment by 97%.</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800" kern="100" dirty="0">
              <a:effectLst/>
              <a:latin typeface="+mn-lt"/>
              <a:ea typeface="Calibri"/>
              <a:cs typeface="Calibri"/>
            </a:endParaRP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GB" sz="1800" kern="100" dirty="0">
              <a:effectLst/>
              <a:latin typeface="+mn-lt"/>
              <a:ea typeface="Calibri"/>
              <a:cs typeface="Calibri"/>
            </a:endParaRPr>
          </a:p>
          <a:p>
            <a:pPr marL="285750" indent="-285750">
              <a:lnSpc>
                <a:spcPct val="107000"/>
              </a:lnSpc>
              <a:spcAft>
                <a:spcPts val="800"/>
              </a:spcAft>
              <a:buFont typeface="Arial" panose="020B0604020202020204" pitchFamily="34" charset="0"/>
              <a:buChar char="•"/>
            </a:pPr>
            <a:endParaRPr lang="en-GB" sz="1800" dirty="0">
              <a:ea typeface="Calibri"/>
              <a:cs typeface="Calibri"/>
            </a:endParaRPr>
          </a:p>
          <a:p>
            <a:pPr marL="285750" indent="-285750">
              <a:lnSpc>
                <a:spcPct val="107000"/>
              </a:lnSpc>
              <a:spcAft>
                <a:spcPts val="800"/>
              </a:spcAft>
              <a:buFont typeface="Arial" panose="020B0604020202020204" pitchFamily="34" charset="0"/>
              <a:buChar char="•"/>
            </a:pPr>
            <a:endParaRPr lang="en-GB" sz="1800" kern="100" dirty="0">
              <a:effectLst/>
              <a:latin typeface="+mn-lt"/>
              <a:ea typeface="Calibri"/>
              <a:cs typeface="Calibri"/>
            </a:endParaRPr>
          </a:p>
          <a:p>
            <a:pPr marL="171450" indent="-171450">
              <a:buFont typeface="Arial" panose="020B0604020202020204" pitchFamily="34" charset="0"/>
              <a:buChar char="•"/>
              <a:defRPr/>
            </a:pPr>
            <a:endParaRPr lang="en-GB" sz="1800" dirty="0">
              <a:effectLst/>
              <a:latin typeface="+mn-lt"/>
              <a:ea typeface="Calibri"/>
              <a:cs typeface="Calibri"/>
            </a:endParaRPr>
          </a:p>
          <a:p>
            <a:pPr marL="285750" indent="-285750">
              <a:lnSpc>
                <a:spcPct val="107000"/>
              </a:lnSpc>
              <a:spcAft>
                <a:spcPts val="800"/>
              </a:spcAft>
              <a:buFont typeface="Calibri" panose="020B0604020202020204" pitchFamily="34" charset="0"/>
              <a:buChar char="-"/>
              <a:defRPr/>
            </a:pPr>
            <a:endParaRPr lang="en-GB" sz="1800" kern="100" dirty="0">
              <a:ea typeface="Calibri"/>
              <a:cs typeface="Calibri"/>
            </a:endParaRPr>
          </a:p>
          <a:p>
            <a:pPr>
              <a:lnSpc>
                <a:spcPct val="107000"/>
              </a:lnSpc>
              <a:spcAft>
                <a:spcPts val="800"/>
              </a:spcAft>
              <a:defRPr/>
            </a:pPr>
            <a:endParaRPr lang="en-GB" dirty="0">
              <a:ea typeface="Calibri"/>
              <a:cs typeface="Calibri"/>
            </a:endParaRPr>
          </a:p>
        </p:txBody>
      </p:sp>
      <p:sp>
        <p:nvSpPr>
          <p:cNvPr id="4" name="Slide Number Placeholder 3">
            <a:extLst>
              <a:ext uri="{FF2B5EF4-FFF2-40B4-BE49-F238E27FC236}">
                <a16:creationId xmlns:a16="http://schemas.microsoft.com/office/drawing/2014/main" id="{83CB14AE-58B0-1D28-A35A-FC79DB4A9391}"/>
              </a:ext>
            </a:extLst>
          </p:cNvPr>
          <p:cNvSpPr>
            <a:spLocks noGrp="1"/>
          </p:cNvSpPr>
          <p:nvPr>
            <p:ph type="sldNum" sz="quarter" idx="5"/>
          </p:nvPr>
        </p:nvSpPr>
        <p:spPr/>
        <p:txBody>
          <a:bodyPr/>
          <a:lstStyle/>
          <a:p>
            <a:fld id="{8B9BBD5F-92B3-4C13-A5A9-7242E96EA686}" type="slidenum">
              <a:rPr lang="en-GB" smtClean="0"/>
              <a:t>5</a:t>
            </a:fld>
            <a:endParaRPr lang="en-GB"/>
          </a:p>
        </p:txBody>
      </p:sp>
    </p:spTree>
    <p:extLst>
      <p:ext uri="{BB962C8B-B14F-4D97-AF65-F5344CB8AC3E}">
        <p14:creationId xmlns:p14="http://schemas.microsoft.com/office/powerpoint/2010/main" val="172625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E858-3CE1-92BE-FDF9-1A96F49CF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A22A2-B276-A5CB-3387-F8B476D5E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577A5-96C1-2788-C514-E25D617689F5}"/>
              </a:ext>
            </a:extLst>
          </p:cNvPr>
          <p:cNvSpPr>
            <a:spLocks noGrp="1"/>
          </p:cNvSpPr>
          <p:nvPr>
            <p:ph type="body" idx="1"/>
          </p:nvPr>
        </p:nvSpPr>
        <p:spPr/>
        <p:txBody>
          <a:bodyPr/>
          <a:lstStyle/>
          <a:p>
            <a:r>
              <a:rPr lang="en-GB" sz="1800" b="1" dirty="0"/>
              <a:t>Slide 6  – Frailty improvements</a:t>
            </a:r>
          </a:p>
          <a:p>
            <a:endParaRPr lang="en-GB" sz="1800" kern="100" dirty="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More of our population is </a:t>
            </a:r>
            <a:r>
              <a:rPr lang="en-GB" sz="1200" b="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aged over 85 and under 20, than the </a:t>
            </a:r>
            <a:r>
              <a:rPr lang="en-GB" sz="1200"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national average. </a:t>
            </a:r>
            <a:r>
              <a:rPr lang="en-GB" sz="1200" kern="0" dirty="0">
                <a:effectLst/>
                <a:latin typeface="Arial" panose="020B0604020202020204" pitchFamily="34" charset="0"/>
                <a:ea typeface="Times New Roman" panose="02020603050405020304" pitchFamily="18" charset="0"/>
              </a:rPr>
              <a:t>We’re seeing the biggest population growth in our older population and our ICB is implementing changes across the full range of health services to </a:t>
            </a:r>
            <a:r>
              <a:rPr lang="en-GB" kern="100" dirty="0"/>
              <a:t>support this growing population. </a:t>
            </a:r>
            <a:r>
              <a:rPr lang="en-GB" sz="1200" kern="0" dirty="0">
                <a:effectLst/>
                <a:latin typeface="Arial" panose="020B0604020202020204" pitchFamily="34" charset="0"/>
                <a:ea typeface="Times New Roman" panose="02020603050405020304" pitchFamily="18" charset="0"/>
              </a:rPr>
              <a:t>From 2018 to 2043, we expect a 73% increase in the number of people aged 85 and over. </a:t>
            </a:r>
            <a:br>
              <a:rPr lang="en-GB" sz="1200" kern="0" dirty="0">
                <a:effectLst/>
                <a:latin typeface="Arial" panose="020B0604020202020204" pitchFamily="34" charset="0"/>
                <a:ea typeface="Times New Roman" panose="02020603050405020304" pitchFamily="18" charset="0"/>
              </a:rPr>
            </a:br>
            <a:endParaRPr lang="en-GB" sz="1200" kern="0" dirty="0">
              <a:effectLst/>
              <a:latin typeface="Arial" panose="020B060402020202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kern="100" dirty="0"/>
              <a:t>There is a big difference between age and ageing and we are helping people to take some control of the ageing process and healthy ageing through better services. We know that being admitted to hospital can have a very detrimental effect on the general health of older people, so we’re working to avoid hospital admission through joined-up community-based care and treatments by integrated neighbourhood teams wherever possible.  The results are very compelling.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00" dirty="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mn-lt"/>
                <a:ea typeface="Calibri"/>
                <a:cs typeface="Calibri"/>
              </a:rPr>
              <a:t>Overall, there has been a 62% reduction in monthly admissions for people with frailty across Hertfordshire AND West Essex ICB. In March ’25 there were 245 admissions recorded in people with a diagnosis of frailty, compared to an average of 652 emergency admissions per month during the financial year 22/23.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00" dirty="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mn-lt"/>
                <a:ea typeface="Calibri"/>
                <a:cs typeface="Calibri"/>
              </a:rPr>
              <a:t>The ‘Falls Car’ – pictured on the screen here at the bottom – has helped to prevent unnecessary hospital admissions for older people who have fallen at home, by checking them out and ensuring that they have both the care and the practical aids to mobility to help them to stay at home safely.  </a:t>
            </a:r>
            <a:br>
              <a:rPr lang="en-GB" sz="1200" kern="100" dirty="0">
                <a:effectLst/>
                <a:latin typeface="+mn-lt"/>
                <a:ea typeface="Calibri"/>
                <a:cs typeface="Calibri"/>
              </a:rPr>
            </a:br>
            <a:endParaRPr lang="en-GB" sz="1200" kern="100" dirty="0">
              <a:effectLst/>
              <a:latin typeface="+mn-l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00" dirty="0">
                <a:effectLst/>
                <a:latin typeface="+mn-lt"/>
                <a:ea typeface="Calibri"/>
                <a:cs typeface="Calibri"/>
              </a:rPr>
              <a:t>W</a:t>
            </a:r>
            <a:r>
              <a:rPr lang="en-GB" sz="1200" dirty="0"/>
              <a:t>ith our help and data analysis, General Practice is improving the way in which people who are in their last year of life are identified, cared for, and supported to choose where they would prefer to spend their last days. There are now more than 12,000 people on the end-of-life register (an increase of 79% from 2022) and the majority of those people have a preferred place of care documented. Around four in every five people on the end-of-life register died outside of hospital in the place they prefer. In comparison, only two in five people died outside of hospital who weren’t identified to get this support.</a:t>
            </a:r>
            <a:endParaRPr lang="en-GB" sz="1800" kern="100" dirty="0">
              <a:ea typeface="Calibri"/>
              <a:cs typeface="Calibri"/>
            </a:endParaRPr>
          </a:p>
          <a:p>
            <a:pPr marL="0" indent="0">
              <a:buFont typeface="Arial" panose="020B0604020202020204" pitchFamily="34" charset="0"/>
              <a:buNone/>
              <a:defRPr/>
            </a:pPr>
            <a:endParaRPr lang="en-GB" sz="1800" kern="100" dirty="0">
              <a:effectLst/>
              <a:latin typeface="+mn-lt"/>
              <a:ea typeface="Calibri"/>
              <a:cs typeface="Calibri"/>
            </a:endParaRPr>
          </a:p>
          <a:p>
            <a:pPr marL="171450" indent="-171450">
              <a:buFont typeface="Arial" panose="020B0604020202020204" pitchFamily="34" charset="0"/>
              <a:buChar char="•"/>
              <a:defRPr/>
            </a:pPr>
            <a:endParaRPr lang="en-US" sz="1800" b="0" i="0" kern="1200" dirty="0">
              <a:solidFill>
                <a:schemeClr val="tx1"/>
              </a:solidFill>
              <a:effectLst/>
              <a:latin typeface="+mn-lt"/>
              <a:ea typeface="Calibri"/>
              <a:cs typeface="Calibri"/>
            </a:endParaRPr>
          </a:p>
          <a:p>
            <a:pPr marL="171450" indent="-171450">
              <a:buFont typeface="Arial" panose="020B0604020202020204" pitchFamily="34" charset="0"/>
              <a:buChar char="•"/>
              <a:defRPr/>
            </a:pPr>
            <a:endParaRPr lang="en-US" sz="1800" b="0" i="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DFB4942E-BEDE-45E3-2364-194C6226407D}"/>
              </a:ext>
            </a:extLst>
          </p:cNvPr>
          <p:cNvSpPr>
            <a:spLocks noGrp="1"/>
          </p:cNvSpPr>
          <p:nvPr>
            <p:ph type="sldNum" sz="quarter" idx="5"/>
          </p:nvPr>
        </p:nvSpPr>
        <p:spPr/>
        <p:txBody>
          <a:bodyPr/>
          <a:lstStyle/>
          <a:p>
            <a:fld id="{8B9BBD5F-92B3-4C13-A5A9-7242E96EA686}" type="slidenum">
              <a:rPr lang="en-GB" smtClean="0"/>
              <a:t>6</a:t>
            </a:fld>
            <a:endParaRPr lang="en-GB"/>
          </a:p>
        </p:txBody>
      </p:sp>
    </p:spTree>
    <p:extLst>
      <p:ext uri="{BB962C8B-B14F-4D97-AF65-F5344CB8AC3E}">
        <p14:creationId xmlns:p14="http://schemas.microsoft.com/office/powerpoint/2010/main" val="400949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Slide 7 – hospital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Of course, hospital treatment and care is entirely appropriate in a number of circumstances and the last year has seen a number of improvements in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a typeface="Calibri"/>
                <a:cs typeface="Calibri"/>
              </a:rPr>
              <a:t>Long waits to see specialists have reduced and access</a:t>
            </a:r>
            <a:r>
              <a:rPr lang="en-GB" sz="1200" kern="100" dirty="0">
                <a:effectLst/>
                <a:latin typeface="+mn-lt"/>
                <a:ea typeface="Calibri"/>
                <a:cs typeface="Calibri"/>
              </a:rPr>
              <a:t> to emergency care in our A&amp;E departments and planned care has </a:t>
            </a:r>
            <a:r>
              <a:rPr lang="en-GB" sz="1200" kern="100" dirty="0">
                <a:ea typeface="Calibri"/>
                <a:cs typeface="Calibri"/>
              </a:rPr>
              <a:t>also seen improvements, </a:t>
            </a:r>
            <a:r>
              <a:rPr lang="en-GB" sz="1200" kern="100" dirty="0">
                <a:effectLst/>
                <a:latin typeface="+mn-lt"/>
                <a:ea typeface="Calibri"/>
                <a:cs typeface="Calibri"/>
              </a:rPr>
              <a:t>supported by the launch of new models of care and 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Across the ICB area, 62-day and Faster Diagnosis standards (FDS) for cancer have been met with 62-day finishing on 82% and FDS 78% respectively at year end (above national averages). </a:t>
            </a:r>
            <a:endParaRPr lang="en-US" sz="1200" b="0" i="0" kern="1200" dirty="0">
              <a:solidFill>
                <a:schemeClr val="tx1"/>
              </a:solidFill>
              <a:effectLst/>
              <a:latin typeface="+mn-lt"/>
              <a:ea typeface="Calibri"/>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Supporting patients in Mental Health crisis is a key priority of our Medium Term Plan. Since it opened in 2024, 500 people have transferred from emergency departments in the system to the therapeutic environment of our Mental Health Urgent Care Centre in Stevenage – resulting in better care and fewer hospital admissions for people in distress. </a:t>
            </a:r>
            <a:endParaRPr lang="en-US" dirty="0"/>
          </a:p>
          <a:p>
            <a:endParaRPr lang="en-GB" dirty="0"/>
          </a:p>
        </p:txBody>
      </p:sp>
      <p:sp>
        <p:nvSpPr>
          <p:cNvPr id="4" name="Slide Number Placeholder 3"/>
          <p:cNvSpPr>
            <a:spLocks noGrp="1"/>
          </p:cNvSpPr>
          <p:nvPr>
            <p:ph type="sldNum" sz="quarter" idx="5"/>
          </p:nvPr>
        </p:nvSpPr>
        <p:spPr/>
        <p:txBody>
          <a:bodyPr/>
          <a:lstStyle/>
          <a:p>
            <a:fld id="{8B9BBD5F-92B3-4C13-A5A9-7242E96EA686}" type="slidenum">
              <a:rPr lang="en-GB" smtClean="0"/>
              <a:t>7</a:t>
            </a:fld>
            <a:endParaRPr lang="en-GB"/>
          </a:p>
        </p:txBody>
      </p:sp>
    </p:spTree>
    <p:extLst>
      <p:ext uri="{BB962C8B-B14F-4D97-AF65-F5344CB8AC3E}">
        <p14:creationId xmlns:p14="http://schemas.microsoft.com/office/powerpoint/2010/main" val="381927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865755" algn="ctr"/>
              </a:tabLst>
            </a:pPr>
            <a:r>
              <a:rPr lang="en-GB" sz="1800" b="1" kern="100">
                <a:effectLst/>
                <a:highlight>
                  <a:srgbClr val="00FF00"/>
                </a:highlight>
                <a:latin typeface="Calibri"/>
                <a:ea typeface="Calibri"/>
                <a:cs typeface="Calibri"/>
              </a:rPr>
              <a:t>Slide 8 – Looking ahead</a:t>
            </a:r>
          </a:p>
          <a:p>
            <a:pPr marL="0" indent="0">
              <a:lnSpc>
                <a:spcPct val="107000"/>
              </a:lnSpc>
              <a:spcAft>
                <a:spcPts val="800"/>
              </a:spcAft>
              <a:buFont typeface="Arial"/>
              <a:buNone/>
              <a:tabLst>
                <a:tab pos="2865755" algn="ctr"/>
              </a:tabLst>
            </a:pPr>
            <a:endParaRPr lang="en-GB" sz="1800" b="1" kern="100">
              <a:highlight>
                <a:srgbClr val="00FF00"/>
              </a:highlight>
              <a:latin typeface="Calibri"/>
              <a:ea typeface="Calibri"/>
              <a:cs typeface="Calibri"/>
            </a:endParaRPr>
          </a:p>
          <a:p>
            <a:pPr marL="0" indent="0">
              <a:lnSpc>
                <a:spcPct val="107000"/>
              </a:lnSpc>
              <a:spcAft>
                <a:spcPts val="800"/>
              </a:spcAft>
              <a:buFont typeface="Arial"/>
              <a:buNone/>
              <a:tabLst>
                <a:tab pos="2865755" algn="ctr"/>
              </a:tabLst>
            </a:pPr>
            <a:r>
              <a:rPr lang="en-GB" sz="1800" kern="100">
                <a:latin typeface="Calibri"/>
                <a:ea typeface="Calibri"/>
                <a:cs typeface="Calibri"/>
              </a:rPr>
              <a:t>We are now embarking upon a new chapter, informed by both regional and national change programmes.</a:t>
            </a:r>
          </a:p>
          <a:p>
            <a:pPr marL="0" indent="0">
              <a:lnSpc>
                <a:spcPct val="107000"/>
              </a:lnSpc>
              <a:spcAft>
                <a:spcPts val="800"/>
              </a:spcAft>
              <a:buFont typeface="Arial"/>
              <a:buNone/>
              <a:tabLst>
                <a:tab pos="2865755" algn="ctr"/>
              </a:tabLst>
            </a:pPr>
            <a:endParaRPr lang="en-GB" sz="1800" kern="100">
              <a:latin typeface="Calibri"/>
              <a:ea typeface="Calibri"/>
              <a:cs typeface="Calibri"/>
            </a:endParaRPr>
          </a:p>
          <a:p>
            <a:pPr marL="0" indent="0">
              <a:lnSpc>
                <a:spcPct val="107000"/>
              </a:lnSpc>
              <a:spcAft>
                <a:spcPts val="800"/>
              </a:spcAft>
              <a:buFont typeface="Arial"/>
              <a:buNone/>
              <a:tabLst>
                <a:tab pos="2865755" algn="ctr"/>
              </a:tabLst>
            </a:pPr>
            <a:r>
              <a:rPr lang="en-GB" sz="1800" kern="100">
                <a:latin typeface="Calibri"/>
                <a:ea typeface="Calibri"/>
                <a:cs typeface="Calibri"/>
              </a:rPr>
              <a:t>New arrangements are coming into place across the East of England, which will create three new ICBs, serving larger populations. The running costs for these new organisations must be significantly lower per head of the population than our current running costs, and some functions which are currently the responsibility of ICBs will transfer to new regional bodies.  The number of staff employed by ICBs will reduce overall.    </a:t>
            </a:r>
            <a:r>
              <a:rPr lang="en-GB" sz="1800" b="1" kern="100">
                <a:latin typeface="Calibri"/>
                <a:ea typeface="Calibri"/>
                <a:cs typeface="Calibri"/>
              </a:rPr>
              <a:t> </a:t>
            </a:r>
            <a:endParaRPr lang="en-GB" sz="1800" kern="100">
              <a:latin typeface="Calibri"/>
              <a:ea typeface="Calibri"/>
              <a:cs typeface="Calibri"/>
            </a:endParaRPr>
          </a:p>
          <a:p>
            <a:pPr marL="0" indent="0">
              <a:lnSpc>
                <a:spcPct val="107000"/>
              </a:lnSpc>
              <a:spcAft>
                <a:spcPts val="800"/>
              </a:spcAft>
              <a:buFont typeface="Arial"/>
              <a:buNone/>
              <a:tabLst>
                <a:tab pos="2865755" algn="ctr"/>
              </a:tabLst>
            </a:pPr>
            <a:endParaRPr lang="en-GB" sz="1800" kern="100">
              <a:latin typeface="Calibri"/>
              <a:ea typeface="Calibri"/>
              <a:cs typeface="Calibri"/>
            </a:endParaRPr>
          </a:p>
          <a:p>
            <a:pPr>
              <a:lnSpc>
                <a:spcPct val="107000"/>
              </a:lnSpc>
              <a:spcAft>
                <a:spcPts val="800"/>
              </a:spcAft>
              <a:tabLst>
                <a:tab pos="2865755" algn="ctr"/>
              </a:tabLst>
            </a:pPr>
            <a:r>
              <a:rPr lang="en-GB" sz="1800" kern="100">
                <a:latin typeface="Calibri"/>
                <a:ea typeface="Calibri"/>
                <a:cs typeface="Calibri"/>
              </a:rPr>
              <a:t>The new ICBs will continue to respond to the 10-Year Health Plan for England, which the government published in July. Local activities will be informed by this plan, which encourages three shifts in approach which are very much in alignment with our ICB’s priorities: </a:t>
            </a:r>
          </a:p>
          <a:p>
            <a:pPr marL="0" indent="0">
              <a:lnSpc>
                <a:spcPct val="107000"/>
              </a:lnSpc>
              <a:spcAft>
                <a:spcPts val="800"/>
              </a:spcAft>
              <a:buFont typeface="Arial"/>
              <a:buNone/>
              <a:tabLst>
                <a:tab pos="2865755" algn="ctr"/>
              </a:tabLst>
            </a:pPr>
            <a:endParaRPr lang="en-GB" sz="1800" kern="100">
              <a:latin typeface="Calibri"/>
              <a:ea typeface="Calibri"/>
              <a:cs typeface="Calibri"/>
            </a:endParaRPr>
          </a:p>
          <a:p>
            <a:pPr marL="285750" indent="-285750">
              <a:lnSpc>
                <a:spcPct val="107000"/>
              </a:lnSpc>
              <a:spcAft>
                <a:spcPts val="800"/>
              </a:spcAft>
              <a:buFont typeface="Arial" panose="020B0604020202020204" pitchFamily="34" charset="0"/>
              <a:buChar char="•"/>
              <a:tabLst>
                <a:tab pos="2865755" algn="ctr"/>
              </a:tabLst>
            </a:pPr>
            <a:r>
              <a:rPr lang="en-GB" sz="1800" kern="100">
                <a:latin typeface="Calibri"/>
                <a:ea typeface="Calibri"/>
                <a:cs typeface="Calibri"/>
              </a:rPr>
              <a:t>providing care in hospitals to providing care in people’s homes and community settings</a:t>
            </a:r>
          </a:p>
          <a:p>
            <a:pPr marL="285750" indent="-285750">
              <a:lnSpc>
                <a:spcPct val="107000"/>
              </a:lnSpc>
              <a:spcAft>
                <a:spcPts val="800"/>
              </a:spcAft>
              <a:buFont typeface="Arial" panose="020B0604020202020204" pitchFamily="34" charset="0"/>
              <a:buChar char="•"/>
              <a:tabLst>
                <a:tab pos="2865755" algn="ctr"/>
              </a:tabLst>
            </a:pPr>
            <a:r>
              <a:rPr lang="en-GB" sz="1800" kern="100">
                <a:latin typeface="Calibri"/>
                <a:ea typeface="Calibri"/>
                <a:cs typeface="Calibri"/>
              </a:rPr>
              <a:t>moving from ‘analogue’ to digital services, making increased use of joined-up technology to improve outcomes and access for patients and bring efficiencies; and </a:t>
            </a:r>
          </a:p>
          <a:p>
            <a:pPr marL="285750" indent="-285750">
              <a:lnSpc>
                <a:spcPct val="107000"/>
              </a:lnSpc>
              <a:spcAft>
                <a:spcPts val="800"/>
              </a:spcAft>
              <a:buFont typeface="Arial" panose="020B0604020202020204" pitchFamily="34" charset="0"/>
              <a:buChar char="•"/>
              <a:tabLst>
                <a:tab pos="2865755" algn="ctr"/>
              </a:tabLst>
            </a:pPr>
            <a:r>
              <a:rPr lang="en-GB" sz="1800" kern="100">
                <a:latin typeface="Calibri"/>
                <a:ea typeface="Calibri"/>
                <a:cs typeface="Calibri"/>
              </a:rPr>
              <a:t>Investing in preventative services to help people to stay well – a health service, not a sickness service. </a:t>
            </a:r>
            <a:br>
              <a:rPr lang="en-GB" sz="1800" kern="100">
                <a:latin typeface="Calibri"/>
                <a:ea typeface="Calibri"/>
                <a:cs typeface="Calibri"/>
              </a:rPr>
            </a:br>
            <a:endParaRPr lang="en-GB" sz="1800" kern="100">
              <a:latin typeface="Calibri"/>
              <a:ea typeface="Calibri"/>
              <a:cs typeface="Calibri"/>
            </a:endParaRPr>
          </a:p>
          <a:p>
            <a:pPr marL="0" indent="0">
              <a:lnSpc>
                <a:spcPct val="107000"/>
              </a:lnSpc>
              <a:spcAft>
                <a:spcPts val="800"/>
              </a:spcAft>
              <a:buFont typeface="Arial" panose="020B0604020202020204" pitchFamily="34" charset="0"/>
              <a:buNone/>
              <a:tabLst>
                <a:tab pos="2865755" algn="ctr"/>
              </a:tabLst>
            </a:pPr>
            <a:r>
              <a:rPr lang="en-GB" sz="1800" kern="100">
                <a:latin typeface="Calibri"/>
                <a:ea typeface="Calibri"/>
                <a:cs typeface="Calibri"/>
              </a:rPr>
              <a:t>The plan also commits to innovation, workforce reform and financial discipline.  </a:t>
            </a:r>
            <a:br>
              <a:rPr lang="en-GB" sz="1800" kern="100">
                <a:latin typeface="Calibri"/>
                <a:ea typeface="Calibri"/>
                <a:cs typeface="Calibri"/>
              </a:rPr>
            </a:br>
            <a:endParaRPr lang="en-GB" sz="1800" kern="100">
              <a:effectLst/>
              <a:highlight>
                <a:srgbClr val="00FF00"/>
              </a:highlight>
              <a:latin typeface="Calibri"/>
              <a:ea typeface="Calibri"/>
              <a:cs typeface="Calibri"/>
            </a:endParaRPr>
          </a:p>
          <a:p>
            <a:pPr>
              <a:lnSpc>
                <a:spcPct val="107000"/>
              </a:lnSpc>
              <a:spcAft>
                <a:spcPts val="800"/>
              </a:spcAft>
              <a:tabLst>
                <a:tab pos="2865755" algn="ctr"/>
              </a:tabLst>
            </a:pPr>
            <a:r>
              <a:rPr lang="en-GB" sz="1800" kern="100">
                <a:effectLst/>
                <a:latin typeface="Calibri"/>
                <a:ea typeface="Calibri"/>
                <a:cs typeface="Calibri"/>
              </a:rPr>
              <a:t>As we move forward into this new landscape, work is underway to ensure that </a:t>
            </a:r>
            <a:r>
              <a:rPr lang="en-GB" sz="1800" kern="100">
                <a:latin typeface="Calibri"/>
                <a:ea typeface="Calibri"/>
                <a:cs typeface="Calibri"/>
              </a:rPr>
              <a:t>appropriate governance</a:t>
            </a:r>
            <a:r>
              <a:rPr lang="en-GB" sz="1800" kern="100">
                <a:effectLst/>
                <a:latin typeface="Calibri"/>
                <a:ea typeface="Calibri"/>
                <a:cs typeface="Calibri"/>
              </a:rPr>
              <a:t> is in place with neighbouring systems to sustain delivery and statutory functions. </a:t>
            </a:r>
          </a:p>
          <a:p>
            <a:pPr>
              <a:lnSpc>
                <a:spcPct val="107000"/>
              </a:lnSpc>
              <a:spcAft>
                <a:spcPts val="800"/>
              </a:spcAft>
              <a:tabLst>
                <a:tab pos="2865755" algn="ctr"/>
              </a:tabLst>
            </a:pPr>
            <a:endParaRPr lang="en-GB" sz="1800" kern="100">
              <a:solidFill>
                <a:schemeClr val="tx1"/>
              </a:solidFill>
              <a:effectLst/>
              <a:latin typeface="Calibri"/>
              <a:ea typeface="Calibri"/>
              <a:cs typeface="Calibri"/>
            </a:endParaRPr>
          </a:p>
          <a:p>
            <a:pPr>
              <a:lnSpc>
                <a:spcPct val="107000"/>
              </a:lnSpc>
              <a:spcAft>
                <a:spcPts val="800"/>
              </a:spcAft>
              <a:tabLst>
                <a:tab pos="2865755" algn="ctr"/>
              </a:tabLst>
            </a:pPr>
            <a:r>
              <a:rPr lang="en-GB" sz="1200" kern="1200">
                <a:solidFill>
                  <a:schemeClr val="tx1"/>
                </a:solidFill>
                <a:effectLst/>
                <a:latin typeface="+mn-lt"/>
                <a:ea typeface="+mn-ea"/>
                <a:cs typeface="+mn-cs"/>
              </a:rPr>
              <a:t>Local plans will need to be aligned to the new ICB footprints from April 2026 so that accountability and funding flows clearly to the new organisations. This will require the balancing of local needs with broader regional priorities. </a:t>
            </a:r>
            <a:endParaRPr lang="en-GB" sz="1200" kern="1200">
              <a:solidFill>
                <a:schemeClr val="tx1"/>
              </a:solidFill>
              <a:effectLst/>
              <a:latin typeface="+mn-lt"/>
              <a:ea typeface="Calibri"/>
              <a:cs typeface="Calibri"/>
            </a:endParaRPr>
          </a:p>
          <a:p>
            <a:pPr>
              <a:lnSpc>
                <a:spcPct val="107000"/>
              </a:lnSpc>
              <a:spcAft>
                <a:spcPts val="800"/>
              </a:spcAft>
              <a:tabLst>
                <a:tab pos="2865755" algn="ctr"/>
              </a:tabLst>
            </a:pPr>
            <a:endParaRPr lang="en-GB" sz="1200" kern="1200">
              <a:solidFill>
                <a:schemeClr val="tx1"/>
              </a:solidFill>
              <a:effectLst/>
              <a:latin typeface="+mn-lt"/>
              <a:ea typeface="+mn-ea"/>
              <a:cs typeface="+mn-cs"/>
            </a:endParaRPr>
          </a:p>
          <a:p>
            <a:pPr>
              <a:lnSpc>
                <a:spcPct val="107000"/>
              </a:lnSpc>
              <a:spcAft>
                <a:spcPts val="800"/>
              </a:spcAft>
              <a:tabLst>
                <a:tab pos="2865755" algn="ctr"/>
              </a:tabLst>
            </a:pPr>
            <a:r>
              <a:rPr lang="en-GB" sz="1200" kern="1200">
                <a:solidFill>
                  <a:schemeClr val="tx1"/>
                </a:solidFill>
                <a:effectLst/>
                <a:latin typeface="+mn-lt"/>
                <a:ea typeface="+mn-ea"/>
                <a:cs typeface="+mn-cs"/>
              </a:rPr>
              <a:t>Population health management (PHM) will be central to ensuring that health inequalities continue to be tackled with equity across much larger geographies with diverse local needs. </a:t>
            </a:r>
            <a:endParaRPr lang="en-GB" sz="1200" kern="1200">
              <a:solidFill>
                <a:schemeClr val="tx1"/>
              </a:solidFill>
              <a:effectLst/>
              <a:latin typeface="+mn-lt"/>
              <a:ea typeface="Calibri"/>
              <a:cs typeface="Calibri"/>
            </a:endParaRPr>
          </a:p>
          <a:p>
            <a:pPr>
              <a:lnSpc>
                <a:spcPct val="107000"/>
              </a:lnSpc>
              <a:spcAft>
                <a:spcPts val="800"/>
              </a:spcAft>
              <a:tabLst>
                <a:tab pos="2865755" algn="ctr"/>
              </a:tabLst>
            </a:pPr>
            <a:endParaRPr lang="en-GB" sz="1800" kern="100">
              <a:effectLst/>
              <a:latin typeface="Calibri"/>
              <a:ea typeface="Calibri"/>
              <a:cs typeface="Calibri"/>
            </a:endParaRPr>
          </a:p>
          <a:p>
            <a:pPr>
              <a:lnSpc>
                <a:spcPct val="107000"/>
              </a:lnSpc>
              <a:spcAft>
                <a:spcPts val="800"/>
              </a:spcAft>
              <a:tabLst>
                <a:tab pos="2865755" algn="ctr"/>
              </a:tabLst>
            </a:pPr>
            <a:endParaRPr lang="en-GB" sz="1800" kern="100">
              <a:effectLst/>
              <a:latin typeface="Calibri"/>
              <a:ea typeface="Calibri"/>
              <a:cs typeface="Calibri"/>
            </a:endParaRPr>
          </a:p>
          <a:p>
            <a:pPr>
              <a:lnSpc>
                <a:spcPct val="107000"/>
              </a:lnSpc>
              <a:spcAft>
                <a:spcPts val="800"/>
              </a:spcAft>
            </a:pPr>
            <a:endParaRPr lang="en-GB" sz="1800" kern="100">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905A0-50B5-41D4-B5D6-17358C22C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055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a:effectLst/>
                <a:highlight>
                  <a:srgbClr val="00FF00"/>
                </a:highlight>
                <a:latin typeface="Calibri"/>
                <a:ea typeface="Calibri"/>
                <a:cs typeface="Calibri"/>
              </a:rPr>
              <a:t>Slide 9 – Thank you</a:t>
            </a:r>
          </a:p>
          <a:p>
            <a:pPr>
              <a:lnSpc>
                <a:spcPct val="107000"/>
              </a:lnSpc>
              <a:spcAft>
                <a:spcPts val="800"/>
              </a:spcAft>
            </a:pPr>
            <a:endParaRPr lang="en-GB" sz="1800" kern="100">
              <a:latin typeface="Calibri"/>
              <a:ea typeface="Calibri"/>
              <a:cs typeface="Calibri"/>
            </a:endParaRPr>
          </a:p>
          <a:p>
            <a:pPr>
              <a:lnSpc>
                <a:spcPct val="107000"/>
              </a:lnSpc>
              <a:spcAft>
                <a:spcPts val="800"/>
              </a:spcAft>
            </a:pPr>
            <a:r>
              <a:rPr lang="en-GB" sz="1800" b="0" kern="100">
                <a:effectLst/>
                <a:latin typeface="Calibri"/>
                <a:ea typeface="Calibri"/>
                <a:cs typeface="Calibri"/>
              </a:rPr>
              <a:t>As we prepare for the changes ahead, I would like to take this opportunity to thank </a:t>
            </a:r>
            <a:r>
              <a:rPr lang="en-GB" sz="1800" kern="100">
                <a:latin typeface="Calibri"/>
                <a:ea typeface="Calibri"/>
                <a:cs typeface="Calibri"/>
              </a:rPr>
              <a:t>both ICB</a:t>
            </a:r>
            <a:r>
              <a:rPr lang="en-GB" sz="1800" b="0" kern="100">
                <a:effectLst/>
                <a:latin typeface="Calibri"/>
                <a:ea typeface="Calibri"/>
                <a:cs typeface="Calibri"/>
              </a:rPr>
              <a:t> staff </a:t>
            </a:r>
            <a:r>
              <a:rPr lang="en-GB" sz="1800" kern="100">
                <a:latin typeface="Calibri"/>
                <a:ea typeface="Calibri"/>
                <a:cs typeface="Calibri"/>
              </a:rPr>
              <a:t>and our system partners in health and social care and the voluntary and community sector </a:t>
            </a:r>
            <a:r>
              <a:rPr lang="en-GB" sz="1800" b="0" kern="100">
                <a:effectLst/>
                <a:latin typeface="Calibri"/>
                <a:ea typeface="Calibri"/>
                <a:cs typeface="Calibri"/>
              </a:rPr>
              <a:t>for </a:t>
            </a:r>
            <a:r>
              <a:rPr lang="en-GB" sz="1800" kern="100">
                <a:latin typeface="Calibri"/>
                <a:ea typeface="Calibri"/>
                <a:cs typeface="Calibri"/>
              </a:rPr>
              <a:t>their dedication to improving the health and wellbeing of our population during</a:t>
            </a:r>
            <a:r>
              <a:rPr lang="en-GB" sz="1800" b="0" kern="100">
                <a:effectLst/>
                <a:latin typeface="Calibri"/>
                <a:ea typeface="Calibri"/>
                <a:cs typeface="Calibri"/>
              </a:rPr>
              <a:t> our time working together.  </a:t>
            </a:r>
          </a:p>
          <a:p>
            <a:pPr>
              <a:lnSpc>
                <a:spcPct val="107000"/>
              </a:lnSpc>
              <a:spcAft>
                <a:spcPts val="800"/>
              </a:spcAft>
            </a:pPr>
            <a:endParaRPr lang="en-GB" sz="1800" b="0" kern="100">
              <a:effectLst/>
              <a:latin typeface="Calibri"/>
              <a:ea typeface="Calibri"/>
              <a:cs typeface="Calibri"/>
            </a:endParaRPr>
          </a:p>
          <a:p>
            <a:pPr>
              <a:lnSpc>
                <a:spcPct val="107000"/>
              </a:lnSpc>
              <a:spcAft>
                <a:spcPts val="800"/>
              </a:spcAft>
            </a:pPr>
            <a:r>
              <a:rPr lang="en-GB" sz="1800" b="0" kern="100">
                <a:effectLst/>
                <a:latin typeface="Calibri"/>
                <a:ea typeface="Calibri"/>
                <a:cs typeface="Calibri"/>
              </a:rPr>
              <a:t>Every ICB colleague should be incredibly proud of the impact that their work has had – and continues to have – for our communities. </a:t>
            </a:r>
          </a:p>
          <a:p>
            <a:pPr>
              <a:lnSpc>
                <a:spcPct val="107000"/>
              </a:lnSpc>
              <a:spcAft>
                <a:spcPts val="800"/>
              </a:spcAft>
            </a:pPr>
            <a:endParaRPr lang="en-GB" sz="1800" b="0" kern="100">
              <a:effectLst/>
              <a:latin typeface="Calibri"/>
              <a:ea typeface="Calibri"/>
              <a:cs typeface="Calibri"/>
            </a:endParaRPr>
          </a:p>
          <a:p>
            <a:pPr>
              <a:lnSpc>
                <a:spcPct val="107000"/>
              </a:lnSpc>
              <a:spcAft>
                <a:spcPts val="800"/>
              </a:spcAft>
            </a:pPr>
            <a:r>
              <a:rPr lang="en-GB" sz="1800" b="0" kern="100">
                <a:effectLst/>
                <a:latin typeface="Calibri"/>
                <a:ea typeface="Calibri"/>
                <a:cs typeface="Calibri"/>
              </a:rPr>
              <a:t>Although </a:t>
            </a:r>
            <a:r>
              <a:rPr lang="en-GB" sz="1800" kern="100">
                <a:latin typeface="Calibri"/>
                <a:ea typeface="Calibri"/>
                <a:cs typeface="Calibri"/>
              </a:rPr>
              <a:t>we have been managing ongoing budgetary and workforce challenges, the ongoing impact of the COVID pandemic, and periodic industrial action, staff</a:t>
            </a:r>
            <a:r>
              <a:rPr lang="en-GB" sz="1800" b="0" kern="100">
                <a:effectLst/>
                <a:latin typeface="Calibri"/>
                <a:ea typeface="Calibri"/>
                <a:cs typeface="Calibri"/>
              </a:rPr>
              <a:t> have continued to maintain their focus on delivering </a:t>
            </a:r>
            <a:r>
              <a:rPr lang="en-GB" sz="1800" kern="100">
                <a:latin typeface="Calibri"/>
                <a:ea typeface="Calibri"/>
                <a:cs typeface="Calibri"/>
              </a:rPr>
              <a:t>on our evidence-based health</a:t>
            </a:r>
            <a:r>
              <a:rPr lang="en-GB" sz="1800" b="0" kern="100">
                <a:effectLst/>
                <a:latin typeface="Calibri"/>
                <a:ea typeface="Calibri"/>
                <a:cs typeface="Calibri"/>
              </a:rPr>
              <a:t> priorities</a:t>
            </a:r>
            <a:r>
              <a:rPr lang="en-GB" sz="1800" kern="100">
                <a:latin typeface="Calibri"/>
                <a:ea typeface="Calibri"/>
                <a:cs typeface="Calibri"/>
              </a:rPr>
              <a:t> through </a:t>
            </a:r>
            <a:r>
              <a:rPr lang="en-GB" sz="1800" b="0" kern="100">
                <a:effectLst/>
                <a:latin typeface="Calibri"/>
                <a:ea typeface="Calibri"/>
                <a:cs typeface="Calibri"/>
              </a:rPr>
              <a:t>meaningful </a:t>
            </a:r>
            <a:r>
              <a:rPr lang="en-GB" sz="1800" kern="100">
                <a:latin typeface="Calibri"/>
                <a:ea typeface="Calibri"/>
                <a:cs typeface="Calibri"/>
              </a:rPr>
              <a:t>and productive service transformation</a:t>
            </a:r>
            <a:r>
              <a:rPr lang="en-GB" sz="1800" b="0" kern="100">
                <a:effectLst/>
                <a:latin typeface="Calibri"/>
                <a:ea typeface="Calibri"/>
                <a:cs typeface="Calibri"/>
              </a:rPr>
              <a:t> and change</a:t>
            </a:r>
            <a:r>
              <a:rPr lang="en-GB" sz="1800" kern="100">
                <a:latin typeface="Calibri"/>
                <a:ea typeface="Calibri"/>
                <a:cs typeface="Calibri"/>
              </a:rPr>
              <a:t> and a sharp focus on quality</a:t>
            </a:r>
            <a:r>
              <a:rPr lang="en-GB" sz="1800" b="0" kern="100">
                <a:effectLst/>
                <a:latin typeface="Calibri"/>
                <a:ea typeface="Calibri"/>
                <a:cs typeface="Calibri"/>
              </a:rPr>
              <a:t>.</a:t>
            </a:r>
          </a:p>
          <a:p>
            <a:pPr>
              <a:lnSpc>
                <a:spcPct val="107000"/>
              </a:lnSpc>
              <a:spcAft>
                <a:spcPts val="800"/>
              </a:spcAft>
            </a:pPr>
            <a:endParaRPr lang="en-GB" sz="1800" b="0" kern="100">
              <a:effectLst/>
              <a:latin typeface="Calibri"/>
              <a:ea typeface="Calibri"/>
              <a:cs typeface="Calibri"/>
            </a:endParaRPr>
          </a:p>
          <a:p>
            <a:r>
              <a:rPr lang="en-GB" sz="1200" i="0" kern="1200">
                <a:solidFill>
                  <a:schemeClr val="tx1"/>
                </a:solidFill>
                <a:effectLst/>
                <a:latin typeface="+mn-lt"/>
                <a:ea typeface="+mn-ea"/>
                <a:cs typeface="+mn-cs"/>
              </a:rPr>
              <a:t>Working in collaboration with our patients, carers, volunteers, partners and stakeholders, we have achieved so much to be proud of. </a:t>
            </a:r>
            <a:r>
              <a:rPr lang="en-GB">
                <a:ea typeface="Calibri"/>
                <a:cs typeface="Calibri"/>
              </a:rPr>
              <a:t>All of these programmes have been delivered in a challenging national context, characterised by ongoing funding constraints, strategic shifts, and workforce pressures.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kern="100"/>
              <a:t>(Jane to hand back to Jonathan)</a:t>
            </a:r>
            <a:endParaRPr lang="en-GB" b="1">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sz="1200" i="0" kern="1200">
              <a:solidFill>
                <a:schemeClr val="tx1"/>
              </a:solidFill>
              <a:effectLst/>
              <a:latin typeface="+mn-lt"/>
              <a:ea typeface="Calibri"/>
              <a:cs typeface="Calibri"/>
            </a:endParaRPr>
          </a:p>
          <a:p>
            <a:r>
              <a:rPr lang="en-GB" sz="1200" kern="1200">
                <a:solidFill>
                  <a:schemeClr val="tx1"/>
                </a:solidFill>
                <a:effectLst/>
                <a:latin typeface="+mn-lt"/>
                <a:ea typeface="+mn-ea"/>
                <a:cs typeface="+mn-cs"/>
              </a:rPr>
              <a:t> </a:t>
            </a:r>
            <a:endParaRPr lang="en-GB" kern="100">
              <a:solidFill>
                <a:srgbClr val="001D35"/>
              </a:solidFill>
              <a:latin typeface="Calibri" panose="020F0502020204030204"/>
              <a:ea typeface="Calibri" panose="020F0502020204030204"/>
              <a:cs typeface="Calibri"/>
            </a:endParaRPr>
          </a:p>
        </p:txBody>
      </p:sp>
      <p:sp>
        <p:nvSpPr>
          <p:cNvPr id="4" name="Slide Number Placeholder 3"/>
          <p:cNvSpPr>
            <a:spLocks noGrp="1"/>
          </p:cNvSpPr>
          <p:nvPr>
            <p:ph type="sldNum" sz="quarter" idx="5"/>
          </p:nvPr>
        </p:nvSpPr>
        <p:spPr/>
        <p:txBody>
          <a:bodyPr/>
          <a:lstStyle/>
          <a:p>
            <a:fld id="{8B9BBD5F-92B3-4C13-A5A9-7242E96EA686}" type="slidenum">
              <a:rPr lang="en-GB" smtClean="0"/>
              <a:t>9</a:t>
            </a:fld>
            <a:endParaRPr lang="en-GB"/>
          </a:p>
        </p:txBody>
      </p:sp>
    </p:spTree>
    <p:extLst>
      <p:ext uri="{BB962C8B-B14F-4D97-AF65-F5344CB8AC3E}">
        <p14:creationId xmlns:p14="http://schemas.microsoft.com/office/powerpoint/2010/main" val="2090910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C33464-0FEC-68D9-AA1F-C29BB74A0C9B}"/>
              </a:ext>
            </a:extLst>
          </p:cNvPr>
          <p:cNvSpPr/>
          <p:nvPr userDrawn="1"/>
        </p:nvSpPr>
        <p:spPr>
          <a:xfrm>
            <a:off x="0" y="0"/>
            <a:ext cx="12192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947920"/>
            <a:ext cx="5371200" cy="1961679"/>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26/09/2025</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grpSp>
      <p:pic>
        <p:nvPicPr>
          <p:cNvPr id="24" name="Picture 23" descr="A picture containing diagram&#10;&#10;Description automatically generated">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86553" y="7200"/>
            <a:ext cx="3816894" cy="1592296"/>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930292E2-4296-DFC5-CFE0-9CEA9CF671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90330" y="6476"/>
            <a:ext cx="2181515" cy="1421588"/>
          </a:xfrm>
          <a:prstGeom prst="rect">
            <a:avLst/>
          </a:prstGeom>
        </p:spPr>
      </p:pic>
    </p:spTree>
    <p:extLst>
      <p:ext uri="{BB962C8B-B14F-4D97-AF65-F5344CB8AC3E}">
        <p14:creationId xmlns:p14="http://schemas.microsoft.com/office/powerpoint/2010/main" val="329577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C33464-0FEC-68D9-AA1F-C29BB74A0C9B}"/>
              </a:ext>
            </a:extLst>
          </p:cNvPr>
          <p:cNvSpPr/>
          <p:nvPr userDrawn="1"/>
        </p:nvSpPr>
        <p:spPr>
          <a:xfrm>
            <a:off x="0" y="0"/>
            <a:ext cx="12192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947920"/>
            <a:ext cx="5371200" cy="1961679"/>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26/09/2025</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grpSp>
      <p:pic>
        <p:nvPicPr>
          <p:cNvPr id="24" name="Picture 23" descr="A picture containing diagram&#10;&#10;Description automatically generated">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86553" y="7200"/>
            <a:ext cx="3816894" cy="1592296"/>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930292E2-4296-DFC5-CFE0-9CEA9CF6714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90330" y="6476"/>
            <a:ext cx="2181515" cy="1421588"/>
          </a:xfrm>
          <a:prstGeom prst="rect">
            <a:avLst/>
          </a:prstGeom>
        </p:spPr>
      </p:pic>
    </p:spTree>
    <p:extLst>
      <p:ext uri="{BB962C8B-B14F-4D97-AF65-F5344CB8AC3E}">
        <p14:creationId xmlns:p14="http://schemas.microsoft.com/office/powerpoint/2010/main" val="1416551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599495"/>
            <a:ext cx="5371200" cy="2310104"/>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26/09/2025</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grpSp>
      <p:pic>
        <p:nvPicPr>
          <p:cNvPr id="24" name="Picture 23">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86553" y="7200"/>
            <a:ext cx="3816894" cy="1592295"/>
          </a:xfrm>
          <a:prstGeom prst="rect">
            <a:avLst/>
          </a:prstGeom>
        </p:spPr>
      </p:pic>
    </p:spTree>
    <p:extLst>
      <p:ext uri="{BB962C8B-B14F-4D97-AF65-F5344CB8AC3E}">
        <p14:creationId xmlns:p14="http://schemas.microsoft.com/office/powerpoint/2010/main" val="146933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C8A4-E593-80EF-8864-D36DABC557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EA3A9-0011-4FBE-A316-599C06133A3E}"/>
              </a:ext>
            </a:extLst>
          </p:cNvPr>
          <p:cNvSpPr>
            <a:spLocks noGrp="1"/>
          </p:cNvSpPr>
          <p:nvPr>
            <p:ph idx="1"/>
          </p:nvPr>
        </p:nvSpPr>
        <p:spPr>
          <a:xfrm>
            <a:off x="453600" y="1825625"/>
            <a:ext cx="11368102" cy="3768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1C80CD-E50C-1C8E-CAB2-DE816B487676}"/>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5" name="Footer Placeholder 4">
            <a:extLst>
              <a:ext uri="{FF2B5EF4-FFF2-40B4-BE49-F238E27FC236}">
                <a16:creationId xmlns:a16="http://schemas.microsoft.com/office/drawing/2014/main" id="{4FBCB2FD-F076-F1AC-A9FF-BA38511B6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1FB6-AFF0-ECA1-1E59-BFB0B4765E8F}"/>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7" name="Picture 6" descr="A picture containing diagram&#10;&#10;Description automatically generated">
            <a:extLst>
              <a:ext uri="{FF2B5EF4-FFF2-40B4-BE49-F238E27FC236}">
                <a16:creationId xmlns:a16="http://schemas.microsoft.com/office/drawing/2014/main" id="{54F837D3-6F8D-1DD1-92A6-AAC89F08ED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8" name="Picture 7">
            <a:extLst>
              <a:ext uri="{FF2B5EF4-FFF2-40B4-BE49-F238E27FC236}">
                <a16:creationId xmlns:a16="http://schemas.microsoft.com/office/drawing/2014/main" id="{58253B18-0F0B-FB17-CB70-6AC84EBCFC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989663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545E-3F9F-95A4-77D4-E0C2EF4D629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D991B9-C2C7-B256-3BD5-A133E8D194E2}"/>
              </a:ext>
            </a:extLst>
          </p:cNvPr>
          <p:cNvSpPr>
            <a:spLocks noGrp="1"/>
          </p:cNvSpPr>
          <p:nvPr>
            <p:ph sz="half" idx="1"/>
          </p:nvPr>
        </p:nvSpPr>
        <p:spPr>
          <a:xfrm>
            <a:off x="458920" y="1825625"/>
            <a:ext cx="5560880"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FA5DF38-81DA-66B2-017F-644E08004A9E}"/>
              </a:ext>
            </a:extLst>
          </p:cNvPr>
          <p:cNvSpPr>
            <a:spLocks noGrp="1"/>
          </p:cNvSpPr>
          <p:nvPr>
            <p:ph sz="half" idx="2"/>
          </p:nvPr>
        </p:nvSpPr>
        <p:spPr>
          <a:xfrm>
            <a:off x="6177600" y="1825625"/>
            <a:ext cx="5644102"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43E54D-7E8B-E0A5-E2FF-771E9D3A1BAD}"/>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6" name="Footer Placeholder 5">
            <a:extLst>
              <a:ext uri="{FF2B5EF4-FFF2-40B4-BE49-F238E27FC236}">
                <a16:creationId xmlns:a16="http://schemas.microsoft.com/office/drawing/2014/main" id="{21D2E62C-AC2B-EE4C-E9C3-49AFC99B7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A081B-5D37-46D7-C679-550A7703039C}"/>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8" name="Picture 7" descr="A picture containing diagram&#10;&#10;Description automatically generated">
            <a:extLst>
              <a:ext uri="{FF2B5EF4-FFF2-40B4-BE49-F238E27FC236}">
                <a16:creationId xmlns:a16="http://schemas.microsoft.com/office/drawing/2014/main" id="{3A809ACB-F590-06A9-06C9-C5F9E7D65D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9" name="Picture 8">
            <a:extLst>
              <a:ext uri="{FF2B5EF4-FFF2-40B4-BE49-F238E27FC236}">
                <a16:creationId xmlns:a16="http://schemas.microsoft.com/office/drawing/2014/main" id="{9A6F96FB-03E6-4A59-4569-A7A73AE618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6185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3" name="Picture 12" descr="A picture containing diagram&#10;&#10;Description automatically generated">
            <a:extLst>
              <a:ext uri="{FF2B5EF4-FFF2-40B4-BE49-F238E27FC236}">
                <a16:creationId xmlns:a16="http://schemas.microsoft.com/office/drawing/2014/main" id="{C47D36F1-A032-519C-B7DA-981CDE40D9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4" name="Picture 13">
            <a:extLst>
              <a:ext uri="{FF2B5EF4-FFF2-40B4-BE49-F238E27FC236}">
                <a16:creationId xmlns:a16="http://schemas.microsoft.com/office/drawing/2014/main" id="{65A62A72-618D-770D-89B7-03AFD09C32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414076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Just 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grpSp>
        <p:nvGrpSpPr>
          <p:cNvPr id="10" name="Group 9">
            <a:extLst>
              <a:ext uri="{FF2B5EF4-FFF2-40B4-BE49-F238E27FC236}">
                <a16:creationId xmlns:a16="http://schemas.microsoft.com/office/drawing/2014/main" id="{77763BFF-33C1-8A55-E909-5A3CB60697D0}"/>
              </a:ext>
            </a:extLst>
          </p:cNvPr>
          <p:cNvGrpSpPr/>
          <p:nvPr userDrawn="1"/>
        </p:nvGrpSpPr>
        <p:grpSpPr>
          <a:xfrm>
            <a:off x="-551619" y="5904638"/>
            <a:ext cx="17689729" cy="591260"/>
            <a:chOff x="-236029" y="5904638"/>
            <a:chExt cx="17689729" cy="591260"/>
          </a:xfrm>
        </p:grpSpPr>
        <p:pic>
          <p:nvPicPr>
            <p:cNvPr id="11" name="Picture 10">
              <a:extLst>
                <a:ext uri="{FF2B5EF4-FFF2-40B4-BE49-F238E27FC236}">
                  <a16:creationId xmlns:a16="http://schemas.microsoft.com/office/drawing/2014/main" id="{A1D5BAC6-1A92-BCC9-E179-66255D82C8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29" y="5904638"/>
              <a:ext cx="8837102" cy="591260"/>
            </a:xfrm>
            <a:prstGeom prst="rect">
              <a:avLst/>
            </a:prstGeom>
          </p:spPr>
        </p:pic>
        <p:pic>
          <p:nvPicPr>
            <p:cNvPr id="12" name="Picture 11">
              <a:extLst>
                <a:ext uri="{FF2B5EF4-FFF2-40B4-BE49-F238E27FC236}">
                  <a16:creationId xmlns:a16="http://schemas.microsoft.com/office/drawing/2014/main" id="{6F799EAB-D2C1-C325-15FB-1FC8C3A8D2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16598" y="5904638"/>
              <a:ext cx="8837102" cy="591260"/>
            </a:xfrm>
            <a:prstGeom prst="rect">
              <a:avLst/>
            </a:prstGeom>
          </p:spPr>
        </p:pic>
      </p:grpSp>
    </p:spTree>
    <p:extLst>
      <p:ext uri="{BB962C8B-B14F-4D97-AF65-F5344CB8AC3E}">
        <p14:creationId xmlns:p14="http://schemas.microsoft.com/office/powerpoint/2010/main" val="1500839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3479B-79C0-0C48-18E9-987834875041}"/>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3" name="Footer Placeholder 2">
            <a:extLst>
              <a:ext uri="{FF2B5EF4-FFF2-40B4-BE49-F238E27FC236}">
                <a16:creationId xmlns:a16="http://schemas.microsoft.com/office/drawing/2014/main" id="{42C020AB-AACD-FB05-4E8D-2EE79EAD63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CF0AE3-AC71-EA8E-4FB1-E3218F9B91C3}"/>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20" name="Picture 19" descr="A picture containing diagram&#10;&#10;Description automatically generated">
            <a:extLst>
              <a:ext uri="{FF2B5EF4-FFF2-40B4-BE49-F238E27FC236}">
                <a16:creationId xmlns:a16="http://schemas.microsoft.com/office/drawing/2014/main" id="{3AAA1621-7E3B-71FE-8B5B-836425E96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21" name="Picture 20">
            <a:extLst>
              <a:ext uri="{FF2B5EF4-FFF2-40B4-BE49-F238E27FC236}">
                <a16:creationId xmlns:a16="http://schemas.microsoft.com/office/drawing/2014/main" id="{96138E40-E1E6-1740-8262-BF4B87F80C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1925707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D7B8-64B2-077E-A497-F5C5120C3A55}"/>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C457F0-2811-1B90-42E2-2AFC42A45BCA}"/>
              </a:ext>
            </a:extLst>
          </p:cNvPr>
          <p:cNvSpPr>
            <a:spLocks noGrp="1"/>
          </p:cNvSpPr>
          <p:nvPr>
            <p:ph idx="1"/>
          </p:nvPr>
        </p:nvSpPr>
        <p:spPr>
          <a:xfrm>
            <a:off x="5183188" y="987425"/>
            <a:ext cx="6638514" cy="456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B6FCABF-7CDF-35B2-FE0F-168EA661B373}"/>
              </a:ext>
            </a:extLst>
          </p:cNvPr>
          <p:cNvSpPr>
            <a:spLocks noGrp="1"/>
          </p:cNvSpPr>
          <p:nvPr>
            <p:ph type="body" sz="half" idx="2"/>
          </p:nvPr>
        </p:nvSpPr>
        <p:spPr>
          <a:xfrm>
            <a:off x="460800" y="2057400"/>
            <a:ext cx="4311225" cy="35692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B95FC1-AB49-DEAA-A03A-4827F02F2D96}"/>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6" name="Footer Placeholder 5">
            <a:extLst>
              <a:ext uri="{FF2B5EF4-FFF2-40B4-BE49-F238E27FC236}">
                <a16:creationId xmlns:a16="http://schemas.microsoft.com/office/drawing/2014/main" id="{6254A998-6928-50DE-BD70-165B0E03D9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3B6AD8-D852-AD08-8095-3AC3ED98712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CBEBE530-54E4-A2F7-4B1D-4917FB6DBA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18B2D7B5-592B-1F99-9BD4-098DB196E9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124072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F98-1BCC-DF9F-C273-95DABBD1825E}"/>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9C5A5CE-70CC-D8D7-C552-5B24898BD824}"/>
              </a:ext>
            </a:extLst>
          </p:cNvPr>
          <p:cNvSpPr>
            <a:spLocks noGrp="1"/>
          </p:cNvSpPr>
          <p:nvPr>
            <p:ph type="pic" idx="1"/>
          </p:nvPr>
        </p:nvSpPr>
        <p:spPr>
          <a:xfrm>
            <a:off x="5183188" y="457201"/>
            <a:ext cx="6638514" cy="517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25B3AA-7E32-A72D-CEF2-1FB8B30B156B}"/>
              </a:ext>
            </a:extLst>
          </p:cNvPr>
          <p:cNvSpPr>
            <a:spLocks noGrp="1"/>
          </p:cNvSpPr>
          <p:nvPr>
            <p:ph type="body" sz="half" idx="2"/>
          </p:nvPr>
        </p:nvSpPr>
        <p:spPr>
          <a:xfrm>
            <a:off x="460800" y="2057400"/>
            <a:ext cx="4311225" cy="3577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56E2D1-753A-CB6C-E42C-47CE5F799173}"/>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6" name="Footer Placeholder 5">
            <a:extLst>
              <a:ext uri="{FF2B5EF4-FFF2-40B4-BE49-F238E27FC236}">
                <a16:creationId xmlns:a16="http://schemas.microsoft.com/office/drawing/2014/main" id="{34F3A70F-47A7-6E0E-95C1-BDCA23EAB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81E75-192F-309D-818D-8D807DCA54F5}"/>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5E145656-EC62-D82E-D929-944901072E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9DB04F9E-AD6B-A10D-F730-7A9DD53A19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729099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71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599495"/>
            <a:ext cx="5371200" cy="2310104"/>
          </a:xfrm>
        </p:spPr>
        <p:txBody>
          <a:bodyPr anchor="b">
            <a:normAutofit/>
          </a:bodyPr>
          <a:lstStyle>
            <a:lvl1pPr algn="l">
              <a:defRPr sz="2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26/09/2025</a:t>
            </a:fld>
            <a:endParaRPr lang="en-GB"/>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a:t>Working together</a:t>
            </a:r>
            <a:br>
              <a:rPr lang="en-GB" sz="2200" b="0"/>
            </a:br>
            <a:r>
              <a:rPr lang="en-GB" sz="2200" b="0"/>
              <a:t>for a healthier future</a:t>
            </a:r>
          </a:p>
        </p:txBody>
      </p:sp>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778719" y="3034012"/>
            <a:ext cx="2023223" cy="2859716"/>
          </a:xfrm>
          <a:prstGeom prst="rect">
            <a:avLst/>
          </a:prstGeom>
        </p:spPr>
      </p:pic>
      <p:pic>
        <p:nvPicPr>
          <p:cNvPr id="24" name="Picture 23">
            <a:extLst>
              <a:ext uri="{FF2B5EF4-FFF2-40B4-BE49-F238E27FC236}">
                <a16:creationId xmlns:a16="http://schemas.microsoft.com/office/drawing/2014/main" id="{D2A0942E-C8B9-8058-0C65-440EFED2220C}"/>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86553" y="7200"/>
            <a:ext cx="3816894" cy="1592295"/>
          </a:xfrm>
          <a:prstGeom prst="rect">
            <a:avLst/>
          </a:prstGeom>
        </p:spPr>
      </p:pic>
    </p:spTree>
    <p:extLst>
      <p:ext uri="{BB962C8B-B14F-4D97-AF65-F5344CB8AC3E}">
        <p14:creationId xmlns:p14="http://schemas.microsoft.com/office/powerpoint/2010/main" val="4061678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
        <p:nvSpPr>
          <p:cNvPr id="2" name="Rectangle 1">
            <a:extLst>
              <a:ext uri="{FF2B5EF4-FFF2-40B4-BE49-F238E27FC236}">
                <a16:creationId xmlns:a16="http://schemas.microsoft.com/office/drawing/2014/main" id="{AA6FE1FD-8C25-46C7-FA5A-48CC939C626C}"/>
              </a:ext>
            </a:extLst>
          </p:cNvPr>
          <p:cNvSpPr/>
          <p:nvPr userDrawn="1"/>
        </p:nvSpPr>
        <p:spPr>
          <a:xfrm>
            <a:off x="-144965" y="-97360"/>
            <a:ext cx="4739268" cy="611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C00000"/>
                </a:solidFill>
              </a:rPr>
              <a:t>CONFIDENTIAL- NOT FOR ONWARD SHARING</a:t>
            </a:r>
          </a:p>
        </p:txBody>
      </p:sp>
    </p:spTree>
    <p:extLst>
      <p:ext uri="{BB962C8B-B14F-4D97-AF65-F5344CB8AC3E}">
        <p14:creationId xmlns:p14="http://schemas.microsoft.com/office/powerpoint/2010/main" val="1123764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C8A4-E593-80EF-8864-D36DABC557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EA3A9-0011-4FBE-A316-599C06133A3E}"/>
              </a:ext>
            </a:extLst>
          </p:cNvPr>
          <p:cNvSpPr>
            <a:spLocks noGrp="1"/>
          </p:cNvSpPr>
          <p:nvPr>
            <p:ph idx="1"/>
          </p:nvPr>
        </p:nvSpPr>
        <p:spPr>
          <a:xfrm>
            <a:off x="453600" y="1825625"/>
            <a:ext cx="11368102" cy="37687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1C80CD-E50C-1C8E-CAB2-DE816B487676}"/>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5" name="Footer Placeholder 4">
            <a:extLst>
              <a:ext uri="{FF2B5EF4-FFF2-40B4-BE49-F238E27FC236}">
                <a16:creationId xmlns:a16="http://schemas.microsoft.com/office/drawing/2014/main" id="{4FBCB2FD-F076-F1AC-A9FF-BA38511B6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1FB6-AFF0-ECA1-1E59-BFB0B4765E8F}"/>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7" name="Picture 6" descr="A picture containing diagram&#10;&#10;Description automatically generated">
            <a:extLst>
              <a:ext uri="{FF2B5EF4-FFF2-40B4-BE49-F238E27FC236}">
                <a16:creationId xmlns:a16="http://schemas.microsoft.com/office/drawing/2014/main" id="{54F837D3-6F8D-1DD1-92A6-AAC89F08ED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8" name="Picture 7">
            <a:extLst>
              <a:ext uri="{FF2B5EF4-FFF2-40B4-BE49-F238E27FC236}">
                <a16:creationId xmlns:a16="http://schemas.microsoft.com/office/drawing/2014/main" id="{58253B18-0F0B-FB17-CB70-6AC84EBCFC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91250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545E-3F9F-95A4-77D4-E0C2EF4D629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D991B9-C2C7-B256-3BD5-A133E8D194E2}"/>
              </a:ext>
            </a:extLst>
          </p:cNvPr>
          <p:cNvSpPr>
            <a:spLocks noGrp="1"/>
          </p:cNvSpPr>
          <p:nvPr>
            <p:ph sz="half" idx="1"/>
          </p:nvPr>
        </p:nvSpPr>
        <p:spPr>
          <a:xfrm>
            <a:off x="458920" y="1825625"/>
            <a:ext cx="5560880"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FA5DF38-81DA-66B2-017F-644E08004A9E}"/>
              </a:ext>
            </a:extLst>
          </p:cNvPr>
          <p:cNvSpPr>
            <a:spLocks noGrp="1"/>
          </p:cNvSpPr>
          <p:nvPr>
            <p:ph sz="half" idx="2"/>
          </p:nvPr>
        </p:nvSpPr>
        <p:spPr>
          <a:xfrm>
            <a:off x="6177600" y="1825625"/>
            <a:ext cx="5644102"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43E54D-7E8B-E0A5-E2FF-771E9D3A1BAD}"/>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6" name="Footer Placeholder 5">
            <a:extLst>
              <a:ext uri="{FF2B5EF4-FFF2-40B4-BE49-F238E27FC236}">
                <a16:creationId xmlns:a16="http://schemas.microsoft.com/office/drawing/2014/main" id="{21D2E62C-AC2B-EE4C-E9C3-49AFC99B7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A081B-5D37-46D7-C679-550A7703039C}"/>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8" name="Picture 7" descr="A picture containing diagram&#10;&#10;Description automatically generated">
            <a:extLst>
              <a:ext uri="{FF2B5EF4-FFF2-40B4-BE49-F238E27FC236}">
                <a16:creationId xmlns:a16="http://schemas.microsoft.com/office/drawing/2014/main" id="{3A809ACB-F590-06A9-06C9-C5F9E7D65D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9" name="Picture 8">
            <a:extLst>
              <a:ext uri="{FF2B5EF4-FFF2-40B4-BE49-F238E27FC236}">
                <a16:creationId xmlns:a16="http://schemas.microsoft.com/office/drawing/2014/main" id="{9A6F96FB-03E6-4A59-4569-A7A73AE618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59755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3" name="Picture 12" descr="A picture containing diagram&#10;&#10;Description automatically generated">
            <a:extLst>
              <a:ext uri="{FF2B5EF4-FFF2-40B4-BE49-F238E27FC236}">
                <a16:creationId xmlns:a16="http://schemas.microsoft.com/office/drawing/2014/main" id="{C47D36F1-A032-519C-B7DA-981CDE40D9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4" name="Picture 13">
            <a:extLst>
              <a:ext uri="{FF2B5EF4-FFF2-40B4-BE49-F238E27FC236}">
                <a16:creationId xmlns:a16="http://schemas.microsoft.com/office/drawing/2014/main" id="{65A62A72-618D-770D-89B7-03AFD09C32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14173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ust 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grpSp>
        <p:nvGrpSpPr>
          <p:cNvPr id="10" name="Group 9">
            <a:extLst>
              <a:ext uri="{FF2B5EF4-FFF2-40B4-BE49-F238E27FC236}">
                <a16:creationId xmlns:a16="http://schemas.microsoft.com/office/drawing/2014/main" id="{77763BFF-33C1-8A55-E909-5A3CB60697D0}"/>
              </a:ext>
            </a:extLst>
          </p:cNvPr>
          <p:cNvGrpSpPr/>
          <p:nvPr userDrawn="1"/>
        </p:nvGrpSpPr>
        <p:grpSpPr>
          <a:xfrm>
            <a:off x="-551619" y="5904638"/>
            <a:ext cx="17689729" cy="591260"/>
            <a:chOff x="-236029" y="5904638"/>
            <a:chExt cx="17689729" cy="591260"/>
          </a:xfrm>
        </p:grpSpPr>
        <p:pic>
          <p:nvPicPr>
            <p:cNvPr id="11" name="Picture 10">
              <a:extLst>
                <a:ext uri="{FF2B5EF4-FFF2-40B4-BE49-F238E27FC236}">
                  <a16:creationId xmlns:a16="http://schemas.microsoft.com/office/drawing/2014/main" id="{A1D5BAC6-1A92-BCC9-E179-66255D82C8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29" y="5904638"/>
              <a:ext cx="8837102" cy="591260"/>
            </a:xfrm>
            <a:prstGeom prst="rect">
              <a:avLst/>
            </a:prstGeom>
          </p:spPr>
        </p:pic>
        <p:pic>
          <p:nvPicPr>
            <p:cNvPr id="12" name="Picture 11">
              <a:extLst>
                <a:ext uri="{FF2B5EF4-FFF2-40B4-BE49-F238E27FC236}">
                  <a16:creationId xmlns:a16="http://schemas.microsoft.com/office/drawing/2014/main" id="{6F799EAB-D2C1-C325-15FB-1FC8C3A8D2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16598" y="5904638"/>
              <a:ext cx="8837102" cy="591260"/>
            </a:xfrm>
            <a:prstGeom prst="rect">
              <a:avLst/>
            </a:prstGeom>
          </p:spPr>
        </p:pic>
      </p:grpSp>
    </p:spTree>
    <p:extLst>
      <p:ext uri="{BB962C8B-B14F-4D97-AF65-F5344CB8AC3E}">
        <p14:creationId xmlns:p14="http://schemas.microsoft.com/office/powerpoint/2010/main" val="2378853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3479B-79C0-0C48-18E9-987834875041}"/>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3" name="Footer Placeholder 2">
            <a:extLst>
              <a:ext uri="{FF2B5EF4-FFF2-40B4-BE49-F238E27FC236}">
                <a16:creationId xmlns:a16="http://schemas.microsoft.com/office/drawing/2014/main" id="{42C020AB-AACD-FB05-4E8D-2EE79EAD63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CF0AE3-AC71-EA8E-4FB1-E3218F9B91C3}"/>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20" name="Picture 19" descr="A picture containing diagram&#10;&#10;Description automatically generated">
            <a:extLst>
              <a:ext uri="{FF2B5EF4-FFF2-40B4-BE49-F238E27FC236}">
                <a16:creationId xmlns:a16="http://schemas.microsoft.com/office/drawing/2014/main" id="{3AAA1621-7E3B-71FE-8B5B-836425E96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21" name="Picture 20">
            <a:extLst>
              <a:ext uri="{FF2B5EF4-FFF2-40B4-BE49-F238E27FC236}">
                <a16:creationId xmlns:a16="http://schemas.microsoft.com/office/drawing/2014/main" id="{96138E40-E1E6-1740-8262-BF4B87F80C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14924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D7B8-64B2-077E-A497-F5C5120C3A55}"/>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C457F0-2811-1B90-42E2-2AFC42A45BCA}"/>
              </a:ext>
            </a:extLst>
          </p:cNvPr>
          <p:cNvSpPr>
            <a:spLocks noGrp="1"/>
          </p:cNvSpPr>
          <p:nvPr>
            <p:ph idx="1"/>
          </p:nvPr>
        </p:nvSpPr>
        <p:spPr>
          <a:xfrm>
            <a:off x="5183188" y="987425"/>
            <a:ext cx="6638514" cy="456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B6FCABF-7CDF-35B2-FE0F-168EA661B373}"/>
              </a:ext>
            </a:extLst>
          </p:cNvPr>
          <p:cNvSpPr>
            <a:spLocks noGrp="1"/>
          </p:cNvSpPr>
          <p:nvPr>
            <p:ph type="body" sz="half" idx="2"/>
          </p:nvPr>
        </p:nvSpPr>
        <p:spPr>
          <a:xfrm>
            <a:off x="460800" y="2057400"/>
            <a:ext cx="4311225" cy="35692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B95FC1-AB49-DEAA-A03A-4827F02F2D96}"/>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6" name="Footer Placeholder 5">
            <a:extLst>
              <a:ext uri="{FF2B5EF4-FFF2-40B4-BE49-F238E27FC236}">
                <a16:creationId xmlns:a16="http://schemas.microsoft.com/office/drawing/2014/main" id="{6254A998-6928-50DE-BD70-165B0E03D9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3B6AD8-D852-AD08-8095-3AC3ED98712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CBEBE530-54E4-A2F7-4B1D-4917FB6DBA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18B2D7B5-592B-1F99-9BD4-098DB196E95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728119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F98-1BCC-DF9F-C273-95DABBD1825E}"/>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9C5A5CE-70CC-D8D7-C552-5B24898BD824}"/>
              </a:ext>
            </a:extLst>
          </p:cNvPr>
          <p:cNvSpPr>
            <a:spLocks noGrp="1"/>
          </p:cNvSpPr>
          <p:nvPr>
            <p:ph type="pic" idx="1"/>
          </p:nvPr>
        </p:nvSpPr>
        <p:spPr>
          <a:xfrm>
            <a:off x="5183188" y="457201"/>
            <a:ext cx="6638514" cy="517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25B3AA-7E32-A72D-CEF2-1FB8B30B156B}"/>
              </a:ext>
            </a:extLst>
          </p:cNvPr>
          <p:cNvSpPr>
            <a:spLocks noGrp="1"/>
          </p:cNvSpPr>
          <p:nvPr>
            <p:ph type="body" sz="half" idx="2"/>
          </p:nvPr>
        </p:nvSpPr>
        <p:spPr>
          <a:xfrm>
            <a:off x="460800" y="2057400"/>
            <a:ext cx="4311225" cy="3577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56E2D1-753A-CB6C-E42C-47CE5F799173}"/>
              </a:ext>
            </a:extLst>
          </p:cNvPr>
          <p:cNvSpPr>
            <a:spLocks noGrp="1"/>
          </p:cNvSpPr>
          <p:nvPr>
            <p:ph type="dt" sz="half" idx="10"/>
          </p:nvPr>
        </p:nvSpPr>
        <p:spPr/>
        <p:txBody>
          <a:bodyPr/>
          <a:lstStyle/>
          <a:p>
            <a:fld id="{E8FB2C52-EA41-6F47-9888-AA140085CA19}" type="datetimeFigureOut">
              <a:rPr lang="en-GB" smtClean="0"/>
              <a:t>26/09/2025</a:t>
            </a:fld>
            <a:endParaRPr lang="en-GB"/>
          </a:p>
        </p:txBody>
      </p:sp>
      <p:sp>
        <p:nvSpPr>
          <p:cNvPr id="6" name="Footer Placeholder 5">
            <a:extLst>
              <a:ext uri="{FF2B5EF4-FFF2-40B4-BE49-F238E27FC236}">
                <a16:creationId xmlns:a16="http://schemas.microsoft.com/office/drawing/2014/main" id="{34F3A70F-47A7-6E0E-95C1-BDCA23EAB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81E75-192F-309D-818D-8D807DCA54F5}"/>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5E145656-EC62-D82E-D929-944901072E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9DB04F9E-AD6B-A10D-F730-7A9DD53A19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158942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20A4B-E24B-B929-F3B7-6F010CBEFD1D}"/>
              </a:ext>
            </a:extLst>
          </p:cNvPr>
          <p:cNvSpPr>
            <a:spLocks noGrp="1"/>
          </p:cNvSpPr>
          <p:nvPr>
            <p:ph type="title"/>
          </p:nvPr>
        </p:nvSpPr>
        <p:spPr>
          <a:xfrm>
            <a:off x="453600" y="365125"/>
            <a:ext cx="11368102" cy="1325563"/>
          </a:xfrm>
          <a:prstGeom prst="rect">
            <a:avLst/>
          </a:prstGeom>
        </p:spPr>
        <p:txBody>
          <a:bodyPr vert="horz" lIns="91440" tIns="45720" rIns="91440" bIns="4572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0865D54C-334A-4CAB-3906-A5AD3F98A2E9}"/>
              </a:ext>
            </a:extLst>
          </p:cNvPr>
          <p:cNvSpPr>
            <a:spLocks noGrp="1"/>
          </p:cNvSpPr>
          <p:nvPr>
            <p:ph type="body" idx="1"/>
          </p:nvPr>
        </p:nvSpPr>
        <p:spPr>
          <a:xfrm>
            <a:off x="453600" y="1825625"/>
            <a:ext cx="1136810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79C2A1-FC46-E6FC-F098-E930DF2C82DE}"/>
              </a:ext>
            </a:extLst>
          </p:cNvPr>
          <p:cNvSpPr>
            <a:spLocks noGrp="1"/>
          </p:cNvSpPr>
          <p:nvPr>
            <p:ph type="dt" sz="half" idx="2"/>
          </p:nvPr>
        </p:nvSpPr>
        <p:spPr>
          <a:xfrm>
            <a:off x="2984600" y="6356350"/>
            <a:ext cx="24760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FB2C52-EA41-6F47-9888-AA140085CA19}" type="datetimeFigureOut">
              <a:rPr lang="en-GB" smtClean="0"/>
              <a:pPr/>
              <a:t>26/09/2025</a:t>
            </a:fld>
            <a:endParaRPr lang="en-GB"/>
          </a:p>
        </p:txBody>
      </p:sp>
      <p:sp>
        <p:nvSpPr>
          <p:cNvPr id="5" name="Footer Placeholder 4">
            <a:extLst>
              <a:ext uri="{FF2B5EF4-FFF2-40B4-BE49-F238E27FC236}">
                <a16:creationId xmlns:a16="http://schemas.microsoft.com/office/drawing/2014/main" id="{375C6CBB-15F2-BB90-32A6-B5F2FD7643AE}"/>
              </a:ext>
            </a:extLst>
          </p:cNvPr>
          <p:cNvSpPr>
            <a:spLocks noGrp="1"/>
          </p:cNvSpPr>
          <p:nvPr>
            <p:ph type="ftr" sz="quarter" idx="3"/>
          </p:nvPr>
        </p:nvSpPr>
        <p:spPr>
          <a:xfrm>
            <a:off x="5824800" y="6356350"/>
            <a:ext cx="42264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B7C8291D-F1AF-809E-39B4-53F2B11FE038}"/>
              </a:ext>
            </a:extLst>
          </p:cNvPr>
          <p:cNvSpPr>
            <a:spLocks noGrp="1"/>
          </p:cNvSpPr>
          <p:nvPr>
            <p:ph type="sldNum" sz="quarter" idx="4"/>
          </p:nvPr>
        </p:nvSpPr>
        <p:spPr>
          <a:xfrm>
            <a:off x="10396799" y="6356350"/>
            <a:ext cx="142490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52134C-DD39-9A46-9E9D-A910E1364561}" type="slidenum">
              <a:rPr lang="en-GB" smtClean="0"/>
              <a:pPr/>
              <a:t>‹#›</a:t>
            </a:fld>
            <a:endParaRPr lang="en-GB"/>
          </a:p>
        </p:txBody>
      </p:sp>
    </p:spTree>
    <p:extLst>
      <p:ext uri="{BB962C8B-B14F-4D97-AF65-F5344CB8AC3E}">
        <p14:creationId xmlns:p14="http://schemas.microsoft.com/office/powerpoint/2010/main" val="343665907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4" r:id="rId5"/>
    <p:sldLayoutId id="2147483660"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20A4B-E24B-B929-F3B7-6F010CBEFD1D}"/>
              </a:ext>
            </a:extLst>
          </p:cNvPr>
          <p:cNvSpPr>
            <a:spLocks noGrp="1"/>
          </p:cNvSpPr>
          <p:nvPr>
            <p:ph type="title"/>
          </p:nvPr>
        </p:nvSpPr>
        <p:spPr>
          <a:xfrm>
            <a:off x="453600" y="365125"/>
            <a:ext cx="11368102" cy="1325563"/>
          </a:xfrm>
          <a:prstGeom prst="rect">
            <a:avLst/>
          </a:prstGeom>
        </p:spPr>
        <p:txBody>
          <a:bodyPr vert="horz" lIns="91440" tIns="45720" rIns="91440" bIns="45720" rtlCol="0" anchor="t">
            <a:normAutofit/>
          </a:bodyPr>
          <a:lstStyle/>
          <a:p>
            <a:r>
              <a:rPr lang="en-GB"/>
              <a:t>Click to edit Master title style</a:t>
            </a:r>
          </a:p>
        </p:txBody>
      </p:sp>
      <p:sp>
        <p:nvSpPr>
          <p:cNvPr id="3" name="Text Placeholder 2">
            <a:extLst>
              <a:ext uri="{FF2B5EF4-FFF2-40B4-BE49-F238E27FC236}">
                <a16:creationId xmlns:a16="http://schemas.microsoft.com/office/drawing/2014/main" id="{0865D54C-334A-4CAB-3906-A5AD3F98A2E9}"/>
              </a:ext>
            </a:extLst>
          </p:cNvPr>
          <p:cNvSpPr>
            <a:spLocks noGrp="1"/>
          </p:cNvSpPr>
          <p:nvPr>
            <p:ph type="body" idx="1"/>
          </p:nvPr>
        </p:nvSpPr>
        <p:spPr>
          <a:xfrm>
            <a:off x="453600" y="1825625"/>
            <a:ext cx="11368102"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79C2A1-FC46-E6FC-F098-E930DF2C82DE}"/>
              </a:ext>
            </a:extLst>
          </p:cNvPr>
          <p:cNvSpPr>
            <a:spLocks noGrp="1"/>
          </p:cNvSpPr>
          <p:nvPr>
            <p:ph type="dt" sz="half" idx="2"/>
          </p:nvPr>
        </p:nvSpPr>
        <p:spPr>
          <a:xfrm>
            <a:off x="2984600" y="6356350"/>
            <a:ext cx="24760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FB2C52-EA41-6F47-9888-AA140085CA19}" type="datetimeFigureOut">
              <a:rPr lang="en-GB" smtClean="0"/>
              <a:pPr/>
              <a:t>26/09/2025</a:t>
            </a:fld>
            <a:endParaRPr lang="en-GB"/>
          </a:p>
        </p:txBody>
      </p:sp>
      <p:sp>
        <p:nvSpPr>
          <p:cNvPr id="5" name="Footer Placeholder 4">
            <a:extLst>
              <a:ext uri="{FF2B5EF4-FFF2-40B4-BE49-F238E27FC236}">
                <a16:creationId xmlns:a16="http://schemas.microsoft.com/office/drawing/2014/main" id="{375C6CBB-15F2-BB90-32A6-B5F2FD7643AE}"/>
              </a:ext>
            </a:extLst>
          </p:cNvPr>
          <p:cNvSpPr>
            <a:spLocks noGrp="1"/>
          </p:cNvSpPr>
          <p:nvPr>
            <p:ph type="ftr" sz="quarter" idx="3"/>
          </p:nvPr>
        </p:nvSpPr>
        <p:spPr>
          <a:xfrm>
            <a:off x="5824800" y="6356350"/>
            <a:ext cx="42264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B7C8291D-F1AF-809E-39B4-53F2B11FE038}"/>
              </a:ext>
            </a:extLst>
          </p:cNvPr>
          <p:cNvSpPr>
            <a:spLocks noGrp="1"/>
          </p:cNvSpPr>
          <p:nvPr>
            <p:ph type="sldNum" sz="quarter" idx="4"/>
          </p:nvPr>
        </p:nvSpPr>
        <p:spPr>
          <a:xfrm>
            <a:off x="10396799" y="6356350"/>
            <a:ext cx="142490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52134C-DD39-9A46-9E9D-A910E1364561}" type="slidenum">
              <a:rPr lang="en-GB" smtClean="0"/>
              <a:pPr/>
              <a:t>‹#›</a:t>
            </a:fld>
            <a:endParaRPr lang="en-GB"/>
          </a:p>
        </p:txBody>
      </p:sp>
    </p:spTree>
    <p:extLst>
      <p:ext uri="{BB962C8B-B14F-4D97-AF65-F5344CB8AC3E}">
        <p14:creationId xmlns:p14="http://schemas.microsoft.com/office/powerpoint/2010/main" val="8248214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3" r:id="rId10"/>
    <p:sldLayoutId id="2147483674" r:id="rId11"/>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6380-F138-DECB-523E-E05535C445AD}"/>
              </a:ext>
            </a:extLst>
          </p:cNvPr>
          <p:cNvSpPr/>
          <p:nvPr/>
        </p:nvSpPr>
        <p:spPr>
          <a:xfrm>
            <a:off x="198120" y="5745480"/>
            <a:ext cx="3108960" cy="883920"/>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E291E33-C876-448D-F97A-C57A8EC51910}"/>
              </a:ext>
            </a:extLst>
          </p:cNvPr>
          <p:cNvSpPr txBox="1"/>
          <p:nvPr/>
        </p:nvSpPr>
        <p:spPr>
          <a:xfrm>
            <a:off x="355600" y="2135862"/>
            <a:ext cx="6167120" cy="4401205"/>
          </a:xfrm>
          <a:prstGeom prst="rect">
            <a:avLst/>
          </a:prstGeom>
          <a:noFill/>
        </p:spPr>
        <p:txBody>
          <a:bodyPr wrap="square" lIns="91440" tIns="45720" rIns="91440" bIns="45720" rtlCol="0" anchor="t">
            <a:spAutoFit/>
          </a:bodyPr>
          <a:lstStyle/>
          <a:p>
            <a:r>
              <a:rPr lang="en-GB" sz="3200" b="1">
                <a:solidFill>
                  <a:schemeClr val="bg1"/>
                </a:solidFill>
                <a:latin typeface="Arial"/>
                <a:cs typeface="Arial"/>
              </a:rPr>
              <a:t>ICB Annual General Meeting 2024/25</a:t>
            </a:r>
          </a:p>
          <a:p>
            <a:endParaRPr lang="en-GB" sz="3000">
              <a:solidFill>
                <a:schemeClr val="bg1"/>
              </a:solidFill>
              <a:latin typeface="Arial" panose="020B0604020202020204" pitchFamily="34" charset="0"/>
              <a:cs typeface="Arial" panose="020B0604020202020204" pitchFamily="34" charset="0"/>
            </a:endParaRPr>
          </a:p>
          <a:p>
            <a:r>
              <a:rPr lang="en-GB" sz="2400" b="1">
                <a:solidFill>
                  <a:schemeClr val="bg1"/>
                </a:solidFill>
                <a:latin typeface="Arial"/>
                <a:cs typeface="Arial"/>
              </a:rPr>
              <a:t>Dr Jane Halpin, Chief Executive</a:t>
            </a:r>
          </a:p>
          <a:p>
            <a:br>
              <a:rPr lang="en-GB" sz="2400" b="1">
                <a:latin typeface="Arial" panose="020B0604020202020204" pitchFamily="34" charset="0"/>
                <a:cs typeface="Arial" panose="020B0604020202020204" pitchFamily="34" charset="0"/>
              </a:rPr>
            </a:br>
            <a:r>
              <a:rPr lang="en-GB" sz="2400" b="1">
                <a:solidFill>
                  <a:schemeClr val="bg1"/>
                </a:solidFill>
                <a:latin typeface="Arial"/>
                <a:cs typeface="Arial"/>
              </a:rPr>
              <a:t>Rt Hon Paul Burstow, Chair</a:t>
            </a:r>
          </a:p>
          <a:p>
            <a:endParaRPr lang="en-GB" sz="2400" b="1">
              <a:solidFill>
                <a:schemeClr val="bg1"/>
              </a:solidFill>
              <a:latin typeface="Arial"/>
              <a:cs typeface="Arial"/>
            </a:endParaRPr>
          </a:p>
          <a:p>
            <a:r>
              <a:rPr lang="en-GB" sz="2400" b="1">
                <a:solidFill>
                  <a:schemeClr val="bg1"/>
                </a:solidFill>
                <a:latin typeface="Arial"/>
                <a:cs typeface="Arial"/>
              </a:rPr>
              <a:t>Jonathan Wilson, Chief Finance Officer</a:t>
            </a:r>
            <a:br>
              <a:rPr lang="en-GB" sz="3000">
                <a:latin typeface="Arial" panose="020B0604020202020204" pitchFamily="34" charset="0"/>
                <a:cs typeface="Arial" panose="020B0604020202020204" pitchFamily="34" charset="0"/>
              </a:rPr>
            </a:br>
            <a:endParaRPr lang="en-GB" sz="2000" b="1">
              <a:solidFill>
                <a:srgbClr val="FFFFFF"/>
              </a:solidFill>
              <a:latin typeface="Arial" panose="020B0604020202020204" pitchFamily="34" charset="0"/>
              <a:cs typeface="Arial" panose="020B0604020202020204" pitchFamily="34" charset="0"/>
            </a:endParaRPr>
          </a:p>
          <a:p>
            <a:br>
              <a:rPr lang="en-GB" sz="2600">
                <a:latin typeface="Arial" panose="020B0604020202020204" pitchFamily="34" charset="0"/>
                <a:cs typeface="Arial" panose="020B0604020202020204" pitchFamily="34" charset="0"/>
              </a:rPr>
            </a:br>
            <a:r>
              <a:rPr lang="en-GB" sz="2000">
                <a:solidFill>
                  <a:schemeClr val="bg1"/>
                </a:solidFill>
                <a:latin typeface="Arial"/>
                <a:cs typeface="Arial"/>
              </a:rPr>
              <a:t>The meeting will begin shortly</a:t>
            </a:r>
            <a:endParaRPr lang="en-GB">
              <a:solidFill>
                <a:schemeClr val="bg1"/>
              </a:solidFill>
            </a:endParaRPr>
          </a:p>
        </p:txBody>
      </p:sp>
    </p:spTree>
    <p:extLst>
      <p:ext uri="{BB962C8B-B14F-4D97-AF65-F5344CB8AC3E}">
        <p14:creationId xmlns:p14="http://schemas.microsoft.com/office/powerpoint/2010/main" val="1492146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26380-F138-DECB-523E-E05535C445AD}"/>
              </a:ext>
            </a:extLst>
          </p:cNvPr>
          <p:cNvSpPr/>
          <p:nvPr/>
        </p:nvSpPr>
        <p:spPr>
          <a:xfrm>
            <a:off x="198120" y="5745480"/>
            <a:ext cx="3108960" cy="883920"/>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E291E33-C876-448D-F97A-C57A8EC51910}"/>
              </a:ext>
            </a:extLst>
          </p:cNvPr>
          <p:cNvSpPr txBox="1"/>
          <p:nvPr/>
        </p:nvSpPr>
        <p:spPr>
          <a:xfrm>
            <a:off x="445476" y="2736583"/>
            <a:ext cx="6588369" cy="3570208"/>
          </a:xfrm>
          <a:prstGeom prst="rect">
            <a:avLst/>
          </a:prstGeom>
          <a:noFill/>
        </p:spPr>
        <p:txBody>
          <a:bodyPr wrap="square" rtlCol="0">
            <a:spAutoFit/>
          </a:bodyPr>
          <a:lstStyle/>
          <a:p>
            <a:r>
              <a:rPr lang="en-GB" sz="3800" b="1">
                <a:solidFill>
                  <a:schemeClr val="bg1"/>
                </a:solidFill>
                <a:latin typeface="Arial" panose="020B0604020202020204" pitchFamily="34" charset="0"/>
                <a:cs typeface="Arial" panose="020B0604020202020204" pitchFamily="34" charset="0"/>
              </a:rPr>
              <a:t>Financial update </a:t>
            </a:r>
            <a:br>
              <a:rPr lang="en-GB" sz="3800" b="1">
                <a:solidFill>
                  <a:schemeClr val="bg1"/>
                </a:solidFill>
                <a:latin typeface="Arial" panose="020B0604020202020204" pitchFamily="34" charset="0"/>
                <a:cs typeface="Arial" panose="020B0604020202020204" pitchFamily="34" charset="0"/>
              </a:rPr>
            </a:br>
            <a:r>
              <a:rPr lang="en-GB" sz="3800" b="1">
                <a:solidFill>
                  <a:schemeClr val="bg1"/>
                </a:solidFill>
                <a:latin typeface="Arial" panose="020B0604020202020204" pitchFamily="34" charset="0"/>
                <a:cs typeface="Arial" panose="020B0604020202020204" pitchFamily="34" charset="0"/>
              </a:rPr>
              <a:t>2024/25</a:t>
            </a:r>
          </a:p>
          <a:p>
            <a:br>
              <a:rPr lang="en-GB" sz="3000" b="1">
                <a:solidFill>
                  <a:schemeClr val="bg1"/>
                </a:solidFill>
                <a:latin typeface="Arial" panose="020B0604020202020204" pitchFamily="34" charset="0"/>
                <a:cs typeface="Arial" panose="020B0604020202020204" pitchFamily="34" charset="0"/>
              </a:rPr>
            </a:br>
            <a:r>
              <a:rPr lang="en-GB" sz="3000" b="1">
                <a:solidFill>
                  <a:schemeClr val="bg1"/>
                </a:solidFill>
                <a:latin typeface="Arial" panose="020B0604020202020204" pitchFamily="34" charset="0"/>
                <a:cs typeface="Arial" panose="020B0604020202020204" pitchFamily="34" charset="0"/>
              </a:rPr>
              <a:t>Jonathan Wilson, </a:t>
            </a:r>
            <a:br>
              <a:rPr lang="en-GB" sz="3000" b="1">
                <a:solidFill>
                  <a:schemeClr val="bg1"/>
                </a:solidFill>
                <a:latin typeface="Arial" panose="020B0604020202020204" pitchFamily="34" charset="0"/>
                <a:cs typeface="Arial" panose="020B0604020202020204" pitchFamily="34" charset="0"/>
              </a:rPr>
            </a:br>
            <a:r>
              <a:rPr lang="en-GB" sz="3000" b="1">
                <a:solidFill>
                  <a:schemeClr val="bg1"/>
                </a:solidFill>
                <a:latin typeface="Arial" panose="020B0604020202020204" pitchFamily="34" charset="0"/>
                <a:cs typeface="Arial" panose="020B0604020202020204" pitchFamily="34" charset="0"/>
              </a:rPr>
              <a:t>Chief Finance Officer</a:t>
            </a:r>
            <a:br>
              <a:rPr lang="en-GB" sz="3000">
                <a:solidFill>
                  <a:schemeClr val="bg1"/>
                </a:solidFill>
                <a:latin typeface="Arial" panose="020B0604020202020204" pitchFamily="34" charset="0"/>
                <a:cs typeface="Arial" panose="020B0604020202020204" pitchFamily="34" charset="0"/>
              </a:rPr>
            </a:br>
            <a:br>
              <a:rPr lang="en-GB" sz="3000">
                <a:solidFill>
                  <a:schemeClr val="bg1"/>
                </a:solidFill>
                <a:latin typeface="Arial" panose="020B0604020202020204" pitchFamily="34" charset="0"/>
                <a:cs typeface="Arial" panose="020B0604020202020204" pitchFamily="34" charset="0"/>
              </a:rPr>
            </a:br>
            <a:endParaRPr lang="en-GB" sz="3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635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6126A4E2-E80E-11D1-B3D6-82EFEE88FD02}"/>
              </a:ext>
            </a:extLst>
          </p:cNvPr>
          <p:cNvSpPr>
            <a:spLocks noGrp="1"/>
          </p:cNvSpPr>
          <p:nvPr>
            <p:ph sz="half" idx="1"/>
          </p:nvPr>
        </p:nvSpPr>
        <p:spPr>
          <a:xfrm>
            <a:off x="533400" y="1312354"/>
            <a:ext cx="11244931" cy="4233291"/>
          </a:xfrm>
        </p:spPr>
        <p:txBody>
          <a:bodyPr>
            <a:normAutofit fontScale="92500" lnSpcReduction="10000"/>
          </a:bodyPr>
          <a:lstStyle/>
          <a:p>
            <a:r>
              <a:rPr lang="en-GB" sz="2400" dirty="0"/>
              <a:t>To keep spending within Capital and Revenue Resource Limits</a:t>
            </a:r>
          </a:p>
          <a:p>
            <a:r>
              <a:rPr lang="en-GB" sz="2400" dirty="0"/>
              <a:t>To keep spending within Running Cost Allowance</a:t>
            </a:r>
          </a:p>
          <a:p>
            <a:r>
              <a:rPr lang="en-GB" sz="2400" dirty="0"/>
              <a:t>To not spend more cash than allocated</a:t>
            </a:r>
          </a:p>
          <a:p>
            <a:r>
              <a:rPr lang="en-GB" sz="2400" dirty="0"/>
              <a:t>To achieve value for money in use of resources</a:t>
            </a:r>
          </a:p>
          <a:p>
            <a:r>
              <a:rPr lang="en-GB" sz="2400" dirty="0"/>
              <a:t>To produce Annual Accounts and Annual Report</a:t>
            </a:r>
          </a:p>
          <a:p>
            <a:r>
              <a:rPr lang="en-GB" sz="2400" dirty="0"/>
              <a:t>To keep appropriate accounting records</a:t>
            </a:r>
          </a:p>
          <a:p>
            <a:r>
              <a:rPr lang="en-GB" sz="2400" dirty="0"/>
              <a:t>To increase spending on mental health services by at least the increase in the ICB’s core allocation – the Mental Health Investment Standard</a:t>
            </a:r>
          </a:p>
          <a:p>
            <a:r>
              <a:rPr lang="en-GB" sz="2400" dirty="0"/>
              <a:t>Collective System duty to act with a view to ensuring that the System’s Revenue and Capital Resource limits set by NHS England are not exceeded</a:t>
            </a:r>
          </a:p>
        </p:txBody>
      </p:sp>
      <p:sp>
        <p:nvSpPr>
          <p:cNvPr id="2" name="Rectangle 1">
            <a:extLst>
              <a:ext uri="{FF2B5EF4-FFF2-40B4-BE49-F238E27FC236}">
                <a16:creationId xmlns:a16="http://schemas.microsoft.com/office/drawing/2014/main" id="{1FF48B5A-B5C9-711F-725A-3E6025BE633B}"/>
              </a:ext>
            </a:extLst>
          </p:cNvPr>
          <p:cNvSpPr/>
          <p:nvPr/>
        </p:nvSpPr>
        <p:spPr>
          <a:xfrm>
            <a:off x="0" y="210329"/>
            <a:ext cx="6373091" cy="735364"/>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122430E-6998-5194-9F3B-E6C685ED8CB2}"/>
              </a:ext>
            </a:extLst>
          </p:cNvPr>
          <p:cNvSpPr txBox="1"/>
          <p:nvPr/>
        </p:nvSpPr>
        <p:spPr>
          <a:xfrm>
            <a:off x="533400" y="301012"/>
            <a:ext cx="6096000" cy="553998"/>
          </a:xfrm>
          <a:prstGeom prst="rect">
            <a:avLst/>
          </a:prstGeom>
          <a:noFill/>
        </p:spPr>
        <p:txBody>
          <a:bodyPr wrap="square">
            <a:spAutoFit/>
          </a:bodyPr>
          <a:lstStyle/>
          <a:p>
            <a:r>
              <a:rPr lang="en-GB" sz="3000" b="1" dirty="0">
                <a:solidFill>
                  <a:schemeClr val="bg1"/>
                </a:solidFill>
                <a:latin typeface="Arial" panose="020B0604020202020204" pitchFamily="34" charset="0"/>
                <a:cs typeface="Arial" panose="020B0604020202020204" pitchFamily="34" charset="0"/>
              </a:rPr>
              <a:t>ICB statutory financial duties</a:t>
            </a:r>
            <a:endParaRPr lang="en-GB" sz="3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207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7D34EF-5D92-4404-2B10-9185848AFBAC}"/>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E76633A7-A399-4408-A559-0FC2B0FD6996}"/>
              </a:ext>
            </a:extLst>
          </p:cNvPr>
          <p:cNvSpPr txBox="1"/>
          <p:nvPr/>
        </p:nvSpPr>
        <p:spPr>
          <a:xfrm>
            <a:off x="762001" y="2304489"/>
            <a:ext cx="2891870" cy="2031325"/>
          </a:xfrm>
          <a:prstGeom prst="rect">
            <a:avLst/>
          </a:prstGeom>
          <a:solidFill>
            <a:schemeClr val="accent2">
              <a:lumMod val="60000"/>
              <a:lumOff val="40000"/>
            </a:schemeClr>
          </a:solid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endParaRPr lang="en-GB" b="1" kern="0" dirty="0">
              <a:solidFill>
                <a:prstClr val="black"/>
              </a:solidFill>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dirty="0">
                <a:solidFill>
                  <a:prstClr val="black"/>
                </a:solidFill>
                <a:latin typeface="Arial" panose="020B0604020202020204" pitchFamily="34" charset="0"/>
                <a:cs typeface="Arial" panose="020B0604020202020204" pitchFamily="34" charset="0"/>
              </a:rPr>
              <a:t>I</a:t>
            </a:r>
            <a:r>
              <a:rPr kumimoji="0" lang="en-GB" sz="1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nflation</a:t>
            </a:r>
            <a:endPar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dirty="0">
                <a:solidFill>
                  <a:prstClr val="black"/>
                </a:solidFill>
                <a:latin typeface="Arial" panose="020B0604020202020204" pitchFamily="34" charset="0"/>
                <a:cs typeface="Arial" panose="020B0604020202020204" pitchFamily="34" charset="0"/>
              </a:rPr>
              <a:t>Population growth</a:t>
            </a:r>
            <a:endParaRPr kumimoji="0" lang="en-GB" sz="1800" b="1" i="0" u="none" strike="noStrike" kern="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Demography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Service recovery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kern="0" dirty="0">
                <a:solidFill>
                  <a:prstClr val="black"/>
                </a:solidFill>
                <a:latin typeface="Arial" panose="020B0604020202020204" pitchFamily="34" charset="0"/>
                <a:cs typeface="Arial" panose="020B0604020202020204" pitchFamily="34" charset="0"/>
              </a:rPr>
              <a:t>Other c</a:t>
            </a:r>
            <a:r>
              <a:rPr kumimoji="0" lang="en-GB" sz="1800" b="1"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ost</a:t>
            </a:r>
            <a:r>
              <a:rPr lang="en-GB" b="1" kern="0" dirty="0">
                <a:solidFill>
                  <a:prstClr val="black"/>
                </a:solidFill>
                <a:latin typeface="Arial" panose="020B0604020202020204" pitchFamily="34" charset="0"/>
                <a:cs typeface="Arial" panose="020B0604020202020204" pitchFamily="34" charset="0"/>
              </a:rPr>
              <a:t> </a:t>
            </a: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pressures</a:t>
            </a:r>
            <a:b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0A9CC17-1C8E-4BF6-B710-92003C269E03}"/>
              </a:ext>
            </a:extLst>
          </p:cNvPr>
          <p:cNvSpPr txBox="1"/>
          <p:nvPr/>
        </p:nvSpPr>
        <p:spPr>
          <a:xfrm>
            <a:off x="8082530" y="2347770"/>
            <a:ext cx="3502150" cy="2031325"/>
          </a:xfrm>
          <a:prstGeom prst="rect">
            <a:avLst/>
          </a:prstGeom>
          <a:solidFill>
            <a:schemeClr val="accent2">
              <a:lumMod val="60000"/>
              <a:lumOff val="40000"/>
            </a:schemeClr>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Funding growth lower because of c</a:t>
            </a:r>
            <a:r>
              <a:rPr lang="en-GB" b="1" kern="0" dirty="0" err="1">
                <a:solidFill>
                  <a:prstClr val="black"/>
                </a:solidFill>
                <a:latin typeface="Arial" panose="020B0604020202020204" pitchFamily="34" charset="0"/>
                <a:cs typeface="Arial" panose="020B0604020202020204" pitchFamily="34" charset="0"/>
              </a:rPr>
              <a:t>onvergence</a:t>
            </a:r>
            <a:r>
              <a:rPr lang="en-GB" b="1" kern="0" dirty="0">
                <a:solidFill>
                  <a:prstClr val="black"/>
                </a:solidFill>
                <a:latin typeface="Arial" panose="020B0604020202020204" pitchFamily="34" charset="0"/>
                <a:cs typeface="Arial" panose="020B0604020202020204" pitchFamily="34" charset="0"/>
              </a:rPr>
              <a:t> to funding target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Capped Elective </a:t>
            </a:r>
            <a:r>
              <a:rPr lang="en-GB" b="1" kern="0" dirty="0">
                <a:solidFill>
                  <a:prstClr val="black"/>
                </a:solidFill>
                <a:latin typeface="Arial" panose="020B0604020202020204" pitchFamily="34" charset="0"/>
                <a:cs typeface="Arial" panose="020B0604020202020204" pitchFamily="34" charset="0"/>
              </a:rPr>
              <a:t>Services Recovery</a:t>
            </a:r>
            <a:br>
              <a:rPr lang="en-GB" b="1" kern="0" dirty="0">
                <a:solidFill>
                  <a:prstClr val="black"/>
                </a:solidFill>
                <a:latin typeface="Arial" panose="020B0604020202020204" pitchFamily="34" charset="0"/>
                <a:cs typeface="Arial" panose="020B0604020202020204" pitchFamily="34" charset="0"/>
              </a:rPr>
            </a:br>
            <a:endParaRPr kumimoji="0" lang="en-GB"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F6A306FE-6DA0-4578-8C9C-FAB527C88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682" y="1360586"/>
            <a:ext cx="3703797" cy="385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0C307386-E0D6-490D-8EBF-7837BDD32D26}"/>
              </a:ext>
            </a:extLst>
          </p:cNvPr>
          <p:cNvSpPr txBox="1"/>
          <p:nvPr/>
        </p:nvSpPr>
        <p:spPr>
          <a:xfrm>
            <a:off x="4530171" y="3603131"/>
            <a:ext cx="939567" cy="369332"/>
          </a:xfrm>
          <a:prstGeom prst="rect">
            <a:avLst/>
          </a:prstGeom>
          <a:noFill/>
        </p:spPr>
        <p:txBody>
          <a:bodyPr wrap="square" rtlCol="0">
            <a:spAutoFit/>
          </a:bodyPr>
          <a:lstStyle/>
          <a:p>
            <a:r>
              <a:rPr lang="en-GB" b="1" dirty="0">
                <a:solidFill>
                  <a:srgbClr val="FF0000"/>
                </a:solidFill>
              </a:rPr>
              <a:t>£135m</a:t>
            </a:r>
          </a:p>
        </p:txBody>
      </p:sp>
      <p:sp>
        <p:nvSpPr>
          <p:cNvPr id="7" name="TextBox 6">
            <a:extLst>
              <a:ext uri="{FF2B5EF4-FFF2-40B4-BE49-F238E27FC236}">
                <a16:creationId xmlns:a16="http://schemas.microsoft.com/office/drawing/2014/main" id="{E2AEA236-0AB2-40F4-8AD8-D2E8877EA68C}"/>
              </a:ext>
            </a:extLst>
          </p:cNvPr>
          <p:cNvSpPr txBox="1"/>
          <p:nvPr/>
        </p:nvSpPr>
        <p:spPr>
          <a:xfrm>
            <a:off x="6745101" y="3162764"/>
            <a:ext cx="939567" cy="369332"/>
          </a:xfrm>
          <a:prstGeom prst="rect">
            <a:avLst/>
          </a:prstGeom>
          <a:noFill/>
        </p:spPr>
        <p:txBody>
          <a:bodyPr wrap="square" rtlCol="0">
            <a:spAutoFit/>
          </a:bodyPr>
          <a:lstStyle/>
          <a:p>
            <a:r>
              <a:rPr lang="en-GB" b="1" dirty="0"/>
              <a:t>£230m</a:t>
            </a:r>
          </a:p>
        </p:txBody>
      </p:sp>
      <p:sp>
        <p:nvSpPr>
          <p:cNvPr id="6" name="Rectangle 5">
            <a:extLst>
              <a:ext uri="{FF2B5EF4-FFF2-40B4-BE49-F238E27FC236}">
                <a16:creationId xmlns:a16="http://schemas.microsoft.com/office/drawing/2014/main" id="{30CDD7D4-C62B-8663-0834-309EC3D3B139}"/>
              </a:ext>
            </a:extLst>
          </p:cNvPr>
          <p:cNvSpPr/>
          <p:nvPr/>
        </p:nvSpPr>
        <p:spPr>
          <a:xfrm>
            <a:off x="1" y="210329"/>
            <a:ext cx="10335490" cy="735364"/>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0AECA0B-4224-55C4-567C-B4013ED112FA}"/>
              </a:ext>
            </a:extLst>
          </p:cNvPr>
          <p:cNvSpPr txBox="1"/>
          <p:nvPr/>
        </p:nvSpPr>
        <p:spPr>
          <a:xfrm>
            <a:off x="533400" y="301012"/>
            <a:ext cx="9525000" cy="553998"/>
          </a:xfrm>
          <a:prstGeom prst="rect">
            <a:avLst/>
          </a:prstGeom>
          <a:noFill/>
        </p:spPr>
        <p:txBody>
          <a:bodyPr wrap="square">
            <a:spAutoFit/>
          </a:bodyPr>
          <a:lstStyle/>
          <a:p>
            <a:r>
              <a:rPr lang="en-GB" sz="3000" b="1" dirty="0">
                <a:solidFill>
                  <a:schemeClr val="bg1"/>
                </a:solidFill>
                <a:latin typeface="Arial" panose="020B0604020202020204" pitchFamily="34" charset="0"/>
                <a:cs typeface="Arial" panose="020B0604020202020204" pitchFamily="34" charset="0"/>
              </a:rPr>
              <a:t>2024/25 ICB financial challenge - efficiency savings</a:t>
            </a:r>
          </a:p>
        </p:txBody>
      </p:sp>
      <p:sp>
        <p:nvSpPr>
          <p:cNvPr id="13" name="Rectangle 12">
            <a:extLst>
              <a:ext uri="{FF2B5EF4-FFF2-40B4-BE49-F238E27FC236}">
                <a16:creationId xmlns:a16="http://schemas.microsoft.com/office/drawing/2014/main" id="{DDCFD451-2CEE-D5CE-E303-95CD8EFF3FD7}"/>
              </a:ext>
            </a:extLst>
          </p:cNvPr>
          <p:cNvSpPr/>
          <p:nvPr/>
        </p:nvSpPr>
        <p:spPr>
          <a:xfrm>
            <a:off x="0" y="5479052"/>
            <a:ext cx="12192000" cy="1378947"/>
          </a:xfrm>
          <a:prstGeom prst="rect">
            <a:avLst/>
          </a:prstGeom>
          <a:solidFill>
            <a:srgbClr val="007265"/>
          </a:solidFill>
          <a:ln>
            <a:solidFill>
              <a:srgbClr val="00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9B0C63F8-C602-C8BC-9C7D-4BFD6187D3ED}"/>
              </a:ext>
            </a:extLst>
          </p:cNvPr>
          <p:cNvSpPr txBox="1"/>
          <p:nvPr/>
        </p:nvSpPr>
        <p:spPr>
          <a:xfrm>
            <a:off x="207818" y="5630611"/>
            <a:ext cx="11841208" cy="969496"/>
          </a:xfrm>
          <a:prstGeom prst="rect">
            <a:avLst/>
          </a:prstGeom>
          <a:noFill/>
        </p:spPr>
        <p:txBody>
          <a:bodyPr wrap="square">
            <a:spAutoFit/>
          </a:bodyPr>
          <a:lstStyle/>
          <a:p>
            <a:pPr marR="0" lvl="0" algn="ctr" defTabSz="914400" eaLnBrk="1" fontAlgn="auto" latinLnBrk="0" hangingPunct="1">
              <a:lnSpc>
                <a:spcPct val="100000"/>
              </a:lnSpc>
              <a:spcBef>
                <a:spcPts val="0"/>
              </a:spcBef>
              <a:spcAft>
                <a:spcPts val="0"/>
              </a:spcAft>
              <a:buClrTx/>
              <a:buSzTx/>
              <a:tabLst/>
              <a:defRPr/>
            </a:pPr>
            <a:r>
              <a:rPr kumimoji="0" lang="en-GB" sz="19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Cost growth in HWE ICB exceeds funding growth by £</a:t>
            </a:r>
            <a:r>
              <a:rPr lang="en-GB" sz="1900" kern="0" dirty="0">
                <a:solidFill>
                  <a:schemeClr val="bg1"/>
                </a:solidFill>
                <a:latin typeface="Arial" panose="020B0604020202020204" pitchFamily="34" charset="0"/>
                <a:cs typeface="Arial" panose="020B0604020202020204" pitchFamily="34" charset="0"/>
              </a:rPr>
              <a:t>95</a:t>
            </a:r>
            <a:r>
              <a:rPr kumimoji="0" lang="en-GB" sz="19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 Savings of £</a:t>
            </a:r>
            <a:r>
              <a:rPr lang="en-GB" sz="1900" kern="0" dirty="0">
                <a:solidFill>
                  <a:schemeClr val="bg1"/>
                </a:solidFill>
                <a:latin typeface="Arial" panose="020B0604020202020204" pitchFamily="34" charset="0"/>
                <a:cs typeface="Arial" panose="020B0604020202020204" pitchFamily="34" charset="0"/>
              </a:rPr>
              <a:t>102</a:t>
            </a:r>
            <a:r>
              <a:rPr kumimoji="0" lang="en-GB" sz="19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 needed to deliver the planned £</a:t>
            </a:r>
            <a:r>
              <a:rPr lang="en-GB" sz="1900" kern="0" dirty="0">
                <a:solidFill>
                  <a:schemeClr val="bg1"/>
                </a:solidFill>
                <a:latin typeface="Arial" panose="020B0604020202020204" pitchFamily="34" charset="0"/>
                <a:cs typeface="Arial" panose="020B0604020202020204" pitchFamily="34" charset="0"/>
              </a:rPr>
              <a:t>6.8</a:t>
            </a:r>
            <a:r>
              <a:rPr kumimoji="0" lang="en-GB" sz="19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 underspend to contribute to overall System financial balance. This equates to </a:t>
            </a:r>
            <a:r>
              <a:rPr lang="en-GB" sz="1900" kern="0" dirty="0">
                <a:solidFill>
                  <a:schemeClr val="bg1"/>
                </a:solidFill>
                <a:latin typeface="Arial" panose="020B0604020202020204" pitchFamily="34" charset="0"/>
                <a:cs typeface="Arial" panose="020B0604020202020204" pitchFamily="34" charset="0"/>
              </a:rPr>
              <a:t>3.1</a:t>
            </a:r>
            <a:r>
              <a:rPr kumimoji="0" lang="en-GB" sz="19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of total budget. Including Trusts in the System savings of £183m (</a:t>
            </a:r>
            <a:r>
              <a:rPr lang="en-GB" sz="1900" kern="0" dirty="0">
                <a:solidFill>
                  <a:schemeClr val="bg1"/>
                </a:solidFill>
                <a:latin typeface="Arial" panose="020B0604020202020204" pitchFamily="34" charset="0"/>
                <a:cs typeface="Arial" panose="020B0604020202020204" pitchFamily="34" charset="0"/>
              </a:rPr>
              <a:t>5.6</a:t>
            </a:r>
            <a:r>
              <a:rPr kumimoji="0" lang="en-GB" sz="19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required to achieve financial balance.</a:t>
            </a:r>
          </a:p>
        </p:txBody>
      </p:sp>
    </p:spTree>
    <p:extLst>
      <p:ext uri="{BB962C8B-B14F-4D97-AF65-F5344CB8AC3E}">
        <p14:creationId xmlns:p14="http://schemas.microsoft.com/office/powerpoint/2010/main" val="1365776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6126A4E2-E80E-11D1-B3D6-82EFEE88FD02}"/>
              </a:ext>
            </a:extLst>
          </p:cNvPr>
          <p:cNvSpPr>
            <a:spLocks noGrp="1"/>
          </p:cNvSpPr>
          <p:nvPr>
            <p:ph sz="half" idx="1"/>
          </p:nvPr>
        </p:nvSpPr>
        <p:spPr>
          <a:xfrm>
            <a:off x="576770" y="1300294"/>
            <a:ext cx="10382175" cy="4421633"/>
          </a:xfrm>
        </p:spPr>
        <p:txBody>
          <a:bodyPr>
            <a:normAutofit/>
          </a:bodyPr>
          <a:lstStyle/>
          <a:p>
            <a:r>
              <a:rPr lang="en-GB" sz="2300" dirty="0"/>
              <a:t>Efficiency savings at 5.6% is the highest value ever levied</a:t>
            </a:r>
          </a:p>
          <a:p>
            <a:r>
              <a:rPr lang="en-GB" sz="2300" dirty="0"/>
              <a:t>Capping for the funding for the recovery of elective services</a:t>
            </a:r>
          </a:p>
          <a:p>
            <a:r>
              <a:rPr lang="en-GB" sz="2300" dirty="0"/>
              <a:t>Inflation remaining high and not fully reflected in the NHS financial settlement</a:t>
            </a:r>
          </a:p>
          <a:p>
            <a:r>
              <a:rPr lang="en-GB" sz="2300" dirty="0"/>
              <a:t>Industrial action impacted on costs and service delivery</a:t>
            </a:r>
          </a:p>
          <a:p>
            <a:r>
              <a:rPr lang="en-GB" sz="2300" dirty="0"/>
              <a:t>Continuing Healthcare increased patient numbers, complexity and cost</a:t>
            </a:r>
          </a:p>
          <a:p>
            <a:r>
              <a:rPr lang="en-GB" sz="2300" dirty="0"/>
              <a:t>Increase in emergency and unplanned demand – including admissions</a:t>
            </a:r>
          </a:p>
          <a:p>
            <a:r>
              <a:rPr lang="en-GB" sz="2300" dirty="0"/>
              <a:t>Significant increase in mental health demand </a:t>
            </a:r>
          </a:p>
          <a:p>
            <a:r>
              <a:rPr lang="en-GB" sz="2300" dirty="0"/>
              <a:t>ICB running cost reduction of 15%</a:t>
            </a:r>
          </a:p>
          <a:p>
            <a:pPr marL="0" indent="0">
              <a:buNone/>
            </a:pPr>
            <a:endParaRPr lang="en-GB" sz="2000" dirty="0"/>
          </a:p>
        </p:txBody>
      </p:sp>
      <p:sp>
        <p:nvSpPr>
          <p:cNvPr id="4" name="Rectangle 3">
            <a:extLst>
              <a:ext uri="{FF2B5EF4-FFF2-40B4-BE49-F238E27FC236}">
                <a16:creationId xmlns:a16="http://schemas.microsoft.com/office/drawing/2014/main" id="{BF39043E-A5BA-568C-6388-6A32D34BC9FC}"/>
              </a:ext>
            </a:extLst>
          </p:cNvPr>
          <p:cNvSpPr/>
          <p:nvPr/>
        </p:nvSpPr>
        <p:spPr>
          <a:xfrm>
            <a:off x="1" y="210329"/>
            <a:ext cx="6691744" cy="735364"/>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7A1DD34-DB17-5725-2F52-E614F83D72FC}"/>
              </a:ext>
            </a:extLst>
          </p:cNvPr>
          <p:cNvSpPr txBox="1"/>
          <p:nvPr/>
        </p:nvSpPr>
        <p:spPr>
          <a:xfrm>
            <a:off x="533399" y="301012"/>
            <a:ext cx="5992091" cy="553998"/>
          </a:xfrm>
          <a:prstGeom prst="rect">
            <a:avLst/>
          </a:prstGeom>
          <a:noFill/>
        </p:spPr>
        <p:txBody>
          <a:bodyPr wrap="square">
            <a:spAutoFit/>
          </a:bodyPr>
          <a:lstStyle/>
          <a:p>
            <a:r>
              <a:rPr lang="en-GB" sz="3000" b="1" dirty="0">
                <a:solidFill>
                  <a:schemeClr val="bg1"/>
                </a:solidFill>
                <a:latin typeface="Arial" panose="020B0604020202020204" pitchFamily="34" charset="0"/>
                <a:cs typeface="Arial" panose="020B0604020202020204" pitchFamily="34" charset="0"/>
              </a:rPr>
              <a:t>Financial challenges in 2024/25</a:t>
            </a:r>
          </a:p>
        </p:txBody>
      </p:sp>
    </p:spTree>
    <p:extLst>
      <p:ext uri="{BB962C8B-B14F-4D97-AF65-F5344CB8AC3E}">
        <p14:creationId xmlns:p14="http://schemas.microsoft.com/office/powerpoint/2010/main" val="2144745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C0C700-91D6-CAB8-F622-36D586989E6E}"/>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4">
            <a:extLst>
              <a:ext uri="{FF2B5EF4-FFF2-40B4-BE49-F238E27FC236}">
                <a16:creationId xmlns:a16="http://schemas.microsoft.com/office/drawing/2014/main" id="{54BAA0B2-A24D-AA4E-52F1-C8D5B3913EE5}"/>
              </a:ext>
            </a:extLst>
          </p:cNvPr>
          <p:cNvGraphicFramePr>
            <a:graphicFrameLocks noGrp="1"/>
          </p:cNvGraphicFramePr>
          <p:nvPr>
            <p:extLst>
              <p:ext uri="{D42A27DB-BD31-4B8C-83A1-F6EECF244321}">
                <p14:modId xmlns:p14="http://schemas.microsoft.com/office/powerpoint/2010/main" val="2156293893"/>
              </p:ext>
            </p:extLst>
          </p:nvPr>
        </p:nvGraphicFramePr>
        <p:xfrm>
          <a:off x="533399" y="1105874"/>
          <a:ext cx="11283191" cy="5462011"/>
        </p:xfrm>
        <a:graphic>
          <a:graphicData uri="http://schemas.openxmlformats.org/drawingml/2006/table">
            <a:tbl>
              <a:tblPr firstRow="1" firstCol="1" bandRow="1"/>
              <a:tblGrid>
                <a:gridCol w="4085979">
                  <a:extLst>
                    <a:ext uri="{9D8B030D-6E8A-4147-A177-3AD203B41FA5}">
                      <a16:colId xmlns:a16="http://schemas.microsoft.com/office/drawing/2014/main" val="2684079506"/>
                    </a:ext>
                  </a:extLst>
                </a:gridCol>
                <a:gridCol w="4011561">
                  <a:extLst>
                    <a:ext uri="{9D8B030D-6E8A-4147-A177-3AD203B41FA5}">
                      <a16:colId xmlns:a16="http://schemas.microsoft.com/office/drawing/2014/main" val="604982391"/>
                    </a:ext>
                  </a:extLst>
                </a:gridCol>
                <a:gridCol w="3185651">
                  <a:extLst>
                    <a:ext uri="{9D8B030D-6E8A-4147-A177-3AD203B41FA5}">
                      <a16:colId xmlns:a16="http://schemas.microsoft.com/office/drawing/2014/main" val="2229434645"/>
                    </a:ext>
                  </a:extLst>
                </a:gridCol>
              </a:tblGrid>
              <a:tr h="451365">
                <a:tc>
                  <a:txBody>
                    <a:bodyPr/>
                    <a:lstStyle/>
                    <a:p>
                      <a:pPr>
                        <a:lnSpc>
                          <a:spcPct val="107000"/>
                        </a:lnSpc>
                        <a:spcAft>
                          <a:spcPts val="800"/>
                        </a:spcAft>
                      </a:pPr>
                      <a:r>
                        <a:rPr lang="en-GB" sz="19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Duty</a:t>
                      </a:r>
                      <a:endParaRPr lang="en-GB" sz="19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en-GB" sz="1900" b="1" kern="100">
                          <a:solidFill>
                            <a:srgbClr val="000000"/>
                          </a:solidFill>
                          <a:effectLst/>
                          <a:latin typeface="Arial" panose="020B0604020202020204" pitchFamily="34" charset="0"/>
                          <a:ea typeface="Calibri" panose="020F0502020204030204" pitchFamily="34" charset="0"/>
                          <a:cs typeface="Arial" panose="020B0604020202020204" pitchFamily="34" charset="0"/>
                        </a:rPr>
                        <a:t>ICB Performance</a:t>
                      </a:r>
                      <a:endParaRPr lang="en-GB" sz="19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nSpc>
                          <a:spcPct val="107000"/>
                        </a:lnSpc>
                        <a:spcAft>
                          <a:spcPts val="800"/>
                        </a:spcAft>
                      </a:pPr>
                      <a:r>
                        <a:rPr lang="en-GB" sz="1900" b="1" kern="100">
                          <a:solidFill>
                            <a:srgbClr val="000000"/>
                          </a:solidFill>
                          <a:effectLst/>
                          <a:latin typeface="Arial" panose="020B0604020202020204" pitchFamily="34" charset="0"/>
                          <a:ea typeface="Calibri" panose="020F0502020204030204" pitchFamily="34" charset="0"/>
                          <a:cs typeface="Arial" panose="020B0604020202020204" pitchFamily="34" charset="0"/>
                        </a:rPr>
                        <a:t>ICS Performance</a:t>
                      </a:r>
                      <a:endParaRPr lang="en-GB" sz="19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extLst>
                  <a:ext uri="{0D108BD9-81ED-4DB2-BD59-A6C34878D82A}">
                    <a16:rowId xmlns:a16="http://schemas.microsoft.com/office/drawing/2014/main" val="3057307017"/>
                  </a:ext>
                </a:extLst>
              </a:tr>
              <a:tr h="766917">
                <a:tc>
                  <a:txBody>
                    <a:bodyPr/>
                    <a:lstStyle/>
                    <a:p>
                      <a:pPr>
                        <a:lnSpc>
                          <a:spcPct val="107000"/>
                        </a:lnSpc>
                        <a:spcAft>
                          <a:spcPts val="80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Revenue expenditure does not exceed allocations/income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3"/>
                        </a:buBlip>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Achieved</a:t>
                      </a:r>
                    </a:p>
                    <a:p>
                      <a:pPr marL="0" lvl="0" indent="0">
                        <a:lnSpc>
                          <a:spcPct val="107000"/>
                        </a:lnSpc>
                        <a:spcAft>
                          <a:spcPts val="0"/>
                        </a:spcAft>
                        <a:buFont typeface="Symbol" panose="05050102010706020507" pitchFamily="18" charset="2"/>
                        <a:buNone/>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An underspend of £7.2m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4"/>
                        </a:buBlip>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Achieved</a:t>
                      </a:r>
                    </a:p>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An underspend of £0.042m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3905045"/>
                  </a:ext>
                </a:extLst>
              </a:tr>
              <a:tr h="737419">
                <a:tc>
                  <a:txBody>
                    <a:bodyPr/>
                    <a:lstStyle/>
                    <a:p>
                      <a:pPr>
                        <a:lnSpc>
                          <a:spcPct val="107000"/>
                        </a:lnSpc>
                        <a:spcAft>
                          <a:spcPts val="80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Capital resource use does not exceed resource allocation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3"/>
                        </a:buBlip>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Achieved</a:t>
                      </a:r>
                    </a:p>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An underspend of £0.2m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4"/>
                        </a:buBlip>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Achieved</a:t>
                      </a:r>
                    </a:p>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An underspend of £0.15m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272808"/>
                  </a:ext>
                </a:extLst>
              </a:tr>
              <a:tr h="855406">
                <a:tc>
                  <a:txBody>
                    <a:bodyPr/>
                    <a:lstStyle/>
                    <a:p>
                      <a:pPr>
                        <a:lnSpc>
                          <a:spcPct val="107000"/>
                        </a:lnSpc>
                        <a:spcAft>
                          <a:spcPts val="800"/>
                        </a:spcAft>
                      </a:pPr>
                      <a:r>
                        <a:rPr lang="en-GB" sz="1900" kern="100">
                          <a:effectLst/>
                          <a:latin typeface="Arial" panose="020B0604020202020204" pitchFamily="34" charset="0"/>
                          <a:ea typeface="Calibri" panose="020F0502020204030204" pitchFamily="34" charset="0"/>
                          <a:cs typeface="Arial" panose="020B0604020202020204" pitchFamily="34" charset="0"/>
                        </a:rPr>
                        <a:t>Revenue administration expenditure does not exceed allocation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3"/>
                        </a:buBlip>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Achieved</a:t>
                      </a:r>
                    </a:p>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An underspend of £0.634m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 Not applicable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290160"/>
                  </a:ext>
                </a:extLst>
              </a:tr>
              <a:tr h="1078748">
                <a:tc>
                  <a:txBody>
                    <a:bodyPr/>
                    <a:lstStyle/>
                    <a:p>
                      <a:pPr>
                        <a:lnSpc>
                          <a:spcPct val="107000"/>
                        </a:lnSpc>
                        <a:spcAft>
                          <a:spcPts val="800"/>
                        </a:spcAft>
                      </a:pPr>
                      <a:r>
                        <a:rPr lang="en-GB" sz="1900" kern="100">
                          <a:effectLst/>
                          <a:latin typeface="Arial" panose="020B0604020202020204" pitchFamily="34" charset="0"/>
                          <a:ea typeface="Arial" panose="020B0604020202020204" pitchFamily="34" charset="0"/>
                          <a:cs typeface="Arial" panose="020B0604020202020204" pitchFamily="34" charset="0"/>
                        </a:rPr>
                        <a:t>Mental Health Investment Standard</a:t>
                      </a:r>
                      <a:endParaRPr lang="en-GB" sz="19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3"/>
                        </a:buBlip>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Achieved</a:t>
                      </a:r>
                    </a:p>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An increase of 6.82% against a target of 6.67%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 Not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56691919"/>
                  </a:ext>
                </a:extLst>
              </a:tr>
              <a:tr h="952750">
                <a:tc>
                  <a:txBody>
                    <a:bodyPr/>
                    <a:lstStyle/>
                    <a:p>
                      <a:pPr>
                        <a:lnSpc>
                          <a:spcPct val="107000"/>
                        </a:lnSpc>
                        <a:spcAft>
                          <a:spcPts val="800"/>
                        </a:spcAft>
                      </a:pPr>
                      <a:r>
                        <a:rPr lang="en-GB" sz="1900" kern="100">
                          <a:effectLst/>
                          <a:latin typeface="Arial" panose="020B0604020202020204" pitchFamily="34" charset="0"/>
                          <a:ea typeface="Arial" panose="020B0604020202020204" pitchFamily="34" charset="0"/>
                          <a:cs typeface="Arial" panose="020B0604020202020204" pitchFamily="34" charset="0"/>
                        </a:rPr>
                        <a:t>Not to spend more cash than allocated</a:t>
                      </a:r>
                      <a:endParaRPr lang="en-GB" sz="19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3"/>
                        </a:buBlip>
                        <a:tabLst>
                          <a:tab pos="457200" algn="l"/>
                        </a:tabLst>
                      </a:pPr>
                      <a:r>
                        <a:rPr lang="en-GB" sz="1900" kern="100" dirty="0">
                          <a:effectLst/>
                          <a:latin typeface="Arial" panose="020B0604020202020204" pitchFamily="34" charset="0"/>
                          <a:ea typeface="Calibri" panose="020F0502020204030204" pitchFamily="34" charset="0"/>
                          <a:cs typeface="Arial" panose="020B0604020202020204" pitchFamily="34" charset="0"/>
                        </a:rPr>
                        <a:t>Achieved</a:t>
                      </a:r>
                    </a:p>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With a cash balance at 31/3/25 </a:t>
                      </a:r>
                    </a:p>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of £0.087m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 Not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7186252"/>
                  </a:ext>
                </a:extLst>
              </a:tr>
              <a:tr h="619406">
                <a:tc>
                  <a:txBody>
                    <a:bodyPr/>
                    <a:lstStyle/>
                    <a:p>
                      <a:pPr>
                        <a:lnSpc>
                          <a:spcPct val="107000"/>
                        </a:lnSpc>
                        <a:spcAft>
                          <a:spcPts val="800"/>
                        </a:spcAft>
                      </a:pPr>
                      <a:r>
                        <a:rPr lang="en-GB" sz="1900" kern="100" dirty="0">
                          <a:effectLst/>
                          <a:latin typeface="Arial" panose="020B0604020202020204" pitchFamily="34" charset="0"/>
                          <a:ea typeface="Arial" panose="020B0604020202020204" pitchFamily="34" charset="0"/>
                          <a:cs typeface="Arial" panose="020B0604020202020204" pitchFamily="34" charset="0"/>
                        </a:rPr>
                        <a:t>Better Care Fund </a:t>
                      </a:r>
                      <a:br>
                        <a:rPr lang="en-GB" sz="1900" kern="100" dirty="0">
                          <a:effectLst/>
                          <a:latin typeface="Arial" panose="020B0604020202020204" pitchFamily="34" charset="0"/>
                          <a:ea typeface="Arial" panose="020B0604020202020204" pitchFamily="34" charset="0"/>
                          <a:cs typeface="Arial" panose="020B0604020202020204" pitchFamily="34" charset="0"/>
                        </a:rPr>
                      </a:br>
                      <a:r>
                        <a:rPr lang="en-GB" sz="1900" kern="100" dirty="0">
                          <a:effectLst/>
                          <a:latin typeface="Arial" panose="020B0604020202020204" pitchFamily="34" charset="0"/>
                          <a:ea typeface="Arial" panose="020B0604020202020204" pitchFamily="34" charset="0"/>
                          <a:cs typeface="Arial" panose="020B0604020202020204" pitchFamily="34" charset="0"/>
                        </a:rPr>
                        <a:t>minimum contribution increase</a:t>
                      </a:r>
                      <a:endParaRPr lang="en-GB" sz="19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lvl="0" indent="-342900">
                        <a:lnSpc>
                          <a:spcPct val="107000"/>
                        </a:lnSpc>
                        <a:spcAft>
                          <a:spcPts val="0"/>
                        </a:spcAft>
                        <a:buFont typeface="Symbol" panose="05050102010706020507" pitchFamily="18" charset="2"/>
                        <a:buBlip>
                          <a:blip r:embed="rId3"/>
                        </a:buBlip>
                        <a:tabLst>
                          <a:tab pos="457200" algn="l"/>
                        </a:tabLst>
                      </a:pPr>
                      <a:r>
                        <a:rPr lang="en-GB" sz="1900" kern="100">
                          <a:effectLst/>
                          <a:latin typeface="Arial" panose="020B0604020202020204" pitchFamily="34" charset="0"/>
                          <a:ea typeface="Calibri" panose="020F0502020204030204" pitchFamily="34" charset="0"/>
                          <a:cs typeface="Arial" panose="020B0604020202020204" pitchFamily="34" charset="0"/>
                        </a:rPr>
                        <a:t>Achieved</a:t>
                      </a:r>
                    </a:p>
                    <a:p>
                      <a:pPr>
                        <a:lnSpc>
                          <a:spcPct val="107000"/>
                        </a:lnSpc>
                        <a:spcAft>
                          <a:spcPts val="0"/>
                        </a:spcAft>
                      </a:pPr>
                      <a:r>
                        <a:rPr lang="en-GB" sz="1900" kern="100">
                          <a:effectLst/>
                          <a:latin typeface="Arial" panose="020B0604020202020204" pitchFamily="34" charset="0"/>
                          <a:ea typeface="Calibri" panose="020F0502020204030204" pitchFamily="34" charset="0"/>
                          <a:cs typeface="Arial" panose="020B0604020202020204" pitchFamily="34" charset="0"/>
                        </a:rPr>
                        <a:t>An increase of 5.66%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n-GB" sz="1900" kern="100" dirty="0">
                          <a:effectLst/>
                          <a:latin typeface="Arial" panose="020B0604020202020204" pitchFamily="34" charset="0"/>
                          <a:ea typeface="Calibri" panose="020F0502020204030204" pitchFamily="34" charset="0"/>
                          <a:cs typeface="Arial" panose="020B0604020202020204" pitchFamily="34" charset="0"/>
                        </a:rPr>
                        <a:t> Not applicable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848849"/>
                  </a:ext>
                </a:extLst>
              </a:tr>
            </a:tbl>
          </a:graphicData>
        </a:graphic>
      </p:graphicFrame>
      <p:sp>
        <p:nvSpPr>
          <p:cNvPr id="2" name="Rectangle 1">
            <a:extLst>
              <a:ext uri="{FF2B5EF4-FFF2-40B4-BE49-F238E27FC236}">
                <a16:creationId xmlns:a16="http://schemas.microsoft.com/office/drawing/2014/main" id="{209B1C9B-9274-F140-2305-A0610E6D646B}"/>
              </a:ext>
            </a:extLst>
          </p:cNvPr>
          <p:cNvSpPr/>
          <p:nvPr/>
        </p:nvSpPr>
        <p:spPr>
          <a:xfrm>
            <a:off x="1" y="210329"/>
            <a:ext cx="8215744" cy="735364"/>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48F23F0-88F6-EE84-5A9F-2D279C664CE1}"/>
              </a:ext>
            </a:extLst>
          </p:cNvPr>
          <p:cNvSpPr txBox="1"/>
          <p:nvPr/>
        </p:nvSpPr>
        <p:spPr>
          <a:xfrm>
            <a:off x="533399" y="301012"/>
            <a:ext cx="7682346" cy="553998"/>
          </a:xfrm>
          <a:prstGeom prst="rect">
            <a:avLst/>
          </a:prstGeom>
          <a:noFill/>
        </p:spPr>
        <p:txBody>
          <a:bodyPr wrap="square">
            <a:spAutoFit/>
          </a:bodyPr>
          <a:lstStyle/>
          <a:p>
            <a:r>
              <a:rPr lang="en-GB" sz="3000" b="1" dirty="0">
                <a:solidFill>
                  <a:schemeClr val="bg1"/>
                </a:solidFill>
                <a:latin typeface="Arial" panose="020B0604020202020204" pitchFamily="34" charset="0"/>
                <a:cs typeface="Arial" panose="020B0604020202020204" pitchFamily="34" charset="0"/>
              </a:rPr>
              <a:t>How did we do on our Financial Duties?</a:t>
            </a:r>
          </a:p>
        </p:txBody>
      </p:sp>
    </p:spTree>
    <p:extLst>
      <p:ext uri="{BB962C8B-B14F-4D97-AF65-F5344CB8AC3E}">
        <p14:creationId xmlns:p14="http://schemas.microsoft.com/office/powerpoint/2010/main" val="3165978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39C13F-2D3A-9E00-06F3-F2C26B86237D}"/>
              </a:ext>
            </a:extLst>
          </p:cNvPr>
          <p:cNvSpPr/>
          <p:nvPr/>
        </p:nvSpPr>
        <p:spPr>
          <a:xfrm>
            <a:off x="1" y="210329"/>
            <a:ext cx="8215744" cy="735364"/>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47CB82-7E6D-E426-92C8-AB09723AB7CD}"/>
              </a:ext>
            </a:extLst>
          </p:cNvPr>
          <p:cNvSpPr txBox="1"/>
          <p:nvPr/>
        </p:nvSpPr>
        <p:spPr>
          <a:xfrm>
            <a:off x="533399" y="301012"/>
            <a:ext cx="7682346" cy="553998"/>
          </a:xfrm>
          <a:prstGeom prst="rect">
            <a:avLst/>
          </a:prstGeom>
          <a:noFill/>
        </p:spPr>
        <p:txBody>
          <a:bodyPr wrap="square">
            <a:spAutoFit/>
          </a:bodyPr>
          <a:lstStyle/>
          <a:p>
            <a:r>
              <a:rPr lang="en-GB" sz="3000" b="1" dirty="0">
                <a:solidFill>
                  <a:schemeClr val="bg1"/>
                </a:solidFill>
                <a:latin typeface="Arial" panose="020B0604020202020204" pitchFamily="34" charset="0"/>
                <a:cs typeface="Arial" panose="020B0604020202020204" pitchFamily="34" charset="0"/>
              </a:rPr>
              <a:t>Where the money was spent in 2024/25</a:t>
            </a:r>
          </a:p>
        </p:txBody>
      </p:sp>
      <p:sp>
        <p:nvSpPr>
          <p:cNvPr id="11" name="Rectangle 10">
            <a:extLst>
              <a:ext uri="{FF2B5EF4-FFF2-40B4-BE49-F238E27FC236}">
                <a16:creationId xmlns:a16="http://schemas.microsoft.com/office/drawing/2014/main" id="{01D87A20-3D9D-496F-91AF-E3776D0A2C0E}"/>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3" name="Chart 12">
            <a:extLst>
              <a:ext uri="{FF2B5EF4-FFF2-40B4-BE49-F238E27FC236}">
                <a16:creationId xmlns:a16="http://schemas.microsoft.com/office/drawing/2014/main" id="{CC5476E4-06A9-5CF8-46D6-98744795A3DC}"/>
              </a:ext>
            </a:extLst>
          </p:cNvPr>
          <p:cNvGraphicFramePr>
            <a:graphicFrameLocks/>
          </p:cNvGraphicFramePr>
          <p:nvPr>
            <p:extLst>
              <p:ext uri="{D42A27DB-BD31-4B8C-83A1-F6EECF244321}">
                <p14:modId xmlns:p14="http://schemas.microsoft.com/office/powerpoint/2010/main" val="3339633308"/>
              </p:ext>
            </p:extLst>
          </p:nvPr>
        </p:nvGraphicFramePr>
        <p:xfrm>
          <a:off x="1018673" y="1365361"/>
          <a:ext cx="10154653" cy="54926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2294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117E5E-1A98-E137-FF78-644356E8880C}"/>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787B368-F82A-DC53-3151-F2622E2BA4E5}"/>
              </a:ext>
            </a:extLst>
          </p:cNvPr>
          <p:cNvSpPr/>
          <p:nvPr/>
        </p:nvSpPr>
        <p:spPr>
          <a:xfrm>
            <a:off x="1" y="210329"/>
            <a:ext cx="4804228" cy="735364"/>
          </a:xfrm>
          <a:prstGeom prst="rect">
            <a:avLst/>
          </a:prstGeom>
          <a:solidFill>
            <a:srgbClr val="0072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529AFB5-F4AA-6EDE-DE30-EFF64840BD54}"/>
              </a:ext>
            </a:extLst>
          </p:cNvPr>
          <p:cNvSpPr txBox="1"/>
          <p:nvPr/>
        </p:nvSpPr>
        <p:spPr>
          <a:xfrm>
            <a:off x="533399" y="301012"/>
            <a:ext cx="4154715" cy="553998"/>
          </a:xfrm>
          <a:prstGeom prst="rect">
            <a:avLst/>
          </a:prstGeom>
          <a:noFill/>
        </p:spPr>
        <p:txBody>
          <a:bodyPr wrap="square">
            <a:spAutoFit/>
          </a:bodyPr>
          <a:lstStyle/>
          <a:p>
            <a:r>
              <a:rPr lang="en-GB" sz="3000" b="1" dirty="0">
                <a:solidFill>
                  <a:schemeClr val="bg1"/>
                </a:solidFill>
                <a:latin typeface="Arial" panose="020B0604020202020204" pitchFamily="34" charset="0"/>
                <a:cs typeface="Arial" panose="020B0604020202020204" pitchFamily="34" charset="0"/>
              </a:rPr>
              <a:t>Looking into 2025/26</a:t>
            </a:r>
          </a:p>
        </p:txBody>
      </p:sp>
      <p:sp>
        <p:nvSpPr>
          <p:cNvPr id="10" name="TextBox 9">
            <a:extLst>
              <a:ext uri="{FF2B5EF4-FFF2-40B4-BE49-F238E27FC236}">
                <a16:creationId xmlns:a16="http://schemas.microsoft.com/office/drawing/2014/main" id="{DB975D03-4A2F-7313-7D2C-7A3A4DBDF753}"/>
              </a:ext>
            </a:extLst>
          </p:cNvPr>
          <p:cNvSpPr txBox="1"/>
          <p:nvPr/>
        </p:nvSpPr>
        <p:spPr>
          <a:xfrm>
            <a:off x="533398" y="1140120"/>
            <a:ext cx="11256819" cy="5170646"/>
          </a:xfrm>
          <a:prstGeom prst="rect">
            <a:avLst/>
          </a:prstGeom>
          <a:noFill/>
        </p:spPr>
        <p:txBody>
          <a:bodyPr wrap="square">
            <a:spAutoFit/>
          </a:bodyPr>
          <a:lstStyle/>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Low level of funding growth available to meet demand in all areas, Acute, Community, and Mental Health</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ICB transition to achieve £19 per head of weighted population for ICB running costs</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Population growth, demography and demand continues to grow</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Continuation of the capped funding for recovery of Elective Services, whilst improving waiting times. </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Continuation of high efficiency levels above 5%, which are required to achieve system financial balance. </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 Review of the services delivered under Block or Fixed Contract values in Acute, Community, and Mental Health</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System still requiring deficit support from NHS England, with the support provided in 2024/25 being reduced by 50%</a:t>
            </a:r>
          </a:p>
          <a:p>
            <a:pPr marL="285750" indent="-285750">
              <a:buFont typeface="Arial" panose="020B0604020202020204" pitchFamily="34" charset="0"/>
              <a:buChar char="•"/>
            </a:pPr>
            <a:r>
              <a:rPr lang="en-GB" sz="2200" dirty="0">
                <a:latin typeface="Arial" panose="020B0604020202020204" pitchFamily="34" charset="0"/>
                <a:cs typeface="Arial" panose="020B0604020202020204" pitchFamily="34" charset="0"/>
              </a:rPr>
              <a:t>Significant progress in moving to a balanced plan in 2025/26 has been made, with the financial plan agreed with NHSE having a remaining £15m stretch to achieve breakeven, with performance in line with all other ICS Systems in the East of England</a:t>
            </a:r>
          </a:p>
        </p:txBody>
      </p:sp>
    </p:spTree>
    <p:extLst>
      <p:ext uri="{BB962C8B-B14F-4D97-AF65-F5344CB8AC3E}">
        <p14:creationId xmlns:p14="http://schemas.microsoft.com/office/powerpoint/2010/main" val="3869987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876D0B-CCEB-F79D-6B8D-C3212DA55E33}"/>
              </a:ext>
            </a:extLst>
          </p:cNvPr>
          <p:cNvSpPr/>
          <p:nvPr/>
        </p:nvSpPr>
        <p:spPr>
          <a:xfrm>
            <a:off x="1" y="2184580"/>
            <a:ext cx="4951562" cy="1593789"/>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E6C85DC-5172-8CF0-C294-23058AA10F86}"/>
              </a:ext>
            </a:extLst>
          </p:cNvPr>
          <p:cNvSpPr>
            <a:spLocks noGrp="1"/>
          </p:cNvSpPr>
          <p:nvPr>
            <p:ph sz="half" idx="1"/>
          </p:nvPr>
        </p:nvSpPr>
        <p:spPr>
          <a:xfrm>
            <a:off x="349624" y="2539939"/>
            <a:ext cx="9864051" cy="883069"/>
          </a:xfrm>
        </p:spPr>
        <p:txBody>
          <a:bodyPr>
            <a:noAutofit/>
          </a:bodyPr>
          <a:lstStyle/>
          <a:p>
            <a:pPr marL="0" indent="0">
              <a:buNone/>
            </a:pPr>
            <a:r>
              <a:rPr lang="en-GB" sz="6000" b="1">
                <a:solidFill>
                  <a:schemeClr val="bg1"/>
                </a:solidFill>
              </a:rPr>
              <a:t>Thank you</a:t>
            </a:r>
          </a:p>
        </p:txBody>
      </p:sp>
    </p:spTree>
    <p:extLst>
      <p:ext uri="{BB962C8B-B14F-4D97-AF65-F5344CB8AC3E}">
        <p14:creationId xmlns:p14="http://schemas.microsoft.com/office/powerpoint/2010/main" val="3337816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4">
            <a:extLst>
              <a:ext uri="{FF2B5EF4-FFF2-40B4-BE49-F238E27FC236}">
                <a16:creationId xmlns:a16="http://schemas.microsoft.com/office/drawing/2014/main" id="{4A6F5EC9-DFB8-0504-31E0-F83A6DEB7A9D}"/>
              </a:ext>
            </a:extLst>
          </p:cNvPr>
          <p:cNvSpPr txBox="1">
            <a:spLocks/>
          </p:cNvSpPr>
          <p:nvPr/>
        </p:nvSpPr>
        <p:spPr>
          <a:xfrm>
            <a:off x="823415" y="1353201"/>
            <a:ext cx="5560880" cy="3828094"/>
          </a:xfrm>
          <a:prstGeom prst="rect">
            <a:avLst/>
          </a:prstGeom>
        </p:spPr>
        <p:txBody>
          <a:bodyPr>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6" name="Content Placeholder 14">
            <a:extLst>
              <a:ext uri="{FF2B5EF4-FFF2-40B4-BE49-F238E27FC236}">
                <a16:creationId xmlns:a16="http://schemas.microsoft.com/office/drawing/2014/main" id="{6AB1B688-E024-D1DA-A161-FD45CBF562BA}"/>
              </a:ext>
            </a:extLst>
          </p:cNvPr>
          <p:cNvSpPr txBox="1">
            <a:spLocks/>
          </p:cNvSpPr>
          <p:nvPr/>
        </p:nvSpPr>
        <p:spPr>
          <a:xfrm>
            <a:off x="438923" y="1552721"/>
            <a:ext cx="10929662" cy="3828094"/>
          </a:xfrm>
          <a:prstGeom prst="rect">
            <a:avLst/>
          </a:prstGeom>
        </p:spPr>
        <p:txBody>
          <a:bodyPr>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9" name="Rectangle 8">
            <a:extLst>
              <a:ext uri="{FF2B5EF4-FFF2-40B4-BE49-F238E27FC236}">
                <a16:creationId xmlns:a16="http://schemas.microsoft.com/office/drawing/2014/main" id="{B4B7DBED-90F9-C488-0ED4-FAC1FDA55420}"/>
              </a:ext>
            </a:extLst>
          </p:cNvPr>
          <p:cNvSpPr/>
          <p:nvPr/>
        </p:nvSpPr>
        <p:spPr>
          <a:xfrm>
            <a:off x="1" y="321276"/>
            <a:ext cx="4267199"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CE9F0D8-BAD2-0695-6798-248454A712D1}"/>
              </a:ext>
            </a:extLst>
          </p:cNvPr>
          <p:cNvSpPr txBox="1"/>
          <p:nvPr/>
        </p:nvSpPr>
        <p:spPr>
          <a:xfrm>
            <a:off x="420131" y="393014"/>
            <a:ext cx="3587989"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Agenda for today</a:t>
            </a:r>
          </a:p>
        </p:txBody>
      </p:sp>
      <p:sp>
        <p:nvSpPr>
          <p:cNvPr id="14" name="TextBox 13">
            <a:extLst>
              <a:ext uri="{FF2B5EF4-FFF2-40B4-BE49-F238E27FC236}">
                <a16:creationId xmlns:a16="http://schemas.microsoft.com/office/drawing/2014/main" id="{7EEFBB7F-A076-106C-11B7-BFBC1C8064AF}"/>
              </a:ext>
            </a:extLst>
          </p:cNvPr>
          <p:cNvSpPr txBox="1"/>
          <p:nvPr/>
        </p:nvSpPr>
        <p:spPr>
          <a:xfrm>
            <a:off x="469003" y="1552721"/>
            <a:ext cx="11255772" cy="2929007"/>
          </a:xfrm>
          <a:prstGeom prst="rect">
            <a:avLst/>
          </a:prstGeom>
          <a:noFill/>
        </p:spPr>
        <p:txBody>
          <a:bodyPr wrap="square" lIns="91440" tIns="45720" rIns="91440" bIns="45720" anchor="t">
            <a:spAutoFit/>
          </a:bodyPr>
          <a:lstStyle/>
          <a:p>
            <a:pPr>
              <a:lnSpc>
                <a:spcPct val="120000"/>
              </a:lnSpc>
            </a:pPr>
            <a:r>
              <a:rPr lang="en-GB" sz="2600" b="1" kern="1700">
                <a:latin typeface="Arial"/>
                <a:ea typeface="Calibri"/>
                <a:cs typeface="Arial"/>
              </a:rPr>
              <a:t>Welcome ….........................	</a:t>
            </a:r>
            <a:r>
              <a:rPr lang="en-GB" sz="2600" kern="1700">
                <a:latin typeface="Arial"/>
                <a:ea typeface="Calibri"/>
                <a:cs typeface="Arial"/>
              </a:rPr>
              <a:t>Rt Hon Paul Burstow, Chair</a:t>
            </a:r>
            <a:r>
              <a:rPr lang="en-GB" sz="2600" b="1" kern="1700">
                <a:latin typeface="Arial"/>
                <a:ea typeface="Calibri"/>
                <a:cs typeface="Arial"/>
              </a:rPr>
              <a:t>	</a:t>
            </a:r>
          </a:p>
          <a:p>
            <a:pPr>
              <a:lnSpc>
                <a:spcPct val="120000"/>
              </a:lnSpc>
            </a:pPr>
            <a:r>
              <a:rPr lang="en-GB" sz="2600" b="1" kern="1700">
                <a:latin typeface="Arial"/>
                <a:ea typeface="Calibri"/>
                <a:cs typeface="Arial"/>
              </a:rPr>
              <a:t>Reflecting on 2024/25 …....	</a:t>
            </a:r>
            <a:r>
              <a:rPr lang="en-GB" sz="2600">
                <a:latin typeface="Arial"/>
                <a:ea typeface="Calibri"/>
                <a:cs typeface="Arial"/>
              </a:rPr>
              <a:t>Dr Jane Halpin, Chief Executive</a:t>
            </a:r>
            <a:endParaRPr lang="en-GB" sz="2600" b="1" kern="1700">
              <a:latin typeface="Arial"/>
              <a:ea typeface="Calibri"/>
              <a:cs typeface="Arial"/>
            </a:endParaRPr>
          </a:p>
          <a:p>
            <a:pPr>
              <a:lnSpc>
                <a:spcPct val="120000"/>
              </a:lnSpc>
            </a:pPr>
            <a:r>
              <a:rPr lang="en-GB" sz="2600" b="1" kern="1700">
                <a:latin typeface="Arial"/>
                <a:ea typeface="Calibri"/>
                <a:cs typeface="Arial"/>
              </a:rPr>
              <a:t>Looking ahead …................	</a:t>
            </a:r>
            <a:r>
              <a:rPr lang="en-GB" sz="2600">
                <a:latin typeface="Arial"/>
                <a:ea typeface="Calibri"/>
                <a:cs typeface="Arial"/>
              </a:rPr>
              <a:t>Dr Jane Halpin, Chief Executive</a:t>
            </a:r>
            <a:endParaRPr lang="en-GB" sz="2600" b="1" kern="1700">
              <a:latin typeface="Arial"/>
              <a:ea typeface="Calibri"/>
              <a:cs typeface="Arial"/>
            </a:endParaRPr>
          </a:p>
          <a:p>
            <a:pPr>
              <a:lnSpc>
                <a:spcPct val="120000"/>
              </a:lnSpc>
            </a:pPr>
            <a:r>
              <a:rPr lang="en-GB" sz="2600" b="1" kern="1700">
                <a:latin typeface="Arial"/>
                <a:ea typeface="Calibri"/>
                <a:cs typeface="Arial"/>
              </a:rPr>
              <a:t>Financial update ….............	</a:t>
            </a:r>
            <a:r>
              <a:rPr lang="en-GB" sz="2600" kern="1700">
                <a:latin typeface="Arial"/>
                <a:ea typeface="Calibri"/>
                <a:cs typeface="Arial"/>
              </a:rPr>
              <a:t>Jonathan Wilson, Chief Finance Officer</a:t>
            </a:r>
          </a:p>
          <a:p>
            <a:pPr>
              <a:lnSpc>
                <a:spcPct val="120000"/>
              </a:lnSpc>
            </a:pPr>
            <a:r>
              <a:rPr lang="en-GB" sz="2600" b="1" kern="1700">
                <a:latin typeface="Arial"/>
                <a:ea typeface="Calibri"/>
                <a:cs typeface="Arial"/>
              </a:rPr>
              <a:t>Closing Remarks …............	</a:t>
            </a:r>
            <a:r>
              <a:rPr lang="en-GB" sz="2600" kern="1700">
                <a:latin typeface="Arial"/>
                <a:ea typeface="Calibri"/>
                <a:cs typeface="Arial"/>
              </a:rPr>
              <a:t>Rt Hon Paul Burstow, Chair (10.25)</a:t>
            </a:r>
          </a:p>
          <a:p>
            <a:pPr>
              <a:lnSpc>
                <a:spcPct val="120000"/>
              </a:lnSpc>
            </a:pPr>
            <a:r>
              <a:rPr lang="en-GB" sz="2600" b="1" kern="1700">
                <a:latin typeface="Arial"/>
                <a:ea typeface="Calibri"/>
                <a:cs typeface="Arial"/>
              </a:rPr>
              <a:t>Close …................................	</a:t>
            </a:r>
            <a:r>
              <a:rPr lang="en-GB" sz="2600">
                <a:latin typeface="Arial"/>
                <a:ea typeface="Calibri"/>
                <a:cs typeface="Arial"/>
              </a:rPr>
              <a:t>10:30am</a:t>
            </a:r>
          </a:p>
        </p:txBody>
      </p:sp>
    </p:spTree>
    <p:extLst>
      <p:ext uri="{BB962C8B-B14F-4D97-AF65-F5344CB8AC3E}">
        <p14:creationId xmlns:p14="http://schemas.microsoft.com/office/powerpoint/2010/main" val="18143761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8107FF-66C4-921A-032C-F51AD81BEF10}"/>
              </a:ext>
            </a:extLst>
          </p:cNvPr>
          <p:cNvSpPr/>
          <p:nvPr/>
        </p:nvSpPr>
        <p:spPr>
          <a:xfrm>
            <a:off x="9189" y="5854890"/>
            <a:ext cx="12192000" cy="10031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273211A-841F-DD3E-30C9-8898F6E46D86}"/>
              </a:ext>
            </a:extLst>
          </p:cNvPr>
          <p:cNvSpPr/>
          <p:nvPr/>
        </p:nvSpPr>
        <p:spPr>
          <a:xfrm>
            <a:off x="1" y="321276"/>
            <a:ext cx="7518400" cy="73536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7E08413-DD92-A7F9-0A4A-4BD556E82E2A}"/>
              </a:ext>
            </a:extLst>
          </p:cNvPr>
          <p:cNvSpPr txBox="1"/>
          <p:nvPr/>
        </p:nvSpPr>
        <p:spPr>
          <a:xfrm>
            <a:off x="420131" y="393014"/>
            <a:ext cx="7302842" cy="553998"/>
          </a:xfrm>
          <a:prstGeom prst="rect">
            <a:avLst/>
          </a:prstGeom>
          <a:noFill/>
        </p:spPr>
        <p:txBody>
          <a:bodyPr wrap="square" rtlCol="0">
            <a:spAutoFit/>
          </a:bodyPr>
          <a:lstStyle/>
          <a:p>
            <a:r>
              <a:rPr lang="en-GB" sz="3000" b="1">
                <a:solidFill>
                  <a:schemeClr val="bg1"/>
                </a:solidFill>
                <a:latin typeface="Arial" panose="020B0604020202020204" pitchFamily="34" charset="0"/>
                <a:cs typeface="Arial" panose="020B0604020202020204" pitchFamily="34" charset="0"/>
              </a:rPr>
              <a:t>About Hertfordshire and west Essex</a:t>
            </a:r>
          </a:p>
        </p:txBody>
      </p:sp>
      <p:pic>
        <p:nvPicPr>
          <p:cNvPr id="12" name="Picture 11" descr="A collage of people and a computer&#10;&#10;Description automatically generated">
            <a:extLst>
              <a:ext uri="{FF2B5EF4-FFF2-40B4-BE49-F238E27FC236}">
                <a16:creationId xmlns:a16="http://schemas.microsoft.com/office/drawing/2014/main" id="{BCF93E70-BD7E-A5B9-F0F1-663FAA2E3C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9" y="1197214"/>
            <a:ext cx="12192000" cy="5358384"/>
          </a:xfrm>
          <a:prstGeom prst="rect">
            <a:avLst/>
          </a:prstGeom>
        </p:spPr>
      </p:pic>
      <p:sp>
        <p:nvSpPr>
          <p:cNvPr id="17" name="Oval 16">
            <a:extLst>
              <a:ext uri="{FF2B5EF4-FFF2-40B4-BE49-F238E27FC236}">
                <a16:creationId xmlns:a16="http://schemas.microsoft.com/office/drawing/2014/main" id="{358C7336-1349-8140-1E61-F5BAC4002600}"/>
              </a:ext>
            </a:extLst>
          </p:cNvPr>
          <p:cNvSpPr/>
          <p:nvPr/>
        </p:nvSpPr>
        <p:spPr>
          <a:xfrm>
            <a:off x="1568886" y="2256406"/>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6F593B3-750D-A882-C89D-9B9BEBA952EB}"/>
              </a:ext>
            </a:extLst>
          </p:cNvPr>
          <p:cNvSpPr/>
          <p:nvPr/>
        </p:nvSpPr>
        <p:spPr>
          <a:xfrm>
            <a:off x="3899744" y="4045102"/>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244C087-29C4-43A7-C43A-D5ED8A2EBC32}"/>
              </a:ext>
            </a:extLst>
          </p:cNvPr>
          <p:cNvSpPr/>
          <p:nvPr/>
        </p:nvSpPr>
        <p:spPr>
          <a:xfrm>
            <a:off x="6501833" y="2256406"/>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FB0859B-5587-1046-6EEC-AA0980F5C57B}"/>
              </a:ext>
            </a:extLst>
          </p:cNvPr>
          <p:cNvSpPr/>
          <p:nvPr/>
        </p:nvSpPr>
        <p:spPr>
          <a:xfrm>
            <a:off x="9116696" y="4040786"/>
            <a:ext cx="1620000" cy="16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DAFC54C-9166-8348-CB1E-3A81B3B1A546}"/>
              </a:ext>
            </a:extLst>
          </p:cNvPr>
          <p:cNvSpPr txBox="1"/>
          <p:nvPr/>
        </p:nvSpPr>
        <p:spPr>
          <a:xfrm>
            <a:off x="1536802" y="2414954"/>
            <a:ext cx="1620000" cy="861774"/>
          </a:xfrm>
          <a:prstGeom prst="rect">
            <a:avLst/>
          </a:prstGeom>
          <a:noFill/>
        </p:spPr>
        <p:txBody>
          <a:bodyPr wrap="square" rtlCol="0">
            <a:spAutoFit/>
          </a:bodyPr>
          <a:lstStyle/>
          <a:p>
            <a:pPr algn="ctr"/>
            <a:r>
              <a:rPr lang="en-GB" sz="5000" b="1">
                <a:solidFill>
                  <a:srgbClr val="0070C0"/>
                </a:solidFill>
                <a:latin typeface="Arial Black" panose="020B0A04020102020204" pitchFamily="34" charset="0"/>
                <a:cs typeface="Arial" panose="020B0604020202020204" pitchFamily="34" charset="0"/>
              </a:rPr>
              <a:t>1.6</a:t>
            </a:r>
          </a:p>
        </p:txBody>
      </p:sp>
      <p:sp>
        <p:nvSpPr>
          <p:cNvPr id="26" name="TextBox 25">
            <a:extLst>
              <a:ext uri="{FF2B5EF4-FFF2-40B4-BE49-F238E27FC236}">
                <a16:creationId xmlns:a16="http://schemas.microsoft.com/office/drawing/2014/main" id="{49FDC140-F3C4-4080-3E74-BC4E3A571E32}"/>
              </a:ext>
            </a:extLst>
          </p:cNvPr>
          <p:cNvSpPr txBox="1"/>
          <p:nvPr/>
        </p:nvSpPr>
        <p:spPr>
          <a:xfrm>
            <a:off x="1600971" y="3082332"/>
            <a:ext cx="1587916" cy="589392"/>
          </a:xfrm>
          <a:prstGeom prst="rect">
            <a:avLst/>
          </a:prstGeom>
          <a:noFill/>
        </p:spPr>
        <p:txBody>
          <a:bodyPr wrap="square" rtlCol="0">
            <a:spAutoFit/>
          </a:bodyPr>
          <a:lstStyle/>
          <a:p>
            <a:pPr algn="ctr">
              <a:lnSpc>
                <a:spcPct val="85000"/>
              </a:lnSpc>
            </a:pPr>
            <a:r>
              <a:rPr lang="en-GB" sz="1900" b="1">
                <a:latin typeface="Arial" panose="020B0604020202020204" pitchFamily="34" charset="0"/>
                <a:cs typeface="Arial" panose="020B0604020202020204" pitchFamily="34" charset="0"/>
              </a:rPr>
              <a:t>million</a:t>
            </a:r>
            <a:br>
              <a:rPr lang="en-GB" sz="1900" b="1">
                <a:latin typeface="Arial" panose="020B0604020202020204" pitchFamily="34" charset="0"/>
                <a:cs typeface="Arial" panose="020B0604020202020204" pitchFamily="34" charset="0"/>
              </a:rPr>
            </a:br>
            <a:r>
              <a:rPr lang="en-GB" sz="1900" b="1">
                <a:latin typeface="Arial" panose="020B0604020202020204" pitchFamily="34" charset="0"/>
                <a:cs typeface="Arial" panose="020B0604020202020204" pitchFamily="34" charset="0"/>
              </a:rPr>
              <a:t>people</a:t>
            </a:r>
          </a:p>
        </p:txBody>
      </p:sp>
      <p:sp>
        <p:nvSpPr>
          <p:cNvPr id="27" name="TextBox 26">
            <a:extLst>
              <a:ext uri="{FF2B5EF4-FFF2-40B4-BE49-F238E27FC236}">
                <a16:creationId xmlns:a16="http://schemas.microsoft.com/office/drawing/2014/main" id="{09BCE54C-6DD0-94A6-C458-19D1701AF9E8}"/>
              </a:ext>
            </a:extLst>
          </p:cNvPr>
          <p:cNvSpPr txBox="1"/>
          <p:nvPr/>
        </p:nvSpPr>
        <p:spPr>
          <a:xfrm>
            <a:off x="3780058" y="4275521"/>
            <a:ext cx="1827287" cy="738664"/>
          </a:xfrm>
          <a:prstGeom prst="rect">
            <a:avLst/>
          </a:prstGeom>
          <a:noFill/>
        </p:spPr>
        <p:txBody>
          <a:bodyPr wrap="square" rtlCol="0">
            <a:spAutoFit/>
          </a:bodyPr>
          <a:lstStyle/>
          <a:p>
            <a:pPr algn="ctr"/>
            <a:r>
              <a:rPr lang="en-GB" sz="4200" b="1">
                <a:solidFill>
                  <a:srgbClr val="0070C0"/>
                </a:solidFill>
                <a:latin typeface="Arial Black" panose="020B0A04020102020204" pitchFamily="34" charset="0"/>
                <a:cs typeface="Arial" panose="020B0604020202020204" pitchFamily="34" charset="0"/>
              </a:rPr>
              <a:t>£3.9</a:t>
            </a:r>
          </a:p>
        </p:txBody>
      </p:sp>
      <p:sp>
        <p:nvSpPr>
          <p:cNvPr id="28" name="TextBox 27">
            <a:extLst>
              <a:ext uri="{FF2B5EF4-FFF2-40B4-BE49-F238E27FC236}">
                <a16:creationId xmlns:a16="http://schemas.microsoft.com/office/drawing/2014/main" id="{DC90DA5F-67D2-34C0-E2A9-32943FEB9E36}"/>
              </a:ext>
            </a:extLst>
          </p:cNvPr>
          <p:cNvSpPr txBox="1"/>
          <p:nvPr/>
        </p:nvSpPr>
        <p:spPr>
          <a:xfrm>
            <a:off x="3931828" y="4872839"/>
            <a:ext cx="1587916" cy="589392"/>
          </a:xfrm>
          <a:prstGeom prst="rect">
            <a:avLst/>
          </a:prstGeom>
          <a:noFill/>
        </p:spPr>
        <p:txBody>
          <a:bodyPr wrap="square" rtlCol="0">
            <a:spAutoFit/>
          </a:bodyPr>
          <a:lstStyle/>
          <a:p>
            <a:pPr algn="ctr">
              <a:lnSpc>
                <a:spcPct val="85000"/>
              </a:lnSpc>
            </a:pPr>
            <a:r>
              <a:rPr lang="en-GB" sz="1900" b="1">
                <a:latin typeface="Arial" panose="020B0604020202020204" pitchFamily="34" charset="0"/>
                <a:cs typeface="Arial" panose="020B0604020202020204" pitchFamily="34" charset="0"/>
              </a:rPr>
              <a:t>billion</a:t>
            </a:r>
            <a:br>
              <a:rPr lang="en-GB" sz="1900" b="1">
                <a:latin typeface="Arial" panose="020B0604020202020204" pitchFamily="34" charset="0"/>
                <a:cs typeface="Arial" panose="020B0604020202020204" pitchFamily="34" charset="0"/>
              </a:rPr>
            </a:br>
            <a:r>
              <a:rPr lang="en-GB" sz="1900" b="1">
                <a:latin typeface="Arial" panose="020B0604020202020204" pitchFamily="34" charset="0"/>
                <a:cs typeface="Arial" panose="020B0604020202020204" pitchFamily="34" charset="0"/>
              </a:rPr>
              <a:t>budget</a:t>
            </a:r>
          </a:p>
        </p:txBody>
      </p:sp>
      <p:sp>
        <p:nvSpPr>
          <p:cNvPr id="29" name="TextBox 28">
            <a:extLst>
              <a:ext uri="{FF2B5EF4-FFF2-40B4-BE49-F238E27FC236}">
                <a16:creationId xmlns:a16="http://schemas.microsoft.com/office/drawing/2014/main" id="{2797807E-88DF-2CC2-61BD-1B18AA2892D2}"/>
              </a:ext>
            </a:extLst>
          </p:cNvPr>
          <p:cNvSpPr txBox="1"/>
          <p:nvPr/>
        </p:nvSpPr>
        <p:spPr>
          <a:xfrm>
            <a:off x="6533917" y="2563211"/>
            <a:ext cx="1587916" cy="1034129"/>
          </a:xfrm>
          <a:prstGeom prst="rect">
            <a:avLst/>
          </a:prstGeom>
          <a:noFill/>
        </p:spPr>
        <p:txBody>
          <a:bodyPr wrap="square" rtlCol="0">
            <a:spAutoFit/>
          </a:bodyPr>
          <a:lstStyle/>
          <a:p>
            <a:pPr algn="ctr">
              <a:lnSpc>
                <a:spcPct val="85000"/>
              </a:lnSpc>
            </a:pPr>
            <a:r>
              <a:rPr lang="en-GB" b="1">
                <a:latin typeface="Arial" panose="020B0604020202020204" pitchFamily="34" charset="0"/>
                <a:cs typeface="Arial" panose="020B0604020202020204" pitchFamily="34" charset="0"/>
              </a:rPr>
              <a:t>We </a:t>
            </a:r>
            <a:r>
              <a:rPr lang="en-GB" b="1">
                <a:solidFill>
                  <a:srgbClr val="0070C0"/>
                </a:solidFill>
                <a:latin typeface="Arial" panose="020B0604020202020204" pitchFamily="34" charset="0"/>
                <a:cs typeface="Arial" panose="020B0604020202020204" pitchFamily="34" charset="0"/>
              </a:rPr>
              <a:t>plan</a:t>
            </a:r>
            <a:br>
              <a:rPr lang="en-GB" b="1">
                <a:latin typeface="Arial" panose="020B0604020202020204" pitchFamily="34" charset="0"/>
                <a:cs typeface="Arial" panose="020B0604020202020204" pitchFamily="34" charset="0"/>
              </a:rPr>
            </a:br>
            <a:r>
              <a:rPr lang="en-GB" b="1">
                <a:latin typeface="Arial" panose="020B0604020202020204" pitchFamily="34" charset="0"/>
                <a:cs typeface="Arial" panose="020B0604020202020204" pitchFamily="34" charset="0"/>
              </a:rPr>
              <a:t>and </a:t>
            </a:r>
            <a:r>
              <a:rPr lang="en-GB" b="1">
                <a:solidFill>
                  <a:srgbClr val="0070C0"/>
                </a:solidFill>
                <a:latin typeface="Arial" panose="020B0604020202020204" pitchFamily="34" charset="0"/>
                <a:cs typeface="Arial" panose="020B0604020202020204" pitchFamily="34" charset="0"/>
              </a:rPr>
              <a:t>pay for </a:t>
            </a:r>
            <a:r>
              <a:rPr lang="en-GB" b="1">
                <a:latin typeface="Arial" panose="020B0604020202020204" pitchFamily="34" charset="0"/>
                <a:cs typeface="Arial" panose="020B0604020202020204" pitchFamily="34" charset="0"/>
              </a:rPr>
              <a:t>health services</a:t>
            </a:r>
          </a:p>
        </p:txBody>
      </p:sp>
      <p:sp>
        <p:nvSpPr>
          <p:cNvPr id="30" name="TextBox 29">
            <a:extLst>
              <a:ext uri="{FF2B5EF4-FFF2-40B4-BE49-F238E27FC236}">
                <a16:creationId xmlns:a16="http://schemas.microsoft.com/office/drawing/2014/main" id="{E83DF579-2681-AAAF-D90C-4FC21A9FBC79}"/>
              </a:ext>
            </a:extLst>
          </p:cNvPr>
          <p:cNvSpPr txBox="1"/>
          <p:nvPr/>
        </p:nvSpPr>
        <p:spPr>
          <a:xfrm>
            <a:off x="9148780" y="4393781"/>
            <a:ext cx="1587916" cy="1034129"/>
          </a:xfrm>
          <a:prstGeom prst="rect">
            <a:avLst/>
          </a:prstGeom>
          <a:noFill/>
        </p:spPr>
        <p:txBody>
          <a:bodyPr wrap="square" rtlCol="0">
            <a:spAutoFit/>
          </a:bodyPr>
          <a:lstStyle/>
          <a:p>
            <a:pPr algn="ctr">
              <a:lnSpc>
                <a:spcPct val="85000"/>
              </a:lnSpc>
            </a:pPr>
            <a:r>
              <a:rPr lang="en-GB" b="1">
                <a:latin typeface="Arial" panose="020B0604020202020204" pitchFamily="34" charset="0"/>
                <a:cs typeface="Arial" panose="020B0604020202020204" pitchFamily="34" charset="0"/>
              </a:rPr>
              <a:t>We </a:t>
            </a:r>
            <a:r>
              <a:rPr lang="en-GB" b="1">
                <a:solidFill>
                  <a:srgbClr val="0070C0"/>
                </a:solidFill>
                <a:latin typeface="Arial" panose="020B0604020202020204" pitchFamily="34" charset="0"/>
                <a:cs typeface="Arial" panose="020B0604020202020204" pitchFamily="34" charset="0"/>
              </a:rPr>
              <a:t>monitor quality</a:t>
            </a:r>
            <a:r>
              <a:rPr lang="en-GB" b="1">
                <a:latin typeface="Arial" panose="020B0604020202020204" pitchFamily="34" charset="0"/>
                <a:cs typeface="Arial" panose="020B0604020202020204" pitchFamily="34" charset="0"/>
              </a:rPr>
              <a:t> and </a:t>
            </a:r>
            <a:r>
              <a:rPr lang="en-GB" b="1">
                <a:solidFill>
                  <a:srgbClr val="0070C0"/>
                </a:solidFill>
                <a:latin typeface="Arial" panose="020B0604020202020204" pitchFamily="34" charset="0"/>
                <a:cs typeface="Arial" panose="020B0604020202020204" pitchFamily="34" charset="0"/>
              </a:rPr>
              <a:t>improve services</a:t>
            </a:r>
          </a:p>
        </p:txBody>
      </p:sp>
    </p:spTree>
    <p:extLst>
      <p:ext uri="{BB962C8B-B14F-4D97-AF65-F5344CB8AC3E}">
        <p14:creationId xmlns:p14="http://schemas.microsoft.com/office/powerpoint/2010/main" val="363317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BEA81-B192-C377-C6D7-2C431BFCDC88}"/>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28AC1908-52EF-A028-9BDD-E9033A13FDF7}"/>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9242772-128A-A802-FBA1-B719BCD00CA7}"/>
              </a:ext>
            </a:extLst>
          </p:cNvPr>
          <p:cNvSpPr/>
          <p:nvPr/>
        </p:nvSpPr>
        <p:spPr>
          <a:xfrm>
            <a:off x="3317" y="279999"/>
            <a:ext cx="8569183" cy="83259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9D2F452-E2EC-7DBC-E171-C406443C46F6}"/>
              </a:ext>
            </a:extLst>
          </p:cNvPr>
          <p:cNvSpPr txBox="1"/>
          <p:nvPr/>
        </p:nvSpPr>
        <p:spPr>
          <a:xfrm>
            <a:off x="376950" y="376973"/>
            <a:ext cx="8605258" cy="553998"/>
          </a:xfrm>
          <a:prstGeom prst="rect">
            <a:avLst/>
          </a:prstGeom>
          <a:noFill/>
        </p:spPr>
        <p:txBody>
          <a:bodyPr wrap="square" lIns="91440" tIns="45720" rIns="91440" bIns="45720" rtlCol="0" anchor="t">
            <a:spAutoFit/>
          </a:bodyPr>
          <a:lstStyle/>
          <a:p>
            <a:r>
              <a:rPr lang="en-GB" sz="3000" b="1" dirty="0">
                <a:solidFill>
                  <a:schemeClr val="bg1"/>
                </a:solidFill>
                <a:latin typeface="Arial"/>
                <a:cs typeface="Arial"/>
              </a:rPr>
              <a:t>Helping our residents to live healthier lives</a:t>
            </a:r>
          </a:p>
        </p:txBody>
      </p:sp>
      <p:pic>
        <p:nvPicPr>
          <p:cNvPr id="8" name="Picture 7" descr="A person and person in a white coat&#10;&#10;AI-generated content may be incorrect.">
            <a:extLst>
              <a:ext uri="{FF2B5EF4-FFF2-40B4-BE49-F238E27FC236}">
                <a16:creationId xmlns:a16="http://schemas.microsoft.com/office/drawing/2014/main" id="{5F4E3594-8896-5C0A-92D5-79323445B460}"/>
              </a:ext>
            </a:extLst>
          </p:cNvPr>
          <p:cNvPicPr>
            <a:picLocks noChangeAspect="1"/>
          </p:cNvPicPr>
          <p:nvPr/>
        </p:nvPicPr>
        <p:blipFill>
          <a:blip r:embed="rId3" cstate="email">
            <a:extLst>
              <a:ext uri="{28A0092B-C50C-407E-A947-70E740481C1C}">
                <a14:useLocalDpi xmlns:a14="http://schemas.microsoft.com/office/drawing/2010/main"/>
              </a:ext>
            </a:extLst>
          </a:blip>
          <a:srcRect l="10614" b="7504"/>
          <a:stretch/>
        </p:blipFill>
        <p:spPr>
          <a:xfrm>
            <a:off x="5569526" y="4184180"/>
            <a:ext cx="2949024" cy="2461087"/>
          </a:xfrm>
          <a:prstGeom prst="rect">
            <a:avLst/>
          </a:prstGeom>
        </p:spPr>
      </p:pic>
      <p:pic>
        <p:nvPicPr>
          <p:cNvPr id="18" name="Picture 17" descr="A person talking to a person&#10;&#10;AI-generated content may be incorrect.">
            <a:extLst>
              <a:ext uri="{FF2B5EF4-FFF2-40B4-BE49-F238E27FC236}">
                <a16:creationId xmlns:a16="http://schemas.microsoft.com/office/drawing/2014/main" id="{DB8DB319-5022-6B9D-CE94-DEED4FD933A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569527" y="1569169"/>
            <a:ext cx="2949024" cy="2461086"/>
          </a:xfrm>
          <a:prstGeom prst="rect">
            <a:avLst/>
          </a:prstGeom>
        </p:spPr>
      </p:pic>
      <p:pic>
        <p:nvPicPr>
          <p:cNvPr id="2" name="Picture 1" descr="A person in a cap taking a blood pressure&#10;&#10;AI-generated content may be incorrect.">
            <a:extLst>
              <a:ext uri="{FF2B5EF4-FFF2-40B4-BE49-F238E27FC236}">
                <a16:creationId xmlns:a16="http://schemas.microsoft.com/office/drawing/2014/main" id="{F490FFEA-3368-F6D7-DDC9-62EC1FEDC2D9}"/>
              </a:ext>
            </a:extLst>
          </p:cNvPr>
          <p:cNvPicPr>
            <a:picLocks noChangeAspect="1"/>
          </p:cNvPicPr>
          <p:nvPr/>
        </p:nvPicPr>
        <p:blipFill>
          <a:blip r:embed="rId5" cstate="email">
            <a:extLst>
              <a:ext uri="{28A0092B-C50C-407E-A947-70E740481C1C}">
                <a14:useLocalDpi xmlns:a14="http://schemas.microsoft.com/office/drawing/2010/main"/>
              </a:ext>
            </a:extLst>
          </a:blip>
          <a:srcRect l="4947"/>
          <a:stretch/>
        </p:blipFill>
        <p:spPr>
          <a:xfrm>
            <a:off x="8668250" y="1569169"/>
            <a:ext cx="3212994" cy="5053655"/>
          </a:xfrm>
          <a:prstGeom prst="rect">
            <a:avLst/>
          </a:prstGeom>
        </p:spPr>
      </p:pic>
      <p:sp>
        <p:nvSpPr>
          <p:cNvPr id="3" name="TextBox 2">
            <a:extLst>
              <a:ext uri="{FF2B5EF4-FFF2-40B4-BE49-F238E27FC236}">
                <a16:creationId xmlns:a16="http://schemas.microsoft.com/office/drawing/2014/main" id="{EB9BD4A2-96D0-2A5C-B623-40EB577A0EA6}"/>
              </a:ext>
            </a:extLst>
          </p:cNvPr>
          <p:cNvSpPr txBox="1"/>
          <p:nvPr/>
        </p:nvSpPr>
        <p:spPr>
          <a:xfrm>
            <a:off x="169131" y="1298289"/>
            <a:ext cx="5250695" cy="560153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b="1" kern="100" dirty="0">
                <a:latin typeface="Arial"/>
                <a:ea typeface="Calibri"/>
                <a:cs typeface="Arial"/>
              </a:rPr>
              <a:t>179,000 </a:t>
            </a:r>
            <a:r>
              <a:rPr lang="en-GB" kern="100" dirty="0">
                <a:latin typeface="Arial"/>
                <a:ea typeface="Calibri"/>
                <a:cs typeface="Arial"/>
              </a:rPr>
              <a:t>blood pressure checks carried out in community settings in 2024/25.</a:t>
            </a:r>
          </a:p>
          <a:p>
            <a:r>
              <a:rPr lang="en-GB" sz="1300" kern="100" dirty="0">
                <a:latin typeface="Arial"/>
                <a:ea typeface="Calibri"/>
                <a:cs typeface="Arial"/>
              </a:rPr>
              <a:t> </a:t>
            </a:r>
          </a:p>
          <a:p>
            <a:pPr marL="285750" indent="-285750">
              <a:buFont typeface="Arial" panose="020B0604020202020204" pitchFamily="34" charset="0"/>
              <a:buChar char="•"/>
            </a:pPr>
            <a:r>
              <a:rPr lang="en-GB" b="1" kern="100" dirty="0">
                <a:latin typeface="Arial"/>
                <a:ea typeface="Calibri"/>
                <a:cs typeface="Arial"/>
              </a:rPr>
              <a:t>15,000</a:t>
            </a:r>
            <a:r>
              <a:rPr lang="en-GB" kern="100" dirty="0">
                <a:latin typeface="Arial"/>
                <a:ea typeface="Calibri"/>
                <a:cs typeface="Arial"/>
              </a:rPr>
              <a:t> people identified as at risk of heart disease or stroke due to high blood pressure received advice and treatment. </a:t>
            </a:r>
          </a:p>
          <a:p>
            <a:pPr marL="285750" indent="-285750">
              <a:buFont typeface="Arial" panose="020B0604020202020204" pitchFamily="34" charset="0"/>
              <a:buChar char="•"/>
            </a:pPr>
            <a:endParaRPr lang="en-GB" sz="1300" kern="1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kern="100" dirty="0">
                <a:latin typeface="Arial"/>
                <a:ea typeface="Calibri"/>
                <a:cs typeface="Arial"/>
              </a:rPr>
              <a:t>Proactive lung cancer screening of 21,000 known smokers and ex-smokers has identified</a:t>
            </a:r>
            <a:r>
              <a:rPr lang="en-GB" b="1" kern="100" dirty="0">
                <a:latin typeface="Arial"/>
                <a:ea typeface="Calibri"/>
                <a:cs typeface="Arial"/>
              </a:rPr>
              <a:t> 46 </a:t>
            </a:r>
            <a:r>
              <a:rPr lang="en-GB" kern="100" dirty="0">
                <a:latin typeface="Arial"/>
                <a:ea typeface="Calibri"/>
                <a:cs typeface="Arial"/>
              </a:rPr>
              <a:t>people with lung cancer.</a:t>
            </a:r>
          </a:p>
          <a:p>
            <a:pPr marL="285750" indent="-285750">
              <a:buFont typeface="Arial" panose="020B0604020202020204" pitchFamily="34" charset="0"/>
              <a:buChar char="•"/>
            </a:pPr>
            <a:endParaRPr lang="en-GB" sz="1300" kern="100" dirty="0">
              <a:latin typeface="Arial"/>
              <a:ea typeface="Calibri"/>
              <a:cs typeface="Arial"/>
            </a:endParaRPr>
          </a:p>
          <a:p>
            <a:pPr marL="285750" indent="-285750">
              <a:buFont typeface="Arial" panose="020B0604020202020204" pitchFamily="34" charset="0"/>
              <a:buChar char="•"/>
            </a:pPr>
            <a:r>
              <a:rPr lang="en-US" b="1" dirty="0">
                <a:latin typeface="Arial"/>
                <a:cs typeface="Arial"/>
              </a:rPr>
              <a:t>82% </a:t>
            </a:r>
            <a:r>
              <a:rPr lang="en-US" dirty="0">
                <a:latin typeface="Arial"/>
                <a:cs typeface="Arial"/>
              </a:rPr>
              <a:t>of adults in with learning disabilities in our area had their annual health check last year, </a:t>
            </a:r>
            <a:r>
              <a:rPr lang="en-US" b="1" dirty="0">
                <a:latin typeface="Arial"/>
                <a:cs typeface="Arial"/>
              </a:rPr>
              <a:t>7% above </a:t>
            </a:r>
            <a:r>
              <a:rPr lang="en-US" dirty="0">
                <a:latin typeface="Arial"/>
                <a:cs typeface="Arial"/>
              </a:rPr>
              <a:t>the national standard for this vulnerable group.</a:t>
            </a:r>
            <a:endParaRPr lang="en-GB" kern="100" dirty="0">
              <a:latin typeface="Arial"/>
              <a:ea typeface="Calibri"/>
              <a:cs typeface="Arial"/>
            </a:endParaRPr>
          </a:p>
          <a:p>
            <a:pPr marL="285750" indent="-285750">
              <a:buFont typeface="Arial" panose="020B0604020202020204" pitchFamily="34" charset="0"/>
              <a:buChar char="•"/>
            </a:pPr>
            <a:endParaRPr lang="en-GB" sz="1300" kern="100" dirty="0">
              <a:latin typeface="Arial"/>
              <a:ea typeface="Calibri"/>
              <a:cs typeface="Arial"/>
            </a:endParaRPr>
          </a:p>
          <a:p>
            <a:pPr marL="285750" indent="-285750">
              <a:buFont typeface="Arial" panose="020B0604020202020204" pitchFamily="34" charset="0"/>
              <a:buChar char="•"/>
            </a:pPr>
            <a:r>
              <a:rPr lang="en-GB" b="1" dirty="0">
                <a:latin typeface="Arial" panose="020B0604020202020204" pitchFamily="34" charset="0"/>
                <a:cs typeface="Arial" panose="020B0604020202020204" pitchFamily="34" charset="0"/>
              </a:rPr>
              <a:t>7294</a:t>
            </a:r>
            <a:r>
              <a:rPr lang="en-GB" dirty="0">
                <a:latin typeface="Arial" panose="020B0604020202020204" pitchFamily="34" charset="0"/>
                <a:cs typeface="Arial" panose="020B0604020202020204" pitchFamily="34" charset="0"/>
              </a:rPr>
              <a:t> people on 8 or more repeat medications had a medication review in the 12 months from August 2024, improving treatment and avoiding over-medication, harmful side effects, hospitalisation and addiction.</a:t>
            </a:r>
            <a:endParaRPr lang="en-GB" sz="1600" kern="1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639961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855DD-06EF-64C6-E7A1-0A87ECCE445F}"/>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C3CCD9D-AD75-77D6-D411-2CB8E2A99771}"/>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flag patch on a military uniform&#10;&#10;AI-generated content may be incorrect.">
            <a:extLst>
              <a:ext uri="{FF2B5EF4-FFF2-40B4-BE49-F238E27FC236}">
                <a16:creationId xmlns:a16="http://schemas.microsoft.com/office/drawing/2014/main" id="{EE971C94-6F49-FBF5-C62C-1316B64F9CF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78251" y="5055243"/>
            <a:ext cx="2649049" cy="1604348"/>
          </a:xfrm>
          <a:prstGeom prst="rect">
            <a:avLst/>
          </a:prstGeom>
        </p:spPr>
      </p:pic>
      <p:pic>
        <p:nvPicPr>
          <p:cNvPr id="9" name="Picture 8" descr="A person sitting in a chair with a patient&#10;&#10;AI-generated content may be incorrect.">
            <a:extLst>
              <a:ext uri="{FF2B5EF4-FFF2-40B4-BE49-F238E27FC236}">
                <a16:creationId xmlns:a16="http://schemas.microsoft.com/office/drawing/2014/main" id="{3FC89671-1A36-E464-7F47-DAEF79067E03}"/>
              </a:ext>
            </a:extLst>
          </p:cNvPr>
          <p:cNvPicPr>
            <a:picLocks noChangeAspect="1"/>
          </p:cNvPicPr>
          <p:nvPr/>
        </p:nvPicPr>
        <p:blipFill>
          <a:blip r:embed="rId4" cstate="email">
            <a:extLst>
              <a:ext uri="{28A0092B-C50C-407E-A947-70E740481C1C}">
                <a14:useLocalDpi xmlns:a14="http://schemas.microsoft.com/office/drawing/2010/main"/>
              </a:ext>
            </a:extLst>
          </a:blip>
          <a:srcRect b="20934"/>
          <a:stretch/>
        </p:blipFill>
        <p:spPr>
          <a:xfrm>
            <a:off x="9313425" y="167999"/>
            <a:ext cx="2631462" cy="2515211"/>
          </a:xfrm>
          <a:prstGeom prst="rect">
            <a:avLst/>
          </a:prstGeom>
        </p:spPr>
      </p:pic>
      <p:sp>
        <p:nvSpPr>
          <p:cNvPr id="10" name="TextBox 9">
            <a:extLst>
              <a:ext uri="{FF2B5EF4-FFF2-40B4-BE49-F238E27FC236}">
                <a16:creationId xmlns:a16="http://schemas.microsoft.com/office/drawing/2014/main" id="{A487AD33-6AEF-C961-F476-FF6172466F4F}"/>
              </a:ext>
            </a:extLst>
          </p:cNvPr>
          <p:cNvSpPr txBox="1"/>
          <p:nvPr/>
        </p:nvSpPr>
        <p:spPr>
          <a:xfrm>
            <a:off x="247113" y="1304279"/>
            <a:ext cx="9031138" cy="5409173"/>
          </a:xfrm>
          <a:prstGeom prst="rect">
            <a:avLst/>
          </a:prstGeom>
          <a:noFill/>
        </p:spPr>
        <p:txBody>
          <a:bodyPr wrap="square" rtlCol="0">
            <a:spAutoFit/>
          </a:bodyPr>
          <a:lstStyle/>
          <a:p>
            <a:pPr marL="285750" indent="-285750">
              <a:buFont typeface="Arial" panose="020B0604020202020204" pitchFamily="34" charset="0"/>
              <a:buChar char="•"/>
            </a:pPr>
            <a:r>
              <a:rPr lang="en-GB" sz="2000" b="1" dirty="0">
                <a:latin typeface="Arial" panose="020B0604020202020204" pitchFamily="34" charset="0"/>
                <a:ea typeface="Calibri"/>
                <a:cs typeface="Arial" panose="020B0604020202020204" pitchFamily="34" charset="0"/>
              </a:rPr>
              <a:t>98% </a:t>
            </a:r>
            <a:r>
              <a:rPr lang="en-GB" sz="2000" dirty="0">
                <a:latin typeface="Arial" panose="020B0604020202020204" pitchFamily="34" charset="0"/>
                <a:ea typeface="Calibri"/>
                <a:cs typeface="Arial" panose="020B0604020202020204" pitchFamily="34" charset="0"/>
              </a:rPr>
              <a:t>of all high-street pharmacies provide an improved range of walk-in services, dispensing advice and commonly-used medicines without prescription, through ‘Pharmacy First’</a:t>
            </a:r>
            <a:r>
              <a:rPr lang="en-GB" sz="2050" dirty="0">
                <a:latin typeface="Arial" panose="020B0604020202020204" pitchFamily="34" charset="0"/>
                <a:ea typeface="Calibri"/>
                <a:cs typeface="Arial" panose="020B0604020202020204" pitchFamily="34" charset="0"/>
              </a:rPr>
              <a:t>.</a:t>
            </a:r>
          </a:p>
          <a:p>
            <a:pPr marL="285750" indent="-285750">
              <a:buFont typeface="Arial" panose="020B0604020202020204" pitchFamily="34" charset="0"/>
              <a:buChar char="•"/>
            </a:pPr>
            <a:endParaRPr lang="en-GB" sz="15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000" b="1" kern="100" dirty="0">
                <a:latin typeface="Arial" panose="020B0604020202020204" pitchFamily="34" charset="0"/>
                <a:ea typeface="Calibri"/>
                <a:cs typeface="Arial" panose="020B0604020202020204" pitchFamily="34" charset="0"/>
              </a:rPr>
              <a:t>84% </a:t>
            </a:r>
            <a:r>
              <a:rPr lang="en-GB" sz="2000" kern="100" dirty="0">
                <a:latin typeface="Arial" panose="020B0604020202020204" pitchFamily="34" charset="0"/>
                <a:ea typeface="Calibri"/>
                <a:cs typeface="Arial" panose="020B0604020202020204" pitchFamily="34" charset="0"/>
              </a:rPr>
              <a:t>of patients now have online access to their GP records.</a:t>
            </a:r>
          </a:p>
          <a:p>
            <a:pPr marL="285750" indent="-285750">
              <a:buFont typeface="Arial" panose="020B0604020202020204" pitchFamily="34" charset="0"/>
              <a:buChar char="•"/>
            </a:pPr>
            <a:endParaRPr lang="en-GB" sz="1500" kern="1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US" sz="2000" b="1" dirty="0">
                <a:latin typeface="Arial" panose="020B0604020202020204" pitchFamily="34" charset="0"/>
                <a:cs typeface="Arial" panose="020B0604020202020204" pitchFamily="34" charset="0"/>
              </a:rPr>
              <a:t>8.5 million </a:t>
            </a:r>
            <a:r>
              <a:rPr lang="en-US" sz="2000" dirty="0">
                <a:latin typeface="Arial" panose="020B0604020202020204" pitchFamily="34" charset="0"/>
                <a:cs typeface="Arial" panose="020B0604020202020204" pitchFamily="34" charset="0"/>
              </a:rPr>
              <a:t>GP appointments provided in 2024 – up </a:t>
            </a:r>
            <a:r>
              <a:rPr lang="en-US" sz="2000" b="1" dirty="0">
                <a:latin typeface="Arial" panose="020B0604020202020204" pitchFamily="34" charset="0"/>
                <a:cs typeface="Arial" panose="020B0604020202020204" pitchFamily="34" charset="0"/>
              </a:rPr>
              <a:t>21% </a:t>
            </a:r>
            <a:r>
              <a:rPr lang="en-US" sz="2000" dirty="0">
                <a:latin typeface="Arial" panose="020B0604020202020204" pitchFamily="34" charset="0"/>
                <a:cs typeface="Arial" panose="020B0604020202020204" pitchFamily="34" charset="0"/>
              </a:rPr>
              <a:t>in five years. </a:t>
            </a:r>
          </a:p>
          <a:p>
            <a:pPr marL="285750" indent="-285750">
              <a:buFont typeface="Arial" panose="020B0604020202020204" pitchFamily="34" charset="0"/>
              <a:buChar char="•"/>
            </a:pPr>
            <a:endParaRPr lang="en-GB" sz="1500" kern="1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000" b="1" kern="100" dirty="0">
                <a:latin typeface="Arial" panose="020B0604020202020204" pitchFamily="34" charset="0"/>
                <a:ea typeface="Calibri"/>
                <a:cs typeface="Arial" panose="020B0604020202020204" pitchFamily="34" charset="0"/>
              </a:rPr>
              <a:t>73% </a:t>
            </a:r>
            <a:r>
              <a:rPr lang="en-GB" sz="2000" kern="100" dirty="0">
                <a:latin typeface="Arial" panose="020B0604020202020204" pitchFamily="34" charset="0"/>
                <a:ea typeface="Calibri"/>
                <a:cs typeface="Arial" panose="020B0604020202020204" pitchFamily="34" charset="0"/>
              </a:rPr>
              <a:t>increase in NHS App usage – putting power into patients’ pockets.</a:t>
            </a:r>
          </a:p>
          <a:p>
            <a:pPr marL="285750" indent="-285750">
              <a:buFont typeface="Arial" panose="020B0604020202020204" pitchFamily="34" charset="0"/>
              <a:buChar char="•"/>
            </a:pPr>
            <a:endParaRPr lang="en-GB" sz="1500" kern="1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8,422 </a:t>
            </a:r>
            <a:r>
              <a:rPr lang="en-GB" sz="2000" dirty="0">
                <a:latin typeface="Arial" panose="020B0604020202020204" pitchFamily="34" charset="0"/>
                <a:cs typeface="Arial" panose="020B0604020202020204" pitchFamily="34" charset="0"/>
              </a:rPr>
              <a:t>additional urgent dentist appointments in 2024.</a:t>
            </a:r>
          </a:p>
          <a:p>
            <a:pPr marL="285750" indent="-285750">
              <a:buFont typeface="Arial" panose="020B0604020202020204" pitchFamily="34" charset="0"/>
              <a:buChar char="•"/>
            </a:pPr>
            <a:endParaRPr lang="en-GB"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kern="100" dirty="0">
                <a:latin typeface="Arial" panose="020B0604020202020204" pitchFamily="34" charset="0"/>
                <a:ea typeface="Calibri"/>
                <a:cs typeface="Arial" panose="020B0604020202020204" pitchFamily="34" charset="0"/>
              </a:rPr>
              <a:t>A </a:t>
            </a:r>
            <a:r>
              <a:rPr lang="en-GB" sz="2000" b="1" kern="100" dirty="0">
                <a:latin typeface="Arial" panose="020B0604020202020204" pitchFamily="34" charset="0"/>
                <a:ea typeface="Calibri"/>
                <a:cs typeface="Arial" panose="020B0604020202020204" pitchFamily="34" charset="0"/>
              </a:rPr>
              <a:t>veteran-friendly </a:t>
            </a:r>
            <a:r>
              <a:rPr lang="en-GB" sz="2000" kern="100" dirty="0">
                <a:latin typeface="Arial" panose="020B0604020202020204" pitchFamily="34" charset="0"/>
                <a:ea typeface="Calibri"/>
                <a:cs typeface="Arial" panose="020B0604020202020204" pitchFamily="34" charset="0"/>
              </a:rPr>
              <a:t>accredited GP practice available to patients in all our </a:t>
            </a:r>
            <a:r>
              <a:rPr lang="en-GB" sz="2000" dirty="0">
                <a:latin typeface="Arial" panose="020B0604020202020204" pitchFamily="34" charset="0"/>
                <a:cs typeface="Arial" panose="020B0604020202020204" pitchFamily="34" charset="0"/>
              </a:rPr>
              <a:t>Primary Care Networks, supporting current and former armed forces staff.</a:t>
            </a:r>
            <a:br>
              <a:rPr lang="en-GB" sz="1500" dirty="0">
                <a:latin typeface="Arial" panose="020B0604020202020204" pitchFamily="34" charset="0"/>
                <a:cs typeface="Arial" panose="020B0604020202020204" pitchFamily="34" charset="0"/>
              </a:rPr>
            </a:br>
            <a:endParaRPr lang="en-GB"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Only 18 children waited for six weeks or more for speech and language assessments in June 2025, a </a:t>
            </a:r>
            <a:r>
              <a:rPr lang="en-GB" sz="2000" b="1" dirty="0">
                <a:latin typeface="Arial" panose="020B0604020202020204" pitchFamily="34" charset="0"/>
                <a:cs typeface="Arial" panose="020B0604020202020204" pitchFamily="34" charset="0"/>
              </a:rPr>
              <a:t>97%</a:t>
            </a:r>
            <a:r>
              <a:rPr lang="en-GB" sz="2000" dirty="0">
                <a:latin typeface="Arial" panose="020B0604020202020204" pitchFamily="34" charset="0"/>
                <a:cs typeface="Arial" panose="020B0604020202020204" pitchFamily="34" charset="0"/>
              </a:rPr>
              <a:t> reduction from September 2023.</a:t>
            </a:r>
          </a:p>
          <a:p>
            <a:pPr marL="285750" indent="-285750">
              <a:buFont typeface="Arial" panose="020B0604020202020204" pitchFamily="34" charset="0"/>
              <a:buChar char="•"/>
            </a:pPr>
            <a:endParaRPr lang="en-GB"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Mental health outreach teams are now embedded in </a:t>
            </a:r>
            <a:r>
              <a:rPr lang="en-GB" sz="2000" b="1" dirty="0">
                <a:latin typeface="Arial" panose="020B0604020202020204" pitchFamily="34" charset="0"/>
                <a:cs typeface="Arial" panose="020B0604020202020204" pitchFamily="34" charset="0"/>
              </a:rPr>
              <a:t>50% </a:t>
            </a:r>
            <a:r>
              <a:rPr lang="en-GB" sz="2000" dirty="0">
                <a:latin typeface="Arial" panose="020B0604020202020204" pitchFamily="34" charset="0"/>
                <a:cs typeface="Arial" panose="020B0604020202020204" pitchFamily="34" charset="0"/>
              </a:rPr>
              <a:t>of our schools.</a:t>
            </a:r>
          </a:p>
        </p:txBody>
      </p:sp>
      <p:sp>
        <p:nvSpPr>
          <p:cNvPr id="4" name="Rectangle 3">
            <a:extLst>
              <a:ext uri="{FF2B5EF4-FFF2-40B4-BE49-F238E27FC236}">
                <a16:creationId xmlns:a16="http://schemas.microsoft.com/office/drawing/2014/main" id="{5AB29F6A-4677-29D5-7B78-35ECCB760BD0}"/>
              </a:ext>
            </a:extLst>
          </p:cNvPr>
          <p:cNvSpPr/>
          <p:nvPr/>
        </p:nvSpPr>
        <p:spPr>
          <a:xfrm>
            <a:off x="3317" y="279999"/>
            <a:ext cx="7358443" cy="83259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96EBFDB-037C-9C4B-7E91-8B6D129C97E3}"/>
              </a:ext>
            </a:extLst>
          </p:cNvPr>
          <p:cNvSpPr txBox="1"/>
          <p:nvPr/>
        </p:nvSpPr>
        <p:spPr>
          <a:xfrm>
            <a:off x="475760" y="396060"/>
            <a:ext cx="7358442" cy="553998"/>
          </a:xfrm>
          <a:prstGeom prst="rect">
            <a:avLst/>
          </a:prstGeom>
          <a:noFill/>
        </p:spPr>
        <p:txBody>
          <a:bodyPr wrap="square" lIns="91440" tIns="45720" rIns="91440" bIns="45720" rtlCol="0" anchor="t">
            <a:spAutoFit/>
          </a:bodyPr>
          <a:lstStyle/>
          <a:p>
            <a:r>
              <a:rPr lang="en-GB" sz="3000" b="1" dirty="0">
                <a:solidFill>
                  <a:schemeClr val="bg1"/>
                </a:solidFill>
                <a:latin typeface="Arial"/>
                <a:cs typeface="Arial"/>
              </a:rPr>
              <a:t>Improving access to local services</a:t>
            </a:r>
            <a:endParaRPr lang="en-US" sz="3000" dirty="0">
              <a:solidFill>
                <a:schemeClr val="bg1"/>
              </a:solidFill>
              <a:latin typeface="Arial"/>
              <a:cs typeface="Arial"/>
            </a:endParaRPr>
          </a:p>
        </p:txBody>
      </p:sp>
      <p:pic>
        <p:nvPicPr>
          <p:cNvPr id="8" name="Picture 7" descr="A person in a white coat holding a tablet&#10;&#10;AI-generated content may be incorrect.">
            <a:extLst>
              <a:ext uri="{FF2B5EF4-FFF2-40B4-BE49-F238E27FC236}">
                <a16:creationId xmlns:a16="http://schemas.microsoft.com/office/drawing/2014/main" id="{D27FB293-754A-ED87-EF78-EACD7C1D1CEA}"/>
              </a:ext>
            </a:extLst>
          </p:cNvPr>
          <p:cNvPicPr>
            <a:picLocks noChangeAspect="1"/>
          </p:cNvPicPr>
          <p:nvPr/>
        </p:nvPicPr>
        <p:blipFill>
          <a:blip r:embed="rId5"/>
          <a:srcRect l="10103" r="15608" b="17251"/>
          <a:stretch/>
        </p:blipFill>
        <p:spPr>
          <a:xfrm>
            <a:off x="9295838" y="2887295"/>
            <a:ext cx="2649049" cy="1963863"/>
          </a:xfrm>
          <a:prstGeom prst="rect">
            <a:avLst/>
          </a:prstGeom>
        </p:spPr>
      </p:pic>
    </p:spTree>
    <p:extLst>
      <p:ext uri="{BB962C8B-B14F-4D97-AF65-F5344CB8AC3E}">
        <p14:creationId xmlns:p14="http://schemas.microsoft.com/office/powerpoint/2010/main" val="1906570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258A0-17CE-B764-54C8-77862638FCE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893D13-F366-A085-9CA6-97AE8CB5A7C9}"/>
              </a:ext>
            </a:extLst>
          </p:cNvPr>
          <p:cNvSpPr/>
          <p:nvPr/>
        </p:nvSpPr>
        <p:spPr>
          <a:xfrm>
            <a:off x="3317" y="279999"/>
            <a:ext cx="7358443" cy="83259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85188D3-452A-D293-A482-6F787BC0E1F2}"/>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C7267C3-55FE-A273-E684-DD51F0124F8C}"/>
              </a:ext>
            </a:extLst>
          </p:cNvPr>
          <p:cNvSpPr txBox="1"/>
          <p:nvPr/>
        </p:nvSpPr>
        <p:spPr>
          <a:xfrm>
            <a:off x="276998" y="391585"/>
            <a:ext cx="6811079" cy="553998"/>
          </a:xfrm>
          <a:prstGeom prst="rect">
            <a:avLst/>
          </a:prstGeom>
          <a:noFill/>
        </p:spPr>
        <p:txBody>
          <a:bodyPr wrap="square" lIns="91440" tIns="45720" rIns="91440" bIns="45720" rtlCol="0" anchor="t">
            <a:spAutoFit/>
          </a:bodyPr>
          <a:lstStyle/>
          <a:p>
            <a:r>
              <a:rPr lang="en-GB" sz="3000" b="1" dirty="0">
                <a:solidFill>
                  <a:schemeClr val="bg1"/>
                </a:solidFill>
                <a:latin typeface="Arial"/>
                <a:cs typeface="Arial"/>
              </a:rPr>
              <a:t>Improving care for older people </a:t>
            </a:r>
            <a:endParaRPr lang="en-US" sz="3000" dirty="0">
              <a:solidFill>
                <a:schemeClr val="bg1"/>
              </a:solidFill>
              <a:latin typeface="Arial"/>
              <a:cs typeface="Arial"/>
            </a:endParaRPr>
          </a:p>
        </p:txBody>
      </p:sp>
      <p:sp>
        <p:nvSpPr>
          <p:cNvPr id="10" name="TextBox 9">
            <a:extLst>
              <a:ext uri="{FF2B5EF4-FFF2-40B4-BE49-F238E27FC236}">
                <a16:creationId xmlns:a16="http://schemas.microsoft.com/office/drawing/2014/main" id="{6C606A00-BA97-2CDE-79F0-25B18D3ABB26}"/>
              </a:ext>
            </a:extLst>
          </p:cNvPr>
          <p:cNvSpPr txBox="1"/>
          <p:nvPr/>
        </p:nvSpPr>
        <p:spPr>
          <a:xfrm>
            <a:off x="235053" y="1253466"/>
            <a:ext cx="8161842" cy="5324535"/>
          </a:xfrm>
          <a:prstGeom prst="rect">
            <a:avLst/>
          </a:prstGeom>
          <a:noFill/>
        </p:spPr>
        <p:txBody>
          <a:bodyPr wrap="square" rtlCol="0">
            <a:spAutoFit/>
          </a:bodyPr>
          <a:lstStyle/>
          <a:p>
            <a:pPr marL="285750" indent="-285750">
              <a:buFont typeface="Arial" panose="020B0604020202020204" pitchFamily="34" charset="0"/>
              <a:buChar char="•"/>
            </a:pPr>
            <a:r>
              <a:rPr lang="en-GB" sz="2000" b="1" kern="100" dirty="0">
                <a:latin typeface="Arial" panose="020B0604020202020204" pitchFamily="34" charset="0"/>
                <a:ea typeface="Calibri"/>
                <a:cs typeface="Arial" panose="020B0604020202020204" pitchFamily="34" charset="0"/>
              </a:rPr>
              <a:t>400 older people </a:t>
            </a:r>
            <a:r>
              <a:rPr lang="en-GB" sz="2000" kern="100" dirty="0">
                <a:latin typeface="Arial" panose="020B0604020202020204" pitchFamily="34" charset="0"/>
                <a:ea typeface="Calibri"/>
                <a:cs typeface="Arial" panose="020B0604020202020204" pitchFamily="34" charset="0"/>
              </a:rPr>
              <a:t>a month avoided hospital admission in our area in March 2025 compared to the average monthly admissions in 2022/23 – a </a:t>
            </a:r>
            <a:r>
              <a:rPr lang="en-GB" sz="2000" b="1" kern="100" dirty="0">
                <a:latin typeface="Arial" panose="020B0604020202020204" pitchFamily="34" charset="0"/>
                <a:ea typeface="Calibri"/>
                <a:cs typeface="Arial" panose="020B0604020202020204" pitchFamily="34" charset="0"/>
              </a:rPr>
              <a:t>62% reduction</a:t>
            </a:r>
            <a:r>
              <a:rPr lang="en-GB" sz="2000" kern="100" dirty="0">
                <a:latin typeface="Arial" panose="020B0604020202020204" pitchFamily="34" charset="0"/>
                <a:ea typeface="Calibri"/>
                <a:cs typeface="Arial" panose="020B0604020202020204" pitchFamily="34" charset="0"/>
              </a:rPr>
              <a:t>.   </a:t>
            </a:r>
          </a:p>
          <a:p>
            <a:pPr marL="285750" indent="-285750">
              <a:buFont typeface="Arial" panose="020B0604020202020204" pitchFamily="34" charset="0"/>
              <a:buChar char="•"/>
            </a:pPr>
            <a:endParaRPr lang="en-GB" sz="2000" kern="1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000" kern="100" dirty="0">
                <a:latin typeface="Arial" panose="020B0604020202020204" pitchFamily="34" charset="0"/>
                <a:ea typeface="Calibri"/>
                <a:cs typeface="Arial" panose="020B0604020202020204" pitchFamily="34" charset="0"/>
              </a:rPr>
              <a:t>Multi-disciplinary teams are expertly helping older people back onto their feet after a fall with clinical and mobility support and home care follow-up, if they need it. </a:t>
            </a:r>
          </a:p>
          <a:p>
            <a:pPr marL="285750" indent="-285750">
              <a:buFont typeface="Arial" panose="020B0604020202020204" pitchFamily="34" charset="0"/>
              <a:buChar char="•"/>
            </a:pPr>
            <a:endParaRPr lang="en-GB" sz="2000" kern="1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Improved identification of people in their last year of life, with better plans in place to support them according to their wishes in their last days.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More than </a:t>
            </a:r>
            <a:r>
              <a:rPr lang="en-GB" sz="2000" b="1" dirty="0">
                <a:latin typeface="Arial" panose="020B0604020202020204" pitchFamily="34" charset="0"/>
                <a:cs typeface="Arial" panose="020B0604020202020204" pitchFamily="34" charset="0"/>
              </a:rPr>
              <a:t>12,000 </a:t>
            </a:r>
            <a:r>
              <a:rPr lang="en-GB" sz="2000" dirty="0">
                <a:latin typeface="Arial" panose="020B0604020202020204" pitchFamily="34" charset="0"/>
                <a:cs typeface="Arial" panose="020B0604020202020204" pitchFamily="34" charset="0"/>
              </a:rPr>
              <a:t>people on the end-of-life register - an increase of </a:t>
            </a:r>
            <a:r>
              <a:rPr lang="en-GB" sz="2000" b="1" dirty="0">
                <a:latin typeface="Arial" panose="020B0604020202020204" pitchFamily="34" charset="0"/>
                <a:cs typeface="Arial" panose="020B0604020202020204" pitchFamily="34" charset="0"/>
              </a:rPr>
              <a:t>79% </a:t>
            </a:r>
            <a:r>
              <a:rPr lang="en-GB" sz="2000" dirty="0">
                <a:latin typeface="Arial" panose="020B0604020202020204" pitchFamily="34" charset="0"/>
                <a:cs typeface="Arial" panose="020B0604020202020204" pitchFamily="34" charset="0"/>
              </a:rPr>
              <a:t>from 2022 – with care tailored to recognise this life-stage.</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Around </a:t>
            </a:r>
            <a:r>
              <a:rPr lang="en-GB" sz="2000" b="1" dirty="0">
                <a:latin typeface="Arial" panose="020B0604020202020204" pitchFamily="34" charset="0"/>
                <a:cs typeface="Arial" panose="020B0604020202020204" pitchFamily="34" charset="0"/>
              </a:rPr>
              <a:t>four in every five people </a:t>
            </a:r>
            <a:r>
              <a:rPr lang="en-GB" sz="2000" dirty="0">
                <a:latin typeface="Arial" panose="020B0604020202020204" pitchFamily="34" charset="0"/>
                <a:cs typeface="Arial" panose="020B0604020202020204" pitchFamily="34" charset="0"/>
              </a:rPr>
              <a:t>on the end-of-life register died in a place of their preference in March 2025. </a:t>
            </a:r>
            <a:endParaRPr lang="en-GB" sz="2000" kern="100" dirty="0">
              <a:latin typeface="Arial" panose="020B0604020202020204" pitchFamily="34" charset="0"/>
              <a:ea typeface="Calibri"/>
              <a:cs typeface="Arial" panose="020B0604020202020204" pitchFamily="34" charset="0"/>
            </a:endParaRPr>
          </a:p>
        </p:txBody>
      </p:sp>
      <p:pic>
        <p:nvPicPr>
          <p:cNvPr id="5" name="Picture 4" descr="A group of people standing in the back of a van&#10;&#10;AI-generated content may be incorrect.">
            <a:extLst>
              <a:ext uri="{FF2B5EF4-FFF2-40B4-BE49-F238E27FC236}">
                <a16:creationId xmlns:a16="http://schemas.microsoft.com/office/drawing/2014/main" id="{D976C80B-4BE5-CD88-96DA-D9E467F69320}"/>
              </a:ext>
            </a:extLst>
          </p:cNvPr>
          <p:cNvPicPr>
            <a:picLocks noChangeAspect="1"/>
          </p:cNvPicPr>
          <p:nvPr/>
        </p:nvPicPr>
        <p:blipFill>
          <a:blip r:embed="rId3" cstate="email">
            <a:extLst>
              <a:ext uri="{28A0092B-C50C-407E-A947-70E740481C1C}">
                <a14:useLocalDpi xmlns:a14="http://schemas.microsoft.com/office/drawing/2010/main"/>
              </a:ext>
            </a:extLst>
          </a:blip>
          <a:srcRect t="11598" b="6257"/>
          <a:stretch/>
        </p:blipFill>
        <p:spPr>
          <a:xfrm>
            <a:off x="8631948" y="2253928"/>
            <a:ext cx="3368063" cy="2075011"/>
          </a:xfrm>
          <a:prstGeom prst="rect">
            <a:avLst/>
          </a:prstGeom>
        </p:spPr>
      </p:pic>
      <p:pic>
        <p:nvPicPr>
          <p:cNvPr id="3" name="Picture 2" descr="A collage of people and a computer&#10;&#10;Description automatically generated">
            <a:extLst>
              <a:ext uri="{FF2B5EF4-FFF2-40B4-BE49-F238E27FC236}">
                <a16:creationId xmlns:a16="http://schemas.microsoft.com/office/drawing/2014/main" id="{383DB3AA-F33C-6EDF-2C15-12D28314AB54}"/>
              </a:ext>
            </a:extLst>
          </p:cNvPr>
          <p:cNvPicPr>
            <a:picLocks noChangeAspect="1"/>
          </p:cNvPicPr>
          <p:nvPr/>
        </p:nvPicPr>
        <p:blipFill>
          <a:blip r:embed="rId4"/>
          <a:srcRect l="59589" t="66802" r="19097" b="4241"/>
          <a:stretch/>
        </p:blipFill>
        <p:spPr>
          <a:xfrm>
            <a:off x="8468172" y="27661"/>
            <a:ext cx="3531839" cy="2075011"/>
          </a:xfrm>
          <a:prstGeom prst="rect">
            <a:avLst/>
          </a:prstGeom>
        </p:spPr>
      </p:pic>
      <p:pic>
        <p:nvPicPr>
          <p:cNvPr id="8" name="Picture 7" descr="Two women sitting on a couch&#10;&#10;AI-generated content may be incorrect.">
            <a:extLst>
              <a:ext uri="{FF2B5EF4-FFF2-40B4-BE49-F238E27FC236}">
                <a16:creationId xmlns:a16="http://schemas.microsoft.com/office/drawing/2014/main" id="{4530CFBC-42D6-20AE-134E-35C7A0BF6E4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31948" y="4495563"/>
            <a:ext cx="3324999" cy="2216666"/>
          </a:xfrm>
          <a:prstGeom prst="rect">
            <a:avLst/>
          </a:prstGeom>
        </p:spPr>
      </p:pic>
    </p:spTree>
    <p:extLst>
      <p:ext uri="{BB962C8B-B14F-4D97-AF65-F5344CB8AC3E}">
        <p14:creationId xmlns:p14="http://schemas.microsoft.com/office/powerpoint/2010/main" val="4260960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F5A6E8-4AD4-395B-E1A1-4FA1DC4477C9}"/>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D7A13EA-A284-798B-B5AA-0890CA3455BF}"/>
              </a:ext>
            </a:extLst>
          </p:cNvPr>
          <p:cNvSpPr/>
          <p:nvPr/>
        </p:nvSpPr>
        <p:spPr>
          <a:xfrm>
            <a:off x="3317" y="279999"/>
            <a:ext cx="5829447" cy="832590"/>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ICB Chair Paul Burstow with Sarah Betteley, Chair for Hertfordshire Partnership Foundation Trust (HPFT) standing outside the glass door entrance to the Mental Health Urgent Care Centre at the Lister Hospital.">
            <a:extLst>
              <a:ext uri="{FF2B5EF4-FFF2-40B4-BE49-F238E27FC236}">
                <a16:creationId xmlns:a16="http://schemas.microsoft.com/office/drawing/2014/main" id="{02F486E8-1ADB-0430-AE7A-5BD8CFE9F76C}"/>
              </a:ext>
            </a:extLst>
          </p:cNvPr>
          <p:cNvPicPr>
            <a:picLocks noChangeAspect="1"/>
          </p:cNvPicPr>
          <p:nvPr/>
        </p:nvPicPr>
        <p:blipFill>
          <a:blip r:embed="rId3" cstate="email">
            <a:extLst>
              <a:ext uri="{28A0092B-C50C-407E-A947-70E740481C1C}">
                <a14:useLocalDpi xmlns:a14="http://schemas.microsoft.com/office/drawing/2010/main"/>
              </a:ext>
            </a:extLst>
          </a:blip>
          <a:srcRect t="-1816"/>
          <a:stretch>
            <a:fillRect/>
          </a:stretch>
        </p:blipFill>
        <p:spPr>
          <a:xfrm>
            <a:off x="8959392" y="201121"/>
            <a:ext cx="3001441" cy="2251134"/>
          </a:xfrm>
          <a:prstGeom prst="rect">
            <a:avLst/>
          </a:prstGeom>
        </p:spPr>
      </p:pic>
      <p:sp>
        <p:nvSpPr>
          <p:cNvPr id="9" name="TextBox 8">
            <a:extLst>
              <a:ext uri="{FF2B5EF4-FFF2-40B4-BE49-F238E27FC236}">
                <a16:creationId xmlns:a16="http://schemas.microsoft.com/office/drawing/2014/main" id="{F06BBA58-68C9-961B-15B5-957AB1BED6B4}"/>
              </a:ext>
            </a:extLst>
          </p:cNvPr>
          <p:cNvSpPr txBox="1"/>
          <p:nvPr/>
        </p:nvSpPr>
        <p:spPr>
          <a:xfrm>
            <a:off x="231166" y="1315471"/>
            <a:ext cx="8568008" cy="5401479"/>
          </a:xfrm>
          <a:prstGeom prst="rect">
            <a:avLst/>
          </a:prstGeom>
          <a:noFill/>
        </p:spPr>
        <p:txBody>
          <a:bodyPr wrap="square">
            <a:spAutoFit/>
          </a:bodyPr>
          <a:lstStyle/>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59% </a:t>
            </a:r>
            <a:r>
              <a:rPr lang="en-GB" sz="2000" dirty="0">
                <a:latin typeface="Arial" panose="020B0604020202020204" pitchFamily="34" charset="0"/>
                <a:cs typeface="Arial" panose="020B0604020202020204" pitchFamily="34" charset="0"/>
              </a:rPr>
              <a:t>of all patients referred by to a hospital Consultant in May this year were seen </a:t>
            </a:r>
            <a:r>
              <a:rPr lang="en-GB" sz="2000" b="1" dirty="0">
                <a:latin typeface="Arial" panose="020B0604020202020204" pitchFamily="34" charset="0"/>
                <a:cs typeface="Arial" panose="020B0604020202020204" pitchFamily="34" charset="0"/>
              </a:rPr>
              <a:t>within 18 weeks </a:t>
            </a:r>
            <a:r>
              <a:rPr lang="en-GB" sz="2000" dirty="0">
                <a:latin typeface="Arial" panose="020B0604020202020204" pitchFamily="34" charset="0"/>
                <a:cs typeface="Arial" panose="020B0604020202020204" pitchFamily="34" charset="0"/>
              </a:rPr>
              <a:t>- the best monthly performance for this metric since Oct 2021.</a:t>
            </a:r>
          </a:p>
          <a:p>
            <a:pPr marL="285750" indent="-285750">
              <a:buFont typeface="Arial" panose="020B0604020202020204" pitchFamily="34" charset="0"/>
              <a:buChar char="•"/>
            </a:pPr>
            <a:endParaRPr lang="en-GB"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79.5% </a:t>
            </a:r>
            <a:r>
              <a:rPr lang="en-GB" sz="2000" dirty="0">
                <a:latin typeface="Arial" panose="020B0604020202020204" pitchFamily="34" charset="0"/>
                <a:cs typeface="Arial" panose="020B0604020202020204" pitchFamily="34" charset="0"/>
              </a:rPr>
              <a:t>of our patients were seen within 4 hours of arriving in A&amp;E in June - the best monthly performance since May 2021. </a:t>
            </a:r>
          </a:p>
          <a:p>
            <a:pPr marL="285750" indent="-285750">
              <a:buFont typeface="Arial" panose="020B0604020202020204" pitchFamily="34" charset="0"/>
              <a:buChar char="•"/>
            </a:pPr>
            <a:endParaRPr lang="en-GB" sz="1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kern="100" dirty="0">
                <a:latin typeface="Arial" panose="020B0604020202020204" pitchFamily="34" charset="0"/>
                <a:ea typeface="Calibri"/>
                <a:cs typeface="Arial" panose="020B0604020202020204" pitchFamily="34" charset="0"/>
              </a:rPr>
              <a:t>62-day and faster diagnosis standards for cancer have been met, with 62-day performance finishing </a:t>
            </a:r>
            <a:r>
              <a:rPr lang="en-GB" sz="2000" b="1" kern="100" dirty="0">
                <a:latin typeface="Arial" panose="020B0604020202020204" pitchFamily="34" charset="0"/>
                <a:ea typeface="Calibri"/>
                <a:cs typeface="Arial" panose="020B0604020202020204" pitchFamily="34" charset="0"/>
              </a:rPr>
              <a:t>on 82% </a:t>
            </a:r>
            <a:r>
              <a:rPr lang="en-GB" sz="2000" kern="100" dirty="0">
                <a:latin typeface="Arial" panose="020B0604020202020204" pitchFamily="34" charset="0"/>
                <a:ea typeface="Calibri"/>
                <a:cs typeface="Arial" panose="020B0604020202020204" pitchFamily="34" charset="0"/>
              </a:rPr>
              <a:t>and faster diagnosis standard at </a:t>
            </a:r>
            <a:r>
              <a:rPr lang="en-GB" sz="2000" b="1" kern="100" dirty="0">
                <a:latin typeface="Arial" panose="020B0604020202020204" pitchFamily="34" charset="0"/>
                <a:ea typeface="Calibri"/>
                <a:cs typeface="Arial" panose="020B0604020202020204" pitchFamily="34" charset="0"/>
              </a:rPr>
              <a:t>78% </a:t>
            </a:r>
            <a:r>
              <a:rPr lang="en-GB" sz="2000" kern="100" dirty="0">
                <a:latin typeface="Arial" panose="020B0604020202020204" pitchFamily="34" charset="0"/>
                <a:ea typeface="Calibri"/>
                <a:cs typeface="Arial" panose="020B0604020202020204" pitchFamily="34" charset="0"/>
              </a:rPr>
              <a:t>at the end of 2024/25 - above the national average.</a:t>
            </a:r>
          </a:p>
          <a:p>
            <a:pPr marL="285750" indent="-285750">
              <a:buFont typeface="Arial" panose="020B0604020202020204" pitchFamily="34" charset="0"/>
              <a:buChar char="•"/>
            </a:pPr>
            <a:endParaRPr lang="en-GB" sz="1500" kern="1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By the end of the year, all long waits for non-emergency ‘elective </a:t>
            </a:r>
            <a:r>
              <a:rPr lang="en-GB" sz="2000" dirty="0" err="1">
                <a:latin typeface="Arial" panose="020B0604020202020204" pitchFamily="34" charset="0"/>
                <a:cs typeface="Arial" panose="020B0604020202020204" pitchFamily="34" charset="0"/>
              </a:rPr>
              <a:t>care’</a:t>
            </a:r>
            <a:r>
              <a:rPr lang="en-GB" sz="2000" dirty="0">
                <a:latin typeface="Arial" panose="020B0604020202020204" pitchFamily="34" charset="0"/>
                <a:cs typeface="Arial" panose="020B0604020202020204" pitchFamily="34" charset="0"/>
              </a:rPr>
              <a:t> had been cleared by WHTHT, with small numbers of patients experiencing long waits at ENHT and PAHT.</a:t>
            </a:r>
          </a:p>
          <a:p>
            <a:pPr marL="285750" indent="-285750">
              <a:buFont typeface="Arial" panose="020B0604020202020204" pitchFamily="34" charset="0"/>
              <a:buChar char="•"/>
            </a:pPr>
            <a:endParaRPr lang="en-GB" sz="15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Since 2024, hundreds of people in crisis have been cared for in our new Mental Health Urgent Care Centre in Stevenage, rather than busy A&amp;E departments. ​</a:t>
            </a:r>
            <a:r>
              <a:rPr lang="en-US" sz="2000" dirty="0">
                <a:latin typeface="Arial" panose="020B0604020202020204" pitchFamily="34" charset="0"/>
                <a:cs typeface="Arial" panose="020B0604020202020204" pitchFamily="34" charset="0"/>
              </a:rPr>
              <a:t>​</a:t>
            </a:r>
            <a:endParaRPr lang="en-GB" sz="2000" kern="100" dirty="0">
              <a:latin typeface="Arial" panose="020B0604020202020204" pitchFamily="34" charset="0"/>
              <a:ea typeface="Calibri"/>
              <a:cs typeface="Arial" panose="020B0604020202020204" pitchFamily="34" charset="0"/>
            </a:endParaRPr>
          </a:p>
        </p:txBody>
      </p:sp>
      <p:sp>
        <p:nvSpPr>
          <p:cNvPr id="13" name="TextBox 12">
            <a:extLst>
              <a:ext uri="{FF2B5EF4-FFF2-40B4-BE49-F238E27FC236}">
                <a16:creationId xmlns:a16="http://schemas.microsoft.com/office/drawing/2014/main" id="{43F7B6BD-6CD1-DDB9-17C8-76878A7B6E79}"/>
              </a:ext>
            </a:extLst>
          </p:cNvPr>
          <p:cNvSpPr txBox="1"/>
          <p:nvPr/>
        </p:nvSpPr>
        <p:spPr>
          <a:xfrm>
            <a:off x="231166" y="374912"/>
            <a:ext cx="6811079" cy="553998"/>
          </a:xfrm>
          <a:prstGeom prst="rect">
            <a:avLst/>
          </a:prstGeom>
          <a:noFill/>
        </p:spPr>
        <p:txBody>
          <a:bodyPr wrap="square" lIns="91440" tIns="45720" rIns="91440" bIns="45720" rtlCol="0" anchor="t">
            <a:spAutoFit/>
          </a:bodyPr>
          <a:lstStyle/>
          <a:p>
            <a:r>
              <a:rPr lang="en-GB" sz="3000" b="1">
                <a:solidFill>
                  <a:schemeClr val="bg1"/>
                </a:solidFill>
                <a:latin typeface="Arial"/>
                <a:cs typeface="Arial"/>
              </a:rPr>
              <a:t>Improved hospital services </a:t>
            </a:r>
            <a:endParaRPr lang="en-US" sz="3000">
              <a:solidFill>
                <a:schemeClr val="bg1"/>
              </a:solidFill>
              <a:latin typeface="Arial"/>
              <a:cs typeface="Arial"/>
            </a:endParaRPr>
          </a:p>
        </p:txBody>
      </p:sp>
      <p:pic>
        <p:nvPicPr>
          <p:cNvPr id="14" name="Picture 13" descr="A group of men standing next to a machine&#10;&#10;AI-generated content may be incorrect.">
            <a:extLst>
              <a:ext uri="{FF2B5EF4-FFF2-40B4-BE49-F238E27FC236}">
                <a16:creationId xmlns:a16="http://schemas.microsoft.com/office/drawing/2014/main" id="{E8AE8AC2-BFE0-F61E-C228-0A92ADB7DAD3}"/>
              </a:ext>
            </a:extLst>
          </p:cNvPr>
          <p:cNvPicPr>
            <a:picLocks noChangeAspect="1"/>
          </p:cNvPicPr>
          <p:nvPr/>
        </p:nvPicPr>
        <p:blipFill>
          <a:blip r:embed="rId4" cstate="email">
            <a:extLst>
              <a:ext uri="{28A0092B-C50C-407E-A947-70E740481C1C}">
                <a14:useLocalDpi xmlns:a14="http://schemas.microsoft.com/office/drawing/2010/main"/>
              </a:ext>
            </a:extLst>
          </a:blip>
          <a:srcRect t="7670" b="11081"/>
          <a:stretch/>
        </p:blipFill>
        <p:spPr>
          <a:xfrm>
            <a:off x="8959392" y="2632595"/>
            <a:ext cx="3037315" cy="1980968"/>
          </a:xfrm>
          <a:prstGeom prst="rect">
            <a:avLst/>
          </a:prstGeom>
        </p:spPr>
      </p:pic>
      <p:pic>
        <p:nvPicPr>
          <p:cNvPr id="6" name="Picture 5" descr="A person in a wheelchair talking to a nurse&#10;&#10;AI-generated content may be incorrect.">
            <a:extLst>
              <a:ext uri="{FF2B5EF4-FFF2-40B4-BE49-F238E27FC236}">
                <a16:creationId xmlns:a16="http://schemas.microsoft.com/office/drawing/2014/main" id="{C40E3A5F-A7CF-29BF-A911-1F3A445859E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959392" y="4735982"/>
            <a:ext cx="3001441" cy="1980968"/>
          </a:xfrm>
          <a:prstGeom prst="rect">
            <a:avLst/>
          </a:prstGeom>
        </p:spPr>
      </p:pic>
    </p:spTree>
    <p:extLst>
      <p:ext uri="{BB962C8B-B14F-4D97-AF65-F5344CB8AC3E}">
        <p14:creationId xmlns:p14="http://schemas.microsoft.com/office/powerpoint/2010/main" val="1984622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different colored areas&#10;&#10;AI-generated content may be incorrect.">
            <a:extLst>
              <a:ext uri="{FF2B5EF4-FFF2-40B4-BE49-F238E27FC236}">
                <a16:creationId xmlns:a16="http://schemas.microsoft.com/office/drawing/2014/main" id="{A5EE3E5F-50E2-7510-FDED-2F48C607AC8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094183" y="224778"/>
            <a:ext cx="7097815" cy="5576777"/>
          </a:xfrm>
          <a:prstGeom prst="rect">
            <a:avLst/>
          </a:prstGeom>
        </p:spPr>
      </p:pic>
      <p:sp>
        <p:nvSpPr>
          <p:cNvPr id="4" name="Rectangle 3">
            <a:extLst>
              <a:ext uri="{FF2B5EF4-FFF2-40B4-BE49-F238E27FC236}">
                <a16:creationId xmlns:a16="http://schemas.microsoft.com/office/drawing/2014/main" id="{D0CD00B8-94E6-083A-DDCE-C55E6D7AAF46}"/>
              </a:ext>
            </a:extLst>
          </p:cNvPr>
          <p:cNvSpPr/>
          <p:nvPr/>
        </p:nvSpPr>
        <p:spPr>
          <a:xfrm>
            <a:off x="2" y="321276"/>
            <a:ext cx="3748242" cy="802674"/>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A2760A-6F6B-7808-7208-F6C6AAB35031}"/>
              </a:ext>
            </a:extLst>
          </p:cNvPr>
          <p:cNvSpPr txBox="1"/>
          <p:nvPr/>
        </p:nvSpPr>
        <p:spPr>
          <a:xfrm>
            <a:off x="420131" y="406869"/>
            <a:ext cx="309892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Looking ahead</a:t>
            </a:r>
          </a:p>
        </p:txBody>
      </p:sp>
      <p:sp>
        <p:nvSpPr>
          <p:cNvPr id="7" name="TextBox 6">
            <a:extLst>
              <a:ext uri="{FF2B5EF4-FFF2-40B4-BE49-F238E27FC236}">
                <a16:creationId xmlns:a16="http://schemas.microsoft.com/office/drawing/2014/main" id="{F8174615-CCBA-C860-7A0F-BE626EFC3B9B}"/>
              </a:ext>
            </a:extLst>
          </p:cNvPr>
          <p:cNvSpPr txBox="1"/>
          <p:nvPr/>
        </p:nvSpPr>
        <p:spPr>
          <a:xfrm>
            <a:off x="1050439" y="5376440"/>
            <a:ext cx="2009788" cy="683264"/>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Rapid rise in over 5s</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F5729E64-13F1-7BC8-2029-B9F13712BA04}"/>
              </a:ext>
            </a:extLst>
          </p:cNvPr>
          <p:cNvSpPr txBox="1"/>
          <p:nvPr/>
        </p:nvSpPr>
        <p:spPr>
          <a:xfrm>
            <a:off x="3748244" y="5385611"/>
            <a:ext cx="1980940" cy="683264"/>
          </a:xfrm>
          <a:prstGeom prst="rect">
            <a:avLst/>
          </a:prstGeom>
          <a:noFill/>
        </p:spPr>
        <p:txBody>
          <a:bodyPr wrap="square" rtlCol="0">
            <a:spAutoFit/>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Unfairness</a:t>
            </a:r>
            <a:b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92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 health</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837C64B-E129-9993-B39A-79352E7E851A}"/>
              </a:ext>
            </a:extLst>
          </p:cNvPr>
          <p:cNvSpPr txBox="1"/>
          <p:nvPr/>
        </p:nvSpPr>
        <p:spPr>
          <a:xfrm>
            <a:off x="320144" y="1616298"/>
            <a:ext cx="5409039" cy="4893647"/>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Three new, larger ICBs will be created:</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Central East</a:t>
            </a:r>
            <a:r>
              <a:rPr lang="en-GB" sz="2000" dirty="0">
                <a:latin typeface="Arial" panose="020B0604020202020204" pitchFamily="34" charset="0"/>
                <a:cs typeface="Arial" panose="020B0604020202020204" pitchFamily="34" charset="0"/>
              </a:rPr>
              <a:t>, incorporating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Hertfordshire,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Bedfordshire, Luton and Milton Keynes, and</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Cambridgeshire and Peterborough</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Essex</a:t>
            </a:r>
            <a:r>
              <a:rPr lang="en-GB" sz="2000" dirty="0">
                <a:latin typeface="Arial" panose="020B0604020202020204" pitchFamily="34" charset="0"/>
                <a:cs typeface="Arial" panose="020B0604020202020204" pitchFamily="34" charset="0"/>
              </a:rPr>
              <a:t>, incorporating the current Mid and South Essex ICB area, west Essex and north-east Essex</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Norfolk and Suffolk</a:t>
            </a:r>
            <a:br>
              <a:rPr lang="en-GB" dirty="0"/>
            </a:br>
            <a:br>
              <a:rPr lang="en-GB" dirty="0"/>
            </a:br>
            <a:br>
              <a:rPr lang="en-GB" dirty="0"/>
            </a:br>
            <a:br>
              <a:rPr lang="en-GB" dirty="0"/>
            </a:br>
            <a:endParaRPr lang="en-GB" dirty="0"/>
          </a:p>
        </p:txBody>
      </p:sp>
    </p:spTree>
    <p:extLst>
      <p:ext uri="{BB962C8B-B14F-4D97-AF65-F5344CB8AC3E}">
        <p14:creationId xmlns:p14="http://schemas.microsoft.com/office/powerpoint/2010/main" val="4054053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285850-DB97-11CE-C6B6-07E074151160}"/>
              </a:ext>
            </a:extLst>
          </p:cNvPr>
          <p:cNvSpPr/>
          <p:nvPr/>
        </p:nvSpPr>
        <p:spPr>
          <a:xfrm>
            <a:off x="0" y="5715000"/>
            <a:ext cx="12192000" cy="114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D8D5332-B16E-3AED-A958-D92BF2360D32}"/>
              </a:ext>
            </a:extLst>
          </p:cNvPr>
          <p:cNvSpPr/>
          <p:nvPr/>
        </p:nvSpPr>
        <p:spPr>
          <a:xfrm>
            <a:off x="0" y="210329"/>
            <a:ext cx="3035275" cy="735364"/>
          </a:xfrm>
          <a:prstGeom prst="rect">
            <a:avLst/>
          </a:prstGeom>
          <a:solidFill>
            <a:srgbClr val="0070C0"/>
          </a:solidFill>
          <a:ln>
            <a:solidFill>
              <a:srgbClr val="00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ACBF474-83AC-8BD8-0749-61A3F2AEA54E}"/>
              </a:ext>
            </a:extLst>
          </p:cNvPr>
          <p:cNvSpPr txBox="1"/>
          <p:nvPr/>
        </p:nvSpPr>
        <p:spPr>
          <a:xfrm>
            <a:off x="611294" y="272436"/>
            <a:ext cx="2639455" cy="553998"/>
          </a:xfrm>
          <a:prstGeom prst="rect">
            <a:avLst/>
          </a:prstGeom>
          <a:noFill/>
        </p:spPr>
        <p:txBody>
          <a:bodyPr wrap="square" rtlCol="0">
            <a:spAutoFit/>
          </a:bodyPr>
          <a:lstStyle/>
          <a:p>
            <a:r>
              <a:rPr lang="en-GB" sz="3000" b="1" dirty="0">
                <a:solidFill>
                  <a:schemeClr val="bg1"/>
                </a:solidFill>
                <a:latin typeface="Arial" panose="020B0604020202020204" pitchFamily="34" charset="0"/>
                <a:cs typeface="Arial" panose="020B0604020202020204" pitchFamily="34" charset="0"/>
              </a:rPr>
              <a:t>Thank you</a:t>
            </a:r>
          </a:p>
        </p:txBody>
      </p:sp>
      <p:pic>
        <p:nvPicPr>
          <p:cNvPr id="25" name="Picture 24" descr="A group of men standing in a row&#10;&#10;AI-generated content may be incorrect.">
            <a:extLst>
              <a:ext uri="{FF2B5EF4-FFF2-40B4-BE49-F238E27FC236}">
                <a16:creationId xmlns:a16="http://schemas.microsoft.com/office/drawing/2014/main" id="{697BDB4B-979C-672E-3BB8-03A0C0921415}"/>
              </a:ext>
            </a:extLst>
          </p:cNvPr>
          <p:cNvPicPr>
            <a:picLocks noChangeAspect="1"/>
          </p:cNvPicPr>
          <p:nvPr/>
        </p:nvPicPr>
        <p:blipFill>
          <a:blip r:embed="rId3" cstate="email">
            <a:extLst>
              <a:ext uri="{28A0092B-C50C-407E-A947-70E740481C1C}">
                <a14:useLocalDpi xmlns:a14="http://schemas.microsoft.com/office/drawing/2010/main"/>
              </a:ext>
            </a:extLst>
          </a:blip>
          <a:srcRect b="7352"/>
          <a:stretch/>
        </p:blipFill>
        <p:spPr>
          <a:xfrm>
            <a:off x="6096000" y="1303355"/>
            <a:ext cx="5797555" cy="2457162"/>
          </a:xfrm>
          <a:prstGeom prst="rect">
            <a:avLst/>
          </a:prstGeom>
        </p:spPr>
      </p:pic>
      <p:pic>
        <p:nvPicPr>
          <p:cNvPr id="27" name="Picture 26" descr="A group of people posing for a photo&#10;&#10;AI-generated content may be incorrect.">
            <a:extLst>
              <a:ext uri="{FF2B5EF4-FFF2-40B4-BE49-F238E27FC236}">
                <a16:creationId xmlns:a16="http://schemas.microsoft.com/office/drawing/2014/main" id="{06F388F5-8E4C-9480-0E6D-5843EB79BE70}"/>
              </a:ext>
            </a:extLst>
          </p:cNvPr>
          <p:cNvPicPr>
            <a:picLocks noChangeAspect="1"/>
          </p:cNvPicPr>
          <p:nvPr/>
        </p:nvPicPr>
        <p:blipFill>
          <a:blip r:embed="rId4" cstate="email">
            <a:extLst>
              <a:ext uri="{28A0092B-C50C-407E-A947-70E740481C1C}">
                <a14:useLocalDpi xmlns:a14="http://schemas.microsoft.com/office/drawing/2010/main"/>
              </a:ext>
            </a:extLst>
          </a:blip>
          <a:srcRect r="5461"/>
          <a:stretch/>
        </p:blipFill>
        <p:spPr>
          <a:xfrm>
            <a:off x="314604" y="1303355"/>
            <a:ext cx="5642851" cy="2457163"/>
          </a:xfrm>
          <a:prstGeom prst="rect">
            <a:avLst/>
          </a:prstGeom>
        </p:spPr>
      </p:pic>
      <p:pic>
        <p:nvPicPr>
          <p:cNvPr id="29" name="Picture 28" descr="Two women standing next to a poster&#10;&#10;AI-generated content may be incorrect.">
            <a:extLst>
              <a:ext uri="{FF2B5EF4-FFF2-40B4-BE49-F238E27FC236}">
                <a16:creationId xmlns:a16="http://schemas.microsoft.com/office/drawing/2014/main" id="{70A4CF34-A82C-0608-CA05-BF09AF20E8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5062" y="3966591"/>
            <a:ext cx="3589468" cy="2457162"/>
          </a:xfrm>
          <a:prstGeom prst="rect">
            <a:avLst/>
          </a:prstGeom>
        </p:spPr>
      </p:pic>
      <p:pic>
        <p:nvPicPr>
          <p:cNvPr id="37" name="Picture 36" descr="A group of women in scrubs sitting at a table&#10;&#10;AI-generated content may be incorrect.">
            <a:extLst>
              <a:ext uri="{FF2B5EF4-FFF2-40B4-BE49-F238E27FC236}">
                <a16:creationId xmlns:a16="http://schemas.microsoft.com/office/drawing/2014/main" id="{CDA277E2-B5DB-5441-A69C-0F9336E069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98951" y="3966591"/>
            <a:ext cx="2924645" cy="2457162"/>
          </a:xfrm>
          <a:prstGeom prst="rect">
            <a:avLst/>
          </a:prstGeom>
        </p:spPr>
      </p:pic>
      <p:pic>
        <p:nvPicPr>
          <p:cNvPr id="41" name="Picture 40" descr="A group of women standing next to a poster&#10;&#10;AI-generated content may be incorrect.">
            <a:extLst>
              <a:ext uri="{FF2B5EF4-FFF2-40B4-BE49-F238E27FC236}">
                <a16:creationId xmlns:a16="http://schemas.microsoft.com/office/drawing/2014/main" id="{6187B392-BE01-6E8C-D819-F8C72A0F49EB}"/>
              </a:ext>
            </a:extLst>
          </p:cNvPr>
          <p:cNvPicPr>
            <a:picLocks noChangeAspect="1"/>
          </p:cNvPicPr>
          <p:nvPr/>
        </p:nvPicPr>
        <p:blipFill>
          <a:blip r:embed="rId7" cstate="email">
            <a:extLst>
              <a:ext uri="{28A0092B-C50C-407E-A947-70E740481C1C}">
                <a14:useLocalDpi xmlns:a14="http://schemas.microsoft.com/office/drawing/2010/main"/>
              </a:ext>
            </a:extLst>
          </a:blip>
          <a:srcRect l="32146" r="5785"/>
          <a:stretch/>
        </p:blipFill>
        <p:spPr>
          <a:xfrm rot="10800000" flipV="1">
            <a:off x="9785360" y="3966591"/>
            <a:ext cx="2092036" cy="2457161"/>
          </a:xfrm>
          <a:prstGeom prst="rect">
            <a:avLst/>
          </a:prstGeom>
        </p:spPr>
      </p:pic>
      <p:pic>
        <p:nvPicPr>
          <p:cNvPr id="7" name="Picture 6" descr="A group of people standing under a tent&#10;&#10;AI-generated content may be incorrect.">
            <a:extLst>
              <a:ext uri="{FF2B5EF4-FFF2-40B4-BE49-F238E27FC236}">
                <a16:creationId xmlns:a16="http://schemas.microsoft.com/office/drawing/2014/main" id="{97D6DD6B-5FB3-48DF-9DC8-8A7AAFB6B4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4604" y="3966591"/>
            <a:ext cx="2526036" cy="2489830"/>
          </a:xfrm>
          <a:prstGeom prst="rect">
            <a:avLst/>
          </a:prstGeom>
        </p:spPr>
      </p:pic>
    </p:spTree>
    <p:extLst>
      <p:ext uri="{BB962C8B-B14F-4D97-AF65-F5344CB8AC3E}">
        <p14:creationId xmlns:p14="http://schemas.microsoft.com/office/powerpoint/2010/main" val="2944085028"/>
      </p:ext>
    </p:extLst>
  </p:cSld>
  <p:clrMapOvr>
    <a:masterClrMapping/>
  </p:clrMapOvr>
</p:sld>
</file>

<file path=ppt/theme/theme1.xml><?xml version="1.0" encoding="utf-8"?>
<a:theme xmlns:a="http://schemas.openxmlformats.org/drawingml/2006/main" name="Office Theme">
  <a:themeElements>
    <a:clrScheme name="HWEICS">
      <a:dk1>
        <a:srgbClr val="000000"/>
      </a:dk1>
      <a:lt1>
        <a:srgbClr val="FFFFFF"/>
      </a:lt1>
      <a:dk2>
        <a:srgbClr val="007265"/>
      </a:dk2>
      <a:lt2>
        <a:srgbClr val="E7E6E6"/>
      </a:lt2>
      <a:accent1>
        <a:srgbClr val="FF504E"/>
      </a:accent1>
      <a:accent2>
        <a:srgbClr val="009CD8"/>
      </a:accent2>
      <a:accent3>
        <a:srgbClr val="70309F"/>
      </a:accent3>
      <a:accent4>
        <a:srgbClr val="F46403"/>
      </a:accent4>
      <a:accent5>
        <a:srgbClr val="AE2572"/>
      </a:accent5>
      <a:accent6>
        <a:srgbClr val="FEC000"/>
      </a:accent6>
      <a:hlink>
        <a:srgbClr val="00B2F6"/>
      </a:hlink>
      <a:folHlink>
        <a:srgbClr val="E330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WEICS">
      <a:dk1>
        <a:srgbClr val="000000"/>
      </a:dk1>
      <a:lt1>
        <a:srgbClr val="FFFFFF"/>
      </a:lt1>
      <a:dk2>
        <a:srgbClr val="007265"/>
      </a:dk2>
      <a:lt2>
        <a:srgbClr val="E7E6E6"/>
      </a:lt2>
      <a:accent1>
        <a:srgbClr val="FF504E"/>
      </a:accent1>
      <a:accent2>
        <a:srgbClr val="009CD8"/>
      </a:accent2>
      <a:accent3>
        <a:srgbClr val="70309F"/>
      </a:accent3>
      <a:accent4>
        <a:srgbClr val="F46403"/>
      </a:accent4>
      <a:accent5>
        <a:srgbClr val="AE2572"/>
      </a:accent5>
      <a:accent6>
        <a:srgbClr val="FEC000"/>
      </a:accent6>
      <a:hlink>
        <a:srgbClr val="00B2F6"/>
      </a:hlink>
      <a:folHlink>
        <a:srgbClr val="E330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c8c83e1-e4af-414a-b3b5-326eb82e57b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4A1C434E910648B716F1B8A4452C7C" ma:contentTypeVersion="14" ma:contentTypeDescription="Create a new document." ma:contentTypeScope="" ma:versionID="b3e6c064ebd9d6d97f1d9db649b8a61a">
  <xsd:schema xmlns:xsd="http://www.w3.org/2001/XMLSchema" xmlns:xs="http://www.w3.org/2001/XMLSchema" xmlns:p="http://schemas.microsoft.com/office/2006/metadata/properties" xmlns:ns3="a8e734a9-52cf-49e3-bcde-90df6cef9c0a" xmlns:ns4="fc8c83e1-e4af-414a-b3b5-326eb82e57bc" targetNamespace="http://schemas.microsoft.com/office/2006/metadata/properties" ma:root="true" ma:fieldsID="3d5e48ab67c626cd7301b55f10e55eb6" ns3:_="" ns4:_="">
    <xsd:import namespace="a8e734a9-52cf-49e3-bcde-90df6cef9c0a"/>
    <xsd:import namespace="fc8c83e1-e4af-414a-b3b5-326eb82e57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AutoTags" minOccurs="0"/>
                <xsd:element ref="ns4:MediaServiceObjectDetectorVersions" minOccurs="0"/>
                <xsd:element ref="ns4:MediaServiceGenerationTime" minOccurs="0"/>
                <xsd:element ref="ns4:MediaServiceEventHashCode"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e734a9-52cf-49e3-bcde-90df6cef9c0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8c83e1-e4af-414a-b3b5-326eb82e57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E89C15-2CBD-45EE-BF2F-B81A54A5C63D}">
  <ds:schemaRefs>
    <ds:schemaRef ds:uri="http://purl.org/dc/elements/1.1/"/>
    <ds:schemaRef ds:uri="a8e734a9-52cf-49e3-bcde-90df6cef9c0a"/>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fc8c83e1-e4af-414a-b3b5-326eb82e57bc"/>
  </ds:schemaRefs>
</ds:datastoreItem>
</file>

<file path=customXml/itemProps2.xml><?xml version="1.0" encoding="utf-8"?>
<ds:datastoreItem xmlns:ds="http://schemas.openxmlformats.org/officeDocument/2006/customXml" ds:itemID="{D01A6361-52C8-4E88-A17D-A65D1A01A46D}">
  <ds:schemaRefs>
    <ds:schemaRef ds:uri="http://schemas.microsoft.com/sharepoint/v3/contenttype/forms"/>
  </ds:schemaRefs>
</ds:datastoreItem>
</file>

<file path=customXml/itemProps3.xml><?xml version="1.0" encoding="utf-8"?>
<ds:datastoreItem xmlns:ds="http://schemas.openxmlformats.org/officeDocument/2006/customXml" ds:itemID="{524C1028-92A4-4E53-8793-68ABC99D02B6}">
  <ds:schemaRefs>
    <ds:schemaRef ds:uri="a8e734a9-52cf-49e3-bcde-90df6cef9c0a"/>
    <ds:schemaRef ds:uri="fc8c83e1-e4af-414a-b3b5-326eb82e57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80</TotalTime>
  <Words>4339</Words>
  <Application>Microsoft Office PowerPoint</Application>
  <PresentationFormat>Widescreen</PresentationFormat>
  <Paragraphs>326</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Arial Black</vt:lpstr>
      <vt:lpstr>Calibri</vt:lpstr>
      <vt:lpstr>Symbol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Leech</dc:creator>
  <cp:lastModifiedBy>ROBERTS, Steff (NHS HERTFORDSHIRE AND WEST ESSEX ICB - 07H)</cp:lastModifiedBy>
  <cp:revision>9</cp:revision>
  <dcterms:created xsi:type="dcterms:W3CDTF">2022-06-20T11:05:21Z</dcterms:created>
  <dcterms:modified xsi:type="dcterms:W3CDTF">2025-09-26T11:10:40Z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0x010100204A1C434E910648B716F1B8A4452C7C</vt:lpwstr>
  </property>
</Properties>
</file>