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662" r:id="rId4"/>
  </p:sldMasterIdLst>
  <p:notesMasterIdLst>
    <p:notesMasterId r:id="rId23"/>
  </p:notesMasterIdLst>
  <p:handoutMasterIdLst>
    <p:handoutMasterId r:id="rId24"/>
  </p:handoutMasterIdLst>
  <p:sldIdLst>
    <p:sldId id="259" r:id="rId5"/>
    <p:sldId id="272" r:id="rId6"/>
    <p:sldId id="2147473840" r:id="rId7"/>
    <p:sldId id="260" r:id="rId8"/>
    <p:sldId id="278" r:id="rId9"/>
    <p:sldId id="279" r:id="rId10"/>
    <p:sldId id="261" r:id="rId11"/>
    <p:sldId id="276" r:id="rId12"/>
    <p:sldId id="277" r:id="rId13"/>
    <p:sldId id="2147473841" r:id="rId14"/>
    <p:sldId id="2147473842" r:id="rId15"/>
    <p:sldId id="2147473843" r:id="rId16"/>
    <p:sldId id="264" r:id="rId17"/>
    <p:sldId id="267" r:id="rId18"/>
    <p:sldId id="268" r:id="rId19"/>
    <p:sldId id="263" r:id="rId20"/>
    <p:sldId id="273"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80BE3B-346B-9433-8239-FE0F4F1CE0AA}" name="MOON, Vanessa (NHS HERTFORDSHIRE AND WEST ESSEX ICB - 07H)" initials="MV(HAWEI0" userId="S::vanessa.moon@nhs.net::e0280237-3695-446a-8174-a3cf2c650d52" providerId="AD"/>
  <p188:author id="{06CA54E4-0F01-C4AE-6CD5-AD129F9D4A3C}" name="HAIGH, Susan (NHS HERTFORDSHIRE AND WEST ESSEX ICB - 06K)" initials="HS(HAWEI0" userId="S::susan.haigh1@nhs.net::8b7e1c5b-93ac-427d-add2-8250b4190d8a" providerId="AD"/>
  <p188:author id="{EA9265F8-9A41-DDE3-D89F-6312144E466C}" name="MILBOURN, Nuala (NHS HERTFORDSHIRE AND WEST ESSEX ICB - 06K)" initials="M0" userId="S::nuala.milbourn@nhs.net::270a3d3c-b7ef-4095-964a-f516760e77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65"/>
    <a:srgbClr val="0099FF"/>
    <a:srgbClr val="913ECF"/>
    <a:srgbClr val="E33096"/>
    <a:srgbClr val="FFD863"/>
    <a:srgbClr val="FFC000"/>
    <a:srgbClr val="43BA75"/>
    <a:srgbClr val="AE2573"/>
    <a:srgbClr val="FFA000"/>
    <a:srgbClr val="F464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31013B-EBFA-409B-88D6-562926EFB449}" v="689" dt="2024-09-27T12:51:03.4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1.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IGH, Susan (NHS HERTFORDSHIRE AND WEST ESSEX ICB - 06K)" userId="8b7e1c5b-93ac-427d-add2-8250b4190d8a" providerId="ADAL" clId="{FB31013B-EBFA-409B-88D6-562926EFB449}"/>
    <pc:docChg chg="undo custSel modSld">
      <pc:chgData name="HAIGH, Susan (NHS HERTFORDSHIRE AND WEST ESSEX ICB - 06K)" userId="8b7e1c5b-93ac-427d-add2-8250b4190d8a" providerId="ADAL" clId="{FB31013B-EBFA-409B-88D6-562926EFB449}" dt="2024-09-27T12:51:03.481" v="1127" actId="5793"/>
      <pc:docMkLst>
        <pc:docMk/>
      </pc:docMkLst>
      <pc:sldChg chg="modSp mod">
        <pc:chgData name="HAIGH, Susan (NHS HERTFORDSHIRE AND WEST ESSEX ICB - 06K)" userId="8b7e1c5b-93ac-427d-add2-8250b4190d8a" providerId="ADAL" clId="{FB31013B-EBFA-409B-88D6-562926EFB449}" dt="2024-09-26T12:11:11.924" v="4" actId="6549"/>
        <pc:sldMkLst>
          <pc:docMk/>
          <pc:sldMk cId="1492146150" sldId="259"/>
        </pc:sldMkLst>
        <pc:spChg chg="mod">
          <ac:chgData name="HAIGH, Susan (NHS HERTFORDSHIRE AND WEST ESSEX ICB - 06K)" userId="8b7e1c5b-93ac-427d-add2-8250b4190d8a" providerId="ADAL" clId="{FB31013B-EBFA-409B-88D6-562926EFB449}" dt="2024-09-26T12:11:11.924" v="4" actId="6549"/>
          <ac:spMkLst>
            <pc:docMk/>
            <pc:sldMk cId="1492146150" sldId="259"/>
            <ac:spMk id="4" creationId="{CE291E33-C876-448D-F97A-C57A8EC51910}"/>
          </ac:spMkLst>
        </pc:spChg>
      </pc:sldChg>
      <pc:sldChg chg="addSp delSp modSp mod modAnim modNotesTx">
        <pc:chgData name="HAIGH, Susan (NHS HERTFORDSHIRE AND WEST ESSEX ICB - 06K)" userId="8b7e1c5b-93ac-427d-add2-8250b4190d8a" providerId="ADAL" clId="{FB31013B-EBFA-409B-88D6-562926EFB449}" dt="2024-09-27T12:48:10.009" v="1056" actId="6549"/>
        <pc:sldMkLst>
          <pc:docMk/>
          <pc:sldMk cId="2944085028" sldId="260"/>
        </pc:sldMkLst>
        <pc:spChg chg="mod ord">
          <ac:chgData name="HAIGH, Susan (NHS HERTFORDSHIRE AND WEST ESSEX ICB - 06K)" userId="8b7e1c5b-93ac-427d-add2-8250b4190d8a" providerId="ADAL" clId="{FB31013B-EBFA-409B-88D6-562926EFB449}" dt="2024-09-26T13:02:14.158" v="845" actId="166"/>
          <ac:spMkLst>
            <pc:docMk/>
            <pc:sldMk cId="2944085028" sldId="260"/>
            <ac:spMk id="3" creationId="{5D8D5332-B16E-3AED-A958-D92BF2360D32}"/>
          </ac:spMkLst>
        </pc:spChg>
        <pc:spChg chg="mod ord">
          <ac:chgData name="HAIGH, Susan (NHS HERTFORDSHIRE AND WEST ESSEX ICB - 06K)" userId="8b7e1c5b-93ac-427d-add2-8250b4190d8a" providerId="ADAL" clId="{FB31013B-EBFA-409B-88D6-562926EFB449}" dt="2024-09-26T13:02:14.158" v="845" actId="166"/>
          <ac:spMkLst>
            <pc:docMk/>
            <pc:sldMk cId="2944085028" sldId="260"/>
            <ac:spMk id="4" creationId="{3ACBF474-83AC-8BD8-0749-61A3F2AEA54E}"/>
          </ac:spMkLst>
        </pc:spChg>
        <pc:spChg chg="add mod ord topLvl">
          <ac:chgData name="HAIGH, Susan (NHS HERTFORDSHIRE AND WEST ESSEX ICB - 06K)" userId="8b7e1c5b-93ac-427d-add2-8250b4190d8a" providerId="ADAL" clId="{FB31013B-EBFA-409B-88D6-562926EFB449}" dt="2024-09-26T13:06:27.159" v="949" actId="164"/>
          <ac:spMkLst>
            <pc:docMk/>
            <pc:sldMk cId="2944085028" sldId="260"/>
            <ac:spMk id="16" creationId="{3D18AD43-E3E7-5A9A-2D54-AAE67492AC51}"/>
          </ac:spMkLst>
        </pc:spChg>
        <pc:grpChg chg="del mod ord">
          <ac:chgData name="HAIGH, Susan (NHS HERTFORDSHIRE AND WEST ESSEX ICB - 06K)" userId="8b7e1c5b-93ac-427d-add2-8250b4190d8a" providerId="ADAL" clId="{FB31013B-EBFA-409B-88D6-562926EFB449}" dt="2024-09-26T13:04:38.525" v="923" actId="165"/>
          <ac:grpSpMkLst>
            <pc:docMk/>
            <pc:sldMk cId="2944085028" sldId="260"/>
            <ac:grpSpMk id="9" creationId="{1B4E15AF-3B0A-F221-8FE4-4D95DCE69EE9}"/>
          </ac:grpSpMkLst>
        </pc:grpChg>
        <pc:grpChg chg="add mod">
          <ac:chgData name="HAIGH, Susan (NHS HERTFORDSHIRE AND WEST ESSEX ICB - 06K)" userId="8b7e1c5b-93ac-427d-add2-8250b4190d8a" providerId="ADAL" clId="{FB31013B-EBFA-409B-88D6-562926EFB449}" dt="2024-09-26T13:08:37.658" v="1026" actId="1037"/>
          <ac:grpSpMkLst>
            <pc:docMk/>
            <pc:sldMk cId="2944085028" sldId="260"/>
            <ac:grpSpMk id="15" creationId="{F3058F01-5805-72A9-3BD4-3E850E5F5AA4}"/>
          </ac:grpSpMkLst>
        </pc:grpChg>
        <pc:grpChg chg="add del mod">
          <ac:chgData name="HAIGH, Susan (NHS HERTFORDSHIRE AND WEST ESSEX ICB - 06K)" userId="8b7e1c5b-93ac-427d-add2-8250b4190d8a" providerId="ADAL" clId="{FB31013B-EBFA-409B-88D6-562926EFB449}" dt="2024-09-26T13:05:59.851" v="944" actId="165"/>
          <ac:grpSpMkLst>
            <pc:docMk/>
            <pc:sldMk cId="2944085028" sldId="260"/>
            <ac:grpSpMk id="17" creationId="{9D61C489-D951-1031-7DB7-2CBD5E8C5433}"/>
          </ac:grpSpMkLst>
        </pc:grpChg>
        <pc:grpChg chg="add mod">
          <ac:chgData name="HAIGH, Susan (NHS HERTFORDSHIRE AND WEST ESSEX ICB - 06K)" userId="8b7e1c5b-93ac-427d-add2-8250b4190d8a" providerId="ADAL" clId="{FB31013B-EBFA-409B-88D6-562926EFB449}" dt="2024-09-26T13:08:41.723" v="1039" actId="1035"/>
          <ac:grpSpMkLst>
            <pc:docMk/>
            <pc:sldMk cId="2944085028" sldId="260"/>
            <ac:grpSpMk id="18" creationId="{75CB6F45-6412-4726-EC35-6F4FECAE80C7}"/>
          </ac:grpSpMkLst>
        </pc:grpChg>
        <pc:picChg chg="mod topLvl">
          <ac:chgData name="HAIGH, Susan (NHS HERTFORDSHIRE AND WEST ESSEX ICB - 06K)" userId="8b7e1c5b-93ac-427d-add2-8250b4190d8a" providerId="ADAL" clId="{FB31013B-EBFA-409B-88D6-562926EFB449}" dt="2024-09-26T13:06:27.159" v="949" actId="164"/>
          <ac:picMkLst>
            <pc:docMk/>
            <pc:sldMk cId="2944085028" sldId="260"/>
            <ac:picMk id="5" creationId="{F851527E-8EED-1D10-4FD6-4F58C145D621}"/>
          </ac:picMkLst>
        </pc:picChg>
        <pc:picChg chg="add mod modCrop">
          <ac:chgData name="HAIGH, Susan (NHS HERTFORDSHIRE AND WEST ESSEX ICB - 06K)" userId="8b7e1c5b-93ac-427d-add2-8250b4190d8a" providerId="ADAL" clId="{FB31013B-EBFA-409B-88D6-562926EFB449}" dt="2024-09-26T13:01:46.804" v="842" actId="164"/>
          <ac:picMkLst>
            <pc:docMk/>
            <pc:sldMk cId="2944085028" sldId="260"/>
            <ac:picMk id="6" creationId="{205529D8-CEA2-A9AE-75A2-0F49FE493DEA}"/>
          </ac:picMkLst>
        </pc:picChg>
        <pc:picChg chg="add mod">
          <ac:chgData name="HAIGH, Susan (NHS HERTFORDSHIRE AND WEST ESSEX ICB - 06K)" userId="8b7e1c5b-93ac-427d-add2-8250b4190d8a" providerId="ADAL" clId="{FB31013B-EBFA-409B-88D6-562926EFB449}" dt="2024-09-26T13:01:46.804" v="842" actId="164"/>
          <ac:picMkLst>
            <pc:docMk/>
            <pc:sldMk cId="2944085028" sldId="260"/>
            <ac:picMk id="10" creationId="{8E363FDE-5FB3-FD4F-B322-10BCCEB2F987}"/>
          </ac:picMkLst>
        </pc:picChg>
        <pc:picChg chg="add del mod ord modCrop">
          <ac:chgData name="HAIGH, Susan (NHS HERTFORDSHIRE AND WEST ESSEX ICB - 06K)" userId="8b7e1c5b-93ac-427d-add2-8250b4190d8a" providerId="ADAL" clId="{FB31013B-EBFA-409B-88D6-562926EFB449}" dt="2024-09-26T12:59:57.559" v="789" actId="478"/>
          <ac:picMkLst>
            <pc:docMk/>
            <pc:sldMk cId="2944085028" sldId="260"/>
            <ac:picMk id="12" creationId="{51D21743-03FB-76DB-75DD-1CDC00387B6C}"/>
          </ac:picMkLst>
        </pc:picChg>
        <pc:picChg chg="add mod ord modCrop">
          <ac:chgData name="HAIGH, Susan (NHS HERTFORDSHIRE AND WEST ESSEX ICB - 06K)" userId="8b7e1c5b-93ac-427d-add2-8250b4190d8a" providerId="ADAL" clId="{FB31013B-EBFA-409B-88D6-562926EFB449}" dt="2024-09-26T13:01:46.804" v="842" actId="164"/>
          <ac:picMkLst>
            <pc:docMk/>
            <pc:sldMk cId="2944085028" sldId="260"/>
            <ac:picMk id="14" creationId="{56F8FF0C-2505-CC4F-FE0F-F39599941583}"/>
          </ac:picMkLst>
        </pc:picChg>
        <pc:picChg chg="mod topLvl">
          <ac:chgData name="HAIGH, Susan (NHS HERTFORDSHIRE AND WEST ESSEX ICB - 06K)" userId="8b7e1c5b-93ac-427d-add2-8250b4190d8a" providerId="ADAL" clId="{FB31013B-EBFA-409B-88D6-562926EFB449}" dt="2024-09-26T13:06:27.159" v="949" actId="164"/>
          <ac:picMkLst>
            <pc:docMk/>
            <pc:sldMk cId="2944085028" sldId="260"/>
            <ac:picMk id="25" creationId="{947C5182-D24D-FC29-455D-85BF45176EA3}"/>
          </ac:picMkLst>
        </pc:picChg>
        <pc:picChg chg="mod topLvl">
          <ac:chgData name="HAIGH, Susan (NHS HERTFORDSHIRE AND WEST ESSEX ICB - 06K)" userId="8b7e1c5b-93ac-427d-add2-8250b4190d8a" providerId="ADAL" clId="{FB31013B-EBFA-409B-88D6-562926EFB449}" dt="2024-09-26T13:06:27.159" v="949" actId="164"/>
          <ac:picMkLst>
            <pc:docMk/>
            <pc:sldMk cId="2944085028" sldId="260"/>
            <ac:picMk id="36" creationId="{CC7CA07B-AF83-8771-B5D9-A103F8CCD1ED}"/>
          </ac:picMkLst>
        </pc:picChg>
      </pc:sldChg>
      <pc:sldChg chg="modNotesTx">
        <pc:chgData name="HAIGH, Susan (NHS HERTFORDSHIRE AND WEST ESSEX ICB - 06K)" userId="8b7e1c5b-93ac-427d-add2-8250b4190d8a" providerId="ADAL" clId="{FB31013B-EBFA-409B-88D6-562926EFB449}" dt="2024-09-27T12:49:18.856" v="1077" actId="20577"/>
        <pc:sldMkLst>
          <pc:docMk/>
          <pc:sldMk cId="2234455136" sldId="261"/>
        </pc:sldMkLst>
      </pc:sldChg>
      <pc:sldChg chg="addSp delSp modSp mod">
        <pc:chgData name="HAIGH, Susan (NHS HERTFORDSHIRE AND WEST ESSEX ICB - 06K)" userId="8b7e1c5b-93ac-427d-add2-8250b4190d8a" providerId="ADAL" clId="{FB31013B-EBFA-409B-88D6-562926EFB449}" dt="2024-09-26T13:11:13.881" v="1054" actId="20577"/>
        <pc:sldMkLst>
          <pc:docMk/>
          <pc:sldMk cId="3869987336" sldId="263"/>
        </pc:sldMkLst>
        <pc:spChg chg="mod">
          <ac:chgData name="HAIGH, Susan (NHS HERTFORDSHIRE AND WEST ESSEX ICB - 06K)" userId="8b7e1c5b-93ac-427d-add2-8250b4190d8a" providerId="ADAL" clId="{FB31013B-EBFA-409B-88D6-562926EFB449}" dt="2024-09-26T13:11:09.295" v="1051" actId="1036"/>
          <ac:spMkLst>
            <pc:docMk/>
            <pc:sldMk cId="3869987336" sldId="263"/>
            <ac:spMk id="2" creationId="{2EFE1BB2-2CEA-C216-5255-ECF2EF067894}"/>
          </ac:spMkLst>
        </pc:spChg>
        <pc:spChg chg="add mod ord">
          <ac:chgData name="HAIGH, Susan (NHS HERTFORDSHIRE AND WEST ESSEX ICB - 06K)" userId="8b7e1c5b-93ac-427d-add2-8250b4190d8a" providerId="ADAL" clId="{FB31013B-EBFA-409B-88D6-562926EFB449}" dt="2024-09-26T13:11:13.881" v="1054" actId="20577"/>
          <ac:spMkLst>
            <pc:docMk/>
            <pc:sldMk cId="3869987336" sldId="263"/>
            <ac:spMk id="3" creationId="{BCEFF478-3973-7BA3-8748-3EAAF5B88CE2}"/>
          </ac:spMkLst>
        </pc:spChg>
        <pc:spChg chg="add mod">
          <ac:chgData name="HAIGH, Susan (NHS HERTFORDSHIRE AND WEST ESSEX ICB - 06K)" userId="8b7e1c5b-93ac-427d-add2-8250b4190d8a" providerId="ADAL" clId="{FB31013B-EBFA-409B-88D6-562926EFB449}" dt="2024-09-26T12:42:54.337" v="467" actId="2085"/>
          <ac:spMkLst>
            <pc:docMk/>
            <pc:sldMk cId="3869987336" sldId="263"/>
            <ac:spMk id="4" creationId="{9BE7ABD4-2BDA-F9FD-321E-D20CF1F7A50F}"/>
          </ac:spMkLst>
        </pc:spChg>
        <pc:spChg chg="mod">
          <ac:chgData name="HAIGH, Susan (NHS HERTFORDSHIRE AND WEST ESSEX ICB - 06K)" userId="8b7e1c5b-93ac-427d-add2-8250b4190d8a" providerId="ADAL" clId="{FB31013B-EBFA-409B-88D6-562926EFB449}" dt="2024-09-26T13:11:09.295" v="1051" actId="1036"/>
          <ac:spMkLst>
            <pc:docMk/>
            <pc:sldMk cId="3869987336" sldId="263"/>
            <ac:spMk id="14" creationId="{8D28801C-A667-0CE6-39B0-A00F3F0C6E60}"/>
          </ac:spMkLst>
        </pc:spChg>
        <pc:spChg chg="del mod">
          <ac:chgData name="HAIGH, Susan (NHS HERTFORDSHIRE AND WEST ESSEX ICB - 06K)" userId="8b7e1c5b-93ac-427d-add2-8250b4190d8a" providerId="ADAL" clId="{FB31013B-EBFA-409B-88D6-562926EFB449}" dt="2024-09-26T12:42:17.855" v="458" actId="478"/>
          <ac:spMkLst>
            <pc:docMk/>
            <pc:sldMk cId="3869987336" sldId="263"/>
            <ac:spMk id="15" creationId="{6126A4E2-E80E-11D1-B3D6-82EFEE88FD02}"/>
          </ac:spMkLst>
        </pc:spChg>
      </pc:sldChg>
      <pc:sldChg chg="addSp delSp modSp mod">
        <pc:chgData name="HAIGH, Susan (NHS HERTFORDSHIRE AND WEST ESSEX ICB - 06K)" userId="8b7e1c5b-93ac-427d-add2-8250b4190d8a" providerId="ADAL" clId="{FB31013B-EBFA-409B-88D6-562926EFB449}" dt="2024-09-26T12:23:31.784" v="149" actId="20577"/>
        <pc:sldMkLst>
          <pc:docMk/>
          <pc:sldMk cId="4242135801" sldId="264"/>
        </pc:sldMkLst>
        <pc:spChg chg="add mod">
          <ac:chgData name="HAIGH, Susan (NHS HERTFORDSHIRE AND WEST ESSEX ICB - 06K)" userId="8b7e1c5b-93ac-427d-add2-8250b4190d8a" providerId="ADAL" clId="{FB31013B-EBFA-409B-88D6-562926EFB449}" dt="2024-09-26T12:23:31.784" v="149" actId="20577"/>
          <ac:spMkLst>
            <pc:docMk/>
            <pc:sldMk cId="4242135801" sldId="264"/>
            <ac:spMk id="4" creationId="{CBCE943C-3359-2185-55DD-BCB426B6367B}"/>
          </ac:spMkLst>
        </pc:spChg>
        <pc:spChg chg="mod">
          <ac:chgData name="HAIGH, Susan (NHS HERTFORDSHIRE AND WEST ESSEX ICB - 06K)" userId="8b7e1c5b-93ac-427d-add2-8250b4190d8a" providerId="ADAL" clId="{FB31013B-EBFA-409B-88D6-562926EFB449}" dt="2024-09-26T12:22:06.753" v="130" actId="1035"/>
          <ac:spMkLst>
            <pc:docMk/>
            <pc:sldMk cId="4242135801" sldId="264"/>
            <ac:spMk id="14" creationId="{8D28801C-A667-0CE6-39B0-A00F3F0C6E60}"/>
          </ac:spMkLst>
        </pc:spChg>
        <pc:spChg chg="del mod">
          <ac:chgData name="HAIGH, Susan (NHS HERTFORDSHIRE AND WEST ESSEX ICB - 06K)" userId="8b7e1c5b-93ac-427d-add2-8250b4190d8a" providerId="ADAL" clId="{FB31013B-EBFA-409B-88D6-562926EFB449}" dt="2024-09-26T12:22:32.551" v="138" actId="478"/>
          <ac:spMkLst>
            <pc:docMk/>
            <pc:sldMk cId="4242135801" sldId="264"/>
            <ac:spMk id="15" creationId="{6126A4E2-E80E-11D1-B3D6-82EFEE88FD02}"/>
          </ac:spMkLst>
        </pc:spChg>
      </pc:sldChg>
      <pc:sldChg chg="addSp delSp modSp mod">
        <pc:chgData name="HAIGH, Susan (NHS HERTFORDSHIRE AND WEST ESSEX ICB - 06K)" userId="8b7e1c5b-93ac-427d-add2-8250b4190d8a" providerId="ADAL" clId="{FB31013B-EBFA-409B-88D6-562926EFB449}" dt="2024-09-26T12:36:48.619" v="353" actId="1076"/>
        <pc:sldMkLst>
          <pc:docMk/>
          <pc:sldMk cId="396441768" sldId="267"/>
        </pc:sldMkLst>
        <pc:spChg chg="add mod ord">
          <ac:chgData name="HAIGH, Susan (NHS HERTFORDSHIRE AND WEST ESSEX ICB - 06K)" userId="8b7e1c5b-93ac-427d-add2-8250b4190d8a" providerId="ADAL" clId="{FB31013B-EBFA-409B-88D6-562926EFB449}" dt="2024-09-26T12:24:51.928" v="156" actId="167"/>
          <ac:spMkLst>
            <pc:docMk/>
            <pc:sldMk cId="396441768" sldId="267"/>
            <ac:spMk id="3" creationId="{D78C0AF7-CD3E-EA67-BB69-FE40D0DB299B}"/>
          </ac:spMkLst>
        </pc:spChg>
        <pc:spChg chg="mod">
          <ac:chgData name="HAIGH, Susan (NHS HERTFORDSHIRE AND WEST ESSEX ICB - 06K)" userId="8b7e1c5b-93ac-427d-add2-8250b4190d8a" providerId="ADAL" clId="{FB31013B-EBFA-409B-88D6-562926EFB449}" dt="2024-09-26T12:26:07.263" v="166" actId="14100"/>
          <ac:spMkLst>
            <pc:docMk/>
            <pc:sldMk cId="396441768" sldId="267"/>
            <ac:spMk id="14" creationId="{8D28801C-A667-0CE6-39B0-A00F3F0C6E60}"/>
          </ac:spMkLst>
        </pc:spChg>
        <pc:graphicFrameChg chg="mod modGraphic">
          <ac:chgData name="HAIGH, Susan (NHS HERTFORDSHIRE AND WEST ESSEX ICB - 06K)" userId="8b7e1c5b-93ac-427d-add2-8250b4190d8a" providerId="ADAL" clId="{FB31013B-EBFA-409B-88D6-562926EFB449}" dt="2024-09-26T12:36:35.202" v="351" actId="14734"/>
          <ac:graphicFrameMkLst>
            <pc:docMk/>
            <pc:sldMk cId="396441768" sldId="267"/>
            <ac:graphicFrameMk id="5" creationId="{54BAA0B2-A24D-AA4E-52F1-C8D5B3913EE5}"/>
          </ac:graphicFrameMkLst>
        </pc:graphicFrameChg>
        <pc:picChg chg="add mod">
          <ac:chgData name="HAIGH, Susan (NHS HERTFORDSHIRE AND WEST ESSEX ICB - 06K)" userId="8b7e1c5b-93ac-427d-add2-8250b4190d8a" providerId="ADAL" clId="{FB31013B-EBFA-409B-88D6-562926EFB449}" dt="2024-09-26T12:36:48.619" v="353" actId="1076"/>
          <ac:picMkLst>
            <pc:docMk/>
            <pc:sldMk cId="396441768" sldId="267"/>
            <ac:picMk id="6" creationId="{9D0D5C70-857B-A800-C456-020EC59B3DD2}"/>
          </ac:picMkLst>
        </pc:picChg>
        <pc:picChg chg="add mod">
          <ac:chgData name="HAIGH, Susan (NHS HERTFORDSHIRE AND WEST ESSEX ICB - 06K)" userId="8b7e1c5b-93ac-427d-add2-8250b4190d8a" providerId="ADAL" clId="{FB31013B-EBFA-409B-88D6-562926EFB449}" dt="2024-09-26T12:36:44.811" v="352" actId="1076"/>
          <ac:picMkLst>
            <pc:docMk/>
            <pc:sldMk cId="396441768" sldId="267"/>
            <ac:picMk id="7" creationId="{5E2F61E0-6C32-A1D2-D550-98E4043B4921}"/>
          </ac:picMkLst>
        </pc:picChg>
        <pc:picChg chg="add del mod">
          <ac:chgData name="HAIGH, Susan (NHS HERTFORDSHIRE AND WEST ESSEX ICB - 06K)" userId="8b7e1c5b-93ac-427d-add2-8250b4190d8a" providerId="ADAL" clId="{FB31013B-EBFA-409B-88D6-562926EFB449}" dt="2024-09-26T12:30:49.581" v="233" actId="478"/>
          <ac:picMkLst>
            <pc:docMk/>
            <pc:sldMk cId="396441768" sldId="267"/>
            <ac:picMk id="8" creationId="{EE7A8090-908F-EFAD-FED4-F6808AD5A818}"/>
          </ac:picMkLst>
        </pc:picChg>
        <pc:picChg chg="add mod">
          <ac:chgData name="HAIGH, Susan (NHS HERTFORDSHIRE AND WEST ESSEX ICB - 06K)" userId="8b7e1c5b-93ac-427d-add2-8250b4190d8a" providerId="ADAL" clId="{FB31013B-EBFA-409B-88D6-562926EFB449}" dt="2024-09-26T12:36:15.347" v="347" actId="1076"/>
          <ac:picMkLst>
            <pc:docMk/>
            <pc:sldMk cId="396441768" sldId="267"/>
            <ac:picMk id="9" creationId="{45F07437-CC4D-BFBA-7765-EC0C08D733D2}"/>
          </ac:picMkLst>
        </pc:picChg>
        <pc:picChg chg="add mod">
          <ac:chgData name="HAIGH, Susan (NHS HERTFORDSHIRE AND WEST ESSEX ICB - 06K)" userId="8b7e1c5b-93ac-427d-add2-8250b4190d8a" providerId="ADAL" clId="{FB31013B-EBFA-409B-88D6-562926EFB449}" dt="2024-09-26T12:36:22.063" v="348" actId="1076"/>
          <ac:picMkLst>
            <pc:docMk/>
            <pc:sldMk cId="396441768" sldId="267"/>
            <ac:picMk id="10" creationId="{1418C1AB-E06A-11DB-3CF4-B3D39D477FA5}"/>
          </ac:picMkLst>
        </pc:picChg>
        <pc:picChg chg="add mod">
          <ac:chgData name="HAIGH, Susan (NHS HERTFORDSHIRE AND WEST ESSEX ICB - 06K)" userId="8b7e1c5b-93ac-427d-add2-8250b4190d8a" providerId="ADAL" clId="{FB31013B-EBFA-409B-88D6-562926EFB449}" dt="2024-09-26T12:36:25.833" v="349" actId="1076"/>
          <ac:picMkLst>
            <pc:docMk/>
            <pc:sldMk cId="396441768" sldId="267"/>
            <ac:picMk id="11" creationId="{0ABFDE39-2105-7D6F-3EFA-65250AFD1E07}"/>
          </ac:picMkLst>
        </pc:picChg>
        <pc:picChg chg="add mod">
          <ac:chgData name="HAIGH, Susan (NHS HERTFORDSHIRE AND WEST ESSEX ICB - 06K)" userId="8b7e1c5b-93ac-427d-add2-8250b4190d8a" providerId="ADAL" clId="{FB31013B-EBFA-409B-88D6-562926EFB449}" dt="2024-09-26T12:34:56.286" v="327" actId="1076"/>
          <ac:picMkLst>
            <pc:docMk/>
            <pc:sldMk cId="396441768" sldId="267"/>
            <ac:picMk id="12" creationId="{02273182-8479-94F2-ADD6-28538B3074FD}"/>
          </ac:picMkLst>
        </pc:picChg>
        <pc:picChg chg="add mod">
          <ac:chgData name="HAIGH, Susan (NHS HERTFORDSHIRE AND WEST ESSEX ICB - 06K)" userId="8b7e1c5b-93ac-427d-add2-8250b4190d8a" providerId="ADAL" clId="{FB31013B-EBFA-409B-88D6-562926EFB449}" dt="2024-09-26T12:36:29.299" v="350" actId="1076"/>
          <ac:picMkLst>
            <pc:docMk/>
            <pc:sldMk cId="396441768" sldId="267"/>
            <ac:picMk id="13" creationId="{84032CC9-19B3-1B24-7774-D6AF1A2DB037}"/>
          </ac:picMkLst>
        </pc:picChg>
        <pc:picChg chg="add mod">
          <ac:chgData name="HAIGH, Susan (NHS HERTFORDSHIRE AND WEST ESSEX ICB - 06K)" userId="8b7e1c5b-93ac-427d-add2-8250b4190d8a" providerId="ADAL" clId="{FB31013B-EBFA-409B-88D6-562926EFB449}" dt="2024-09-26T12:35:04.792" v="331" actId="1076"/>
          <ac:picMkLst>
            <pc:docMk/>
            <pc:sldMk cId="396441768" sldId="267"/>
            <ac:picMk id="15" creationId="{9B2538A6-5302-739B-8710-978547C66EF6}"/>
          </ac:picMkLst>
        </pc:picChg>
      </pc:sldChg>
      <pc:sldChg chg="addSp delSp modSp mod">
        <pc:chgData name="HAIGH, Susan (NHS HERTFORDSHIRE AND WEST ESSEX ICB - 06K)" userId="8b7e1c5b-93ac-427d-add2-8250b4190d8a" providerId="ADAL" clId="{FB31013B-EBFA-409B-88D6-562926EFB449}" dt="2024-09-26T12:41:50.664" v="449"/>
        <pc:sldMkLst>
          <pc:docMk/>
          <pc:sldMk cId="9434026" sldId="268"/>
        </pc:sldMkLst>
        <pc:spChg chg="del mod">
          <ac:chgData name="HAIGH, Susan (NHS HERTFORDSHIRE AND WEST ESSEX ICB - 06K)" userId="8b7e1c5b-93ac-427d-add2-8250b4190d8a" providerId="ADAL" clId="{FB31013B-EBFA-409B-88D6-562926EFB449}" dt="2024-09-26T12:37:33.448" v="365" actId="478"/>
          <ac:spMkLst>
            <pc:docMk/>
            <pc:sldMk cId="9434026" sldId="268"/>
            <ac:spMk id="3" creationId="{C7FEB44F-09F2-62C8-25E6-D08AFE45EB10}"/>
          </ac:spMkLst>
        </pc:spChg>
        <pc:spChg chg="add mod">
          <ac:chgData name="HAIGH, Susan (NHS HERTFORDSHIRE AND WEST ESSEX ICB - 06K)" userId="8b7e1c5b-93ac-427d-add2-8250b4190d8a" providerId="ADAL" clId="{FB31013B-EBFA-409B-88D6-562926EFB449}" dt="2024-09-26T12:37:02.976" v="354"/>
          <ac:spMkLst>
            <pc:docMk/>
            <pc:sldMk cId="9434026" sldId="268"/>
            <ac:spMk id="4" creationId="{473AD14E-1D26-AF35-90D6-2F238CC59BD0}"/>
          </ac:spMkLst>
        </pc:spChg>
        <pc:spChg chg="add mod">
          <ac:chgData name="HAIGH, Susan (NHS HERTFORDSHIRE AND WEST ESSEX ICB - 06K)" userId="8b7e1c5b-93ac-427d-add2-8250b4190d8a" providerId="ADAL" clId="{FB31013B-EBFA-409B-88D6-562926EFB449}" dt="2024-09-26T12:37:02.976" v="354"/>
          <ac:spMkLst>
            <pc:docMk/>
            <pc:sldMk cId="9434026" sldId="268"/>
            <ac:spMk id="5" creationId="{6B98B90D-F931-A955-BD37-A3C1960101E6}"/>
          </ac:spMkLst>
        </pc:spChg>
        <pc:spChg chg="add del mod">
          <ac:chgData name="HAIGH, Susan (NHS HERTFORDSHIRE AND WEST ESSEX ICB - 06K)" userId="8b7e1c5b-93ac-427d-add2-8250b4190d8a" providerId="ADAL" clId="{FB31013B-EBFA-409B-88D6-562926EFB449}" dt="2024-09-26T12:37:16.415" v="360" actId="478"/>
          <ac:spMkLst>
            <pc:docMk/>
            <pc:sldMk cId="9434026" sldId="268"/>
            <ac:spMk id="7" creationId="{128E9B47-5DBD-9027-103B-533C8B58522C}"/>
          </ac:spMkLst>
        </pc:spChg>
        <pc:spChg chg="add mod">
          <ac:chgData name="HAIGH, Susan (NHS HERTFORDSHIRE AND WEST ESSEX ICB - 06K)" userId="8b7e1c5b-93ac-427d-add2-8250b4190d8a" providerId="ADAL" clId="{FB31013B-EBFA-409B-88D6-562926EFB449}" dt="2024-09-26T12:38:27.775" v="416" actId="14100"/>
          <ac:spMkLst>
            <pc:docMk/>
            <pc:sldMk cId="9434026" sldId="268"/>
            <ac:spMk id="8" creationId="{19B496D0-37CA-43E9-3F51-4DF67EB8B088}"/>
          </ac:spMkLst>
        </pc:spChg>
        <pc:spChg chg="add mod">
          <ac:chgData name="HAIGH, Susan (NHS HERTFORDSHIRE AND WEST ESSEX ICB - 06K)" userId="8b7e1c5b-93ac-427d-add2-8250b4190d8a" providerId="ADAL" clId="{FB31013B-EBFA-409B-88D6-562926EFB449}" dt="2024-09-26T12:38:25.566" v="415" actId="14100"/>
          <ac:spMkLst>
            <pc:docMk/>
            <pc:sldMk cId="9434026" sldId="268"/>
            <ac:spMk id="9" creationId="{63307BEF-2A6C-602D-084B-AE264D67828A}"/>
          </ac:spMkLst>
        </pc:spChg>
        <pc:spChg chg="add del mod">
          <ac:chgData name="HAIGH, Susan (NHS HERTFORDSHIRE AND WEST ESSEX ICB - 06K)" userId="8b7e1c5b-93ac-427d-add2-8250b4190d8a" providerId="ADAL" clId="{FB31013B-EBFA-409B-88D6-562926EFB449}" dt="2024-09-26T12:38:16.108" v="412" actId="478"/>
          <ac:spMkLst>
            <pc:docMk/>
            <pc:sldMk cId="9434026" sldId="268"/>
            <ac:spMk id="11" creationId="{AE1DA8F6-DB64-6D4A-DB0F-AB87C29C9DFB}"/>
          </ac:spMkLst>
        </pc:spChg>
        <pc:spChg chg="add del mod ord">
          <ac:chgData name="HAIGH, Susan (NHS HERTFORDSHIRE AND WEST ESSEX ICB - 06K)" userId="8b7e1c5b-93ac-427d-add2-8250b4190d8a" providerId="ADAL" clId="{FB31013B-EBFA-409B-88D6-562926EFB449}" dt="2024-09-26T12:38:09.614" v="409" actId="478"/>
          <ac:spMkLst>
            <pc:docMk/>
            <pc:sldMk cId="9434026" sldId="268"/>
            <ac:spMk id="14" creationId="{8D28801C-A667-0CE6-39B0-A00F3F0C6E60}"/>
          </ac:spMkLst>
        </pc:spChg>
        <pc:graphicFrameChg chg="mod">
          <ac:chgData name="HAIGH, Susan (NHS HERTFORDSHIRE AND WEST ESSEX ICB - 06K)" userId="8b7e1c5b-93ac-427d-add2-8250b4190d8a" providerId="ADAL" clId="{FB31013B-EBFA-409B-88D6-562926EFB449}" dt="2024-09-26T12:41:50.664" v="449"/>
          <ac:graphicFrameMkLst>
            <pc:docMk/>
            <pc:sldMk cId="9434026" sldId="268"/>
            <ac:graphicFrameMk id="2" creationId="{00000000-0008-0000-0600-000005000000}"/>
          </ac:graphicFrameMkLst>
        </pc:graphicFrameChg>
      </pc:sldChg>
      <pc:sldChg chg="modNotesTx">
        <pc:chgData name="HAIGH, Susan (NHS HERTFORDSHIRE AND WEST ESSEX ICB - 06K)" userId="8b7e1c5b-93ac-427d-add2-8250b4190d8a" providerId="ADAL" clId="{FB31013B-EBFA-409B-88D6-562926EFB449}" dt="2024-09-27T12:47:55.722" v="1055" actId="20577"/>
        <pc:sldMkLst>
          <pc:docMk/>
          <pc:sldMk cId="1814376120" sldId="272"/>
        </pc:sldMkLst>
      </pc:sldChg>
      <pc:sldChg chg="modSp mod modNotesTx">
        <pc:chgData name="HAIGH, Susan (NHS HERTFORDSHIRE AND WEST ESSEX ICB - 06K)" userId="8b7e1c5b-93ac-427d-add2-8250b4190d8a" providerId="ADAL" clId="{FB31013B-EBFA-409B-88D6-562926EFB449}" dt="2024-09-27T12:50:48.413" v="1125" actId="20577"/>
        <pc:sldMkLst>
          <pc:docMk/>
          <pc:sldMk cId="4145893203" sldId="273"/>
        </pc:sldMkLst>
        <pc:spChg chg="mod">
          <ac:chgData name="HAIGH, Susan (NHS HERTFORDSHIRE AND WEST ESSEX ICB - 06K)" userId="8b7e1c5b-93ac-427d-add2-8250b4190d8a" providerId="ADAL" clId="{FB31013B-EBFA-409B-88D6-562926EFB449}" dt="2024-09-26T12:45:40.790" v="596" actId="14100"/>
          <ac:spMkLst>
            <pc:docMk/>
            <pc:sldMk cId="4145893203" sldId="273"/>
            <ac:spMk id="5" creationId="{2E3D4A2D-BC15-B4A8-84F9-FF78E902E8D8}"/>
          </ac:spMkLst>
        </pc:spChg>
        <pc:spChg chg="mod">
          <ac:chgData name="HAIGH, Susan (NHS HERTFORDSHIRE AND WEST ESSEX ICB - 06K)" userId="8b7e1c5b-93ac-427d-add2-8250b4190d8a" providerId="ADAL" clId="{FB31013B-EBFA-409B-88D6-562926EFB449}" dt="2024-09-26T12:45:54.377" v="599" actId="14100"/>
          <ac:spMkLst>
            <pc:docMk/>
            <pc:sldMk cId="4145893203" sldId="273"/>
            <ac:spMk id="6" creationId="{863A82B2-8035-9732-55E8-0E7E2B7FFCA1}"/>
          </ac:spMkLst>
        </pc:spChg>
      </pc:sldChg>
      <pc:sldChg chg="modSp mod modNotesTx">
        <pc:chgData name="HAIGH, Susan (NHS HERTFORDSHIRE AND WEST ESSEX ICB - 06K)" userId="8b7e1c5b-93ac-427d-add2-8250b4190d8a" providerId="ADAL" clId="{FB31013B-EBFA-409B-88D6-562926EFB449}" dt="2024-09-27T12:51:03.481" v="1127" actId="5793"/>
        <pc:sldMkLst>
          <pc:docMk/>
          <pc:sldMk cId="3337816087" sldId="274"/>
        </pc:sldMkLst>
        <pc:spChg chg="mod">
          <ac:chgData name="HAIGH, Susan (NHS HERTFORDSHIRE AND WEST ESSEX ICB - 06K)" userId="8b7e1c5b-93ac-427d-add2-8250b4190d8a" providerId="ADAL" clId="{FB31013B-EBFA-409B-88D6-562926EFB449}" dt="2024-09-26T12:45:47.090" v="597" actId="14100"/>
          <ac:spMkLst>
            <pc:docMk/>
            <pc:sldMk cId="3337816087" sldId="274"/>
            <ac:spMk id="2" creationId="{33876D0B-CCEB-F79D-6B8D-C3212DA55E33}"/>
          </ac:spMkLst>
        </pc:spChg>
        <pc:spChg chg="mod">
          <ac:chgData name="HAIGH, Susan (NHS HERTFORDSHIRE AND WEST ESSEX ICB - 06K)" userId="8b7e1c5b-93ac-427d-add2-8250b4190d8a" providerId="ADAL" clId="{FB31013B-EBFA-409B-88D6-562926EFB449}" dt="2024-09-26T12:45:51.102" v="598" actId="14100"/>
          <ac:spMkLst>
            <pc:docMk/>
            <pc:sldMk cId="3337816087" sldId="274"/>
            <ac:spMk id="3" creationId="{FE6C85DC-5172-8CF0-C294-23058AA10F86}"/>
          </ac:spMkLst>
        </pc:spChg>
      </pc:sldChg>
      <pc:sldChg chg="modNotesTx">
        <pc:chgData name="HAIGH, Susan (NHS HERTFORDSHIRE AND WEST ESSEX ICB - 06K)" userId="8b7e1c5b-93ac-427d-add2-8250b4190d8a" providerId="ADAL" clId="{FB31013B-EBFA-409B-88D6-562926EFB449}" dt="2024-09-27T12:50:06.941" v="1113" actId="313"/>
        <pc:sldMkLst>
          <pc:docMk/>
          <pc:sldMk cId="4054053480" sldId="276"/>
        </pc:sldMkLst>
      </pc:sldChg>
      <pc:sldChg chg="modSp mod">
        <pc:chgData name="HAIGH, Susan (NHS HERTFORDSHIRE AND WEST ESSEX ICB - 06K)" userId="8b7e1c5b-93ac-427d-add2-8250b4190d8a" providerId="ADAL" clId="{FB31013B-EBFA-409B-88D6-562926EFB449}" dt="2024-09-26T12:14:57.219" v="22" actId="20577"/>
        <pc:sldMkLst>
          <pc:docMk/>
          <pc:sldMk cId="3654134005" sldId="277"/>
        </pc:sldMkLst>
        <pc:spChg chg="mod">
          <ac:chgData name="HAIGH, Susan (NHS HERTFORDSHIRE AND WEST ESSEX ICB - 06K)" userId="8b7e1c5b-93ac-427d-add2-8250b4190d8a" providerId="ADAL" clId="{FB31013B-EBFA-409B-88D6-562926EFB449}" dt="2024-09-26T12:14:57.219" v="22" actId="20577"/>
          <ac:spMkLst>
            <pc:docMk/>
            <pc:sldMk cId="3654134005" sldId="277"/>
            <ac:spMk id="7" creationId="{C46188CB-1014-E826-4169-627ADF603470}"/>
          </ac:spMkLst>
        </pc:spChg>
      </pc:sldChg>
      <pc:sldChg chg="modNotesTx">
        <pc:chgData name="HAIGH, Susan (NHS HERTFORDSHIRE AND WEST ESSEX ICB - 06K)" userId="8b7e1c5b-93ac-427d-add2-8250b4190d8a" providerId="ADAL" clId="{FB31013B-EBFA-409B-88D6-562926EFB449}" dt="2024-09-27T12:49:04.807" v="1076" actId="20577"/>
        <pc:sldMkLst>
          <pc:docMk/>
          <pc:sldMk cId="2692412088" sldId="279"/>
        </pc:sldMkLst>
      </pc:sldChg>
      <pc:sldChg chg="modSp mod modNotesTx">
        <pc:chgData name="HAIGH, Susan (NHS HERTFORDSHIRE AND WEST ESSEX ICB - 06K)" userId="8b7e1c5b-93ac-427d-add2-8250b4190d8a" providerId="ADAL" clId="{FB31013B-EBFA-409B-88D6-562926EFB449}" dt="2024-09-27T12:50:13.087" v="1114" actId="20577"/>
        <pc:sldMkLst>
          <pc:docMk/>
          <pc:sldMk cId="3789635237" sldId="2147473841"/>
        </pc:sldMkLst>
        <pc:spChg chg="mod">
          <ac:chgData name="HAIGH, Susan (NHS HERTFORDSHIRE AND WEST ESSEX ICB - 06K)" userId="8b7e1c5b-93ac-427d-add2-8250b4190d8a" providerId="ADAL" clId="{FB31013B-EBFA-409B-88D6-562926EFB449}" dt="2024-09-26T12:15:20.421" v="28" actId="1076"/>
          <ac:spMkLst>
            <pc:docMk/>
            <pc:sldMk cId="3789635237" sldId="2147473841"/>
            <ac:spMk id="4" creationId="{CE291E33-C876-448D-F97A-C57A8EC51910}"/>
          </ac:spMkLst>
        </pc:spChg>
      </pc:sldChg>
      <pc:sldChg chg="addSp modSp mod">
        <pc:chgData name="HAIGH, Susan (NHS HERTFORDSHIRE AND WEST ESSEX ICB - 06K)" userId="8b7e1c5b-93ac-427d-add2-8250b4190d8a" providerId="ADAL" clId="{FB31013B-EBFA-409B-88D6-562926EFB449}" dt="2024-09-26T12:47:22.746" v="610" actId="20577"/>
        <pc:sldMkLst>
          <pc:docMk/>
          <pc:sldMk cId="2578265963" sldId="2147473842"/>
        </pc:sldMkLst>
        <pc:spChg chg="mod">
          <ac:chgData name="HAIGH, Susan (NHS HERTFORDSHIRE AND WEST ESSEX ICB - 06K)" userId="8b7e1c5b-93ac-427d-add2-8250b4190d8a" providerId="ADAL" clId="{FB31013B-EBFA-409B-88D6-562926EFB449}" dt="2024-09-26T12:16:07.960" v="34" actId="14100"/>
          <ac:spMkLst>
            <pc:docMk/>
            <pc:sldMk cId="2578265963" sldId="2147473842"/>
            <ac:spMk id="2" creationId="{1BA3D749-CAFD-73A2-1018-7CC00CCA16F3}"/>
          </ac:spMkLst>
        </pc:spChg>
        <pc:spChg chg="add mod">
          <ac:chgData name="HAIGH, Susan (NHS HERTFORDSHIRE AND WEST ESSEX ICB - 06K)" userId="8b7e1c5b-93ac-427d-add2-8250b4190d8a" providerId="ADAL" clId="{FB31013B-EBFA-409B-88D6-562926EFB449}" dt="2024-09-26T12:15:47.061" v="29"/>
          <ac:spMkLst>
            <pc:docMk/>
            <pc:sldMk cId="2578265963" sldId="2147473842"/>
            <ac:spMk id="3" creationId="{79F4FC60-EC30-13DB-A8EC-232CA8E75AAA}"/>
          </ac:spMkLst>
        </pc:spChg>
        <pc:spChg chg="add mod">
          <ac:chgData name="HAIGH, Susan (NHS HERTFORDSHIRE AND WEST ESSEX ICB - 06K)" userId="8b7e1c5b-93ac-427d-add2-8250b4190d8a" providerId="ADAL" clId="{FB31013B-EBFA-409B-88D6-562926EFB449}" dt="2024-09-26T12:15:47.061" v="29"/>
          <ac:spMkLst>
            <pc:docMk/>
            <pc:sldMk cId="2578265963" sldId="2147473842"/>
            <ac:spMk id="4" creationId="{E7247DF2-CF45-FA14-7C36-B6AE449CECA1}"/>
          </ac:spMkLst>
        </pc:spChg>
        <pc:spChg chg="mod">
          <ac:chgData name="HAIGH, Susan (NHS HERTFORDSHIRE AND WEST ESSEX ICB - 06K)" userId="8b7e1c5b-93ac-427d-add2-8250b4190d8a" providerId="ADAL" clId="{FB31013B-EBFA-409B-88D6-562926EFB449}" dt="2024-09-26T12:16:01.361" v="33" actId="1035"/>
          <ac:spMkLst>
            <pc:docMk/>
            <pc:sldMk cId="2578265963" sldId="2147473842"/>
            <ac:spMk id="14" creationId="{8D28801C-A667-0CE6-39B0-A00F3F0C6E60}"/>
          </ac:spMkLst>
        </pc:spChg>
        <pc:spChg chg="mod">
          <ac:chgData name="HAIGH, Susan (NHS HERTFORDSHIRE AND WEST ESSEX ICB - 06K)" userId="8b7e1c5b-93ac-427d-add2-8250b4190d8a" providerId="ADAL" clId="{FB31013B-EBFA-409B-88D6-562926EFB449}" dt="2024-09-26T12:47:22.746" v="610" actId="20577"/>
          <ac:spMkLst>
            <pc:docMk/>
            <pc:sldMk cId="2578265963" sldId="2147473842"/>
            <ac:spMk id="15" creationId="{6126A4E2-E80E-11D1-B3D6-82EFEE88FD02}"/>
          </ac:spMkLst>
        </pc:spChg>
      </pc:sldChg>
      <pc:sldChg chg="addSp delSp modSp mod">
        <pc:chgData name="HAIGH, Susan (NHS HERTFORDSHIRE AND WEST ESSEX ICB - 06K)" userId="8b7e1c5b-93ac-427d-add2-8250b4190d8a" providerId="ADAL" clId="{FB31013B-EBFA-409B-88D6-562926EFB449}" dt="2024-09-26T13:10:51.162" v="1044" actId="20577"/>
        <pc:sldMkLst>
          <pc:docMk/>
          <pc:sldMk cId="13020450" sldId="2147473843"/>
        </pc:sldMkLst>
        <pc:spChg chg="mod">
          <ac:chgData name="HAIGH, Susan (NHS HERTFORDSHIRE AND WEST ESSEX ICB - 06K)" userId="8b7e1c5b-93ac-427d-add2-8250b4190d8a" providerId="ADAL" clId="{FB31013B-EBFA-409B-88D6-562926EFB449}" dt="2024-09-26T12:19:45.143" v="90" actId="1035"/>
          <ac:spMkLst>
            <pc:docMk/>
            <pc:sldMk cId="13020450" sldId="2147473843"/>
            <ac:spMk id="2" creationId="{0C307386-E0D6-490D-8EBF-7837BDD32D26}"/>
          </ac:spMkLst>
        </pc:spChg>
        <pc:spChg chg="del mod">
          <ac:chgData name="HAIGH, Susan (NHS HERTFORDSHIRE AND WEST ESSEX ICB - 06K)" userId="8b7e1c5b-93ac-427d-add2-8250b4190d8a" providerId="ADAL" clId="{FB31013B-EBFA-409B-88D6-562926EFB449}" dt="2024-09-26T12:20:02.616" v="93" actId="478"/>
          <ac:spMkLst>
            <pc:docMk/>
            <pc:sldMk cId="13020450" sldId="2147473843"/>
            <ac:spMk id="3" creationId="{E76633A7-A399-4408-A559-0FC2B0FD6996}"/>
          </ac:spMkLst>
        </pc:spChg>
        <pc:spChg chg="del mod">
          <ac:chgData name="HAIGH, Susan (NHS HERTFORDSHIRE AND WEST ESSEX ICB - 06K)" userId="8b7e1c5b-93ac-427d-add2-8250b4190d8a" providerId="ADAL" clId="{FB31013B-EBFA-409B-88D6-562926EFB449}" dt="2024-09-26T12:20:21.013" v="99" actId="478"/>
          <ac:spMkLst>
            <pc:docMk/>
            <pc:sldMk cId="13020450" sldId="2147473843"/>
            <ac:spMk id="4" creationId="{40A9CC17-1C8E-4BF6-B710-92003C269E03}"/>
          </ac:spMkLst>
        </pc:spChg>
        <pc:spChg chg="mod">
          <ac:chgData name="HAIGH, Susan (NHS HERTFORDSHIRE AND WEST ESSEX ICB - 06K)" userId="8b7e1c5b-93ac-427d-add2-8250b4190d8a" providerId="ADAL" clId="{FB31013B-EBFA-409B-88D6-562926EFB449}" dt="2024-09-26T12:19:28.978" v="80" actId="14100"/>
          <ac:spMkLst>
            <pc:docMk/>
            <pc:sldMk cId="13020450" sldId="2147473843"/>
            <ac:spMk id="6" creationId="{4110C021-B567-19D6-E3B0-592EBA5D00AD}"/>
          </ac:spMkLst>
        </pc:spChg>
        <pc:spChg chg="mod">
          <ac:chgData name="HAIGH, Susan (NHS HERTFORDSHIRE AND WEST ESSEX ICB - 06K)" userId="8b7e1c5b-93ac-427d-add2-8250b4190d8a" providerId="ADAL" clId="{FB31013B-EBFA-409B-88D6-562926EFB449}" dt="2024-09-26T12:19:50.768" v="91" actId="1076"/>
          <ac:spMkLst>
            <pc:docMk/>
            <pc:sldMk cId="13020450" sldId="2147473843"/>
            <ac:spMk id="7" creationId="{E2AEA236-0AB2-40F4-8AD8-D2E8877EA68C}"/>
          </ac:spMkLst>
        </pc:spChg>
        <pc:spChg chg="del mod">
          <ac:chgData name="HAIGH, Susan (NHS HERTFORDSHIRE AND WEST ESSEX ICB - 06K)" userId="8b7e1c5b-93ac-427d-add2-8250b4190d8a" providerId="ADAL" clId="{FB31013B-EBFA-409B-88D6-562926EFB449}" dt="2024-09-26T12:17:53.889" v="51" actId="478"/>
          <ac:spMkLst>
            <pc:docMk/>
            <pc:sldMk cId="13020450" sldId="2147473843"/>
            <ac:spMk id="8" creationId="{B087F16C-E539-4368-B2C6-654B3408D2F2}"/>
          </ac:spMkLst>
        </pc:spChg>
        <pc:spChg chg="add mod ord">
          <ac:chgData name="HAIGH, Susan (NHS HERTFORDSHIRE AND WEST ESSEX ICB - 06K)" userId="8b7e1c5b-93ac-427d-add2-8250b4190d8a" providerId="ADAL" clId="{FB31013B-EBFA-409B-88D6-562926EFB449}" dt="2024-09-26T12:17:15.252" v="43" actId="167"/>
          <ac:spMkLst>
            <pc:docMk/>
            <pc:sldMk cId="13020450" sldId="2147473843"/>
            <ac:spMk id="9" creationId="{DB42BD23-482E-CFC6-9850-CD3AA6C432DF}"/>
          </ac:spMkLst>
        </pc:spChg>
        <pc:spChg chg="add mod">
          <ac:chgData name="HAIGH, Susan (NHS HERTFORDSHIRE AND WEST ESSEX ICB - 06K)" userId="8b7e1c5b-93ac-427d-add2-8250b4190d8a" providerId="ADAL" clId="{FB31013B-EBFA-409B-88D6-562926EFB449}" dt="2024-09-26T12:18:54.099" v="70" actId="1076"/>
          <ac:spMkLst>
            <pc:docMk/>
            <pc:sldMk cId="13020450" sldId="2147473843"/>
            <ac:spMk id="11" creationId="{856D8878-1CE4-F76B-40F2-326E83F20F05}"/>
          </ac:spMkLst>
        </pc:spChg>
        <pc:spChg chg="add mod ord">
          <ac:chgData name="HAIGH, Susan (NHS HERTFORDSHIRE AND WEST ESSEX ICB - 06K)" userId="8b7e1c5b-93ac-427d-add2-8250b4190d8a" providerId="ADAL" clId="{FB31013B-EBFA-409B-88D6-562926EFB449}" dt="2024-09-26T12:47:39.281" v="613" actId="14100"/>
          <ac:spMkLst>
            <pc:docMk/>
            <pc:sldMk cId="13020450" sldId="2147473843"/>
            <ac:spMk id="12" creationId="{4D83F6CF-FB3F-5514-55FC-AEA1D6E80E54}"/>
          </ac:spMkLst>
        </pc:spChg>
        <pc:spChg chg="mod">
          <ac:chgData name="HAIGH, Susan (NHS HERTFORDSHIRE AND WEST ESSEX ICB - 06K)" userId="8b7e1c5b-93ac-427d-add2-8250b4190d8a" providerId="ADAL" clId="{FB31013B-EBFA-409B-88D6-562926EFB449}" dt="2024-09-26T12:19:23.944" v="78" actId="2710"/>
          <ac:spMkLst>
            <pc:docMk/>
            <pc:sldMk cId="13020450" sldId="2147473843"/>
            <ac:spMk id="14" creationId="{8D28801C-A667-0CE6-39B0-A00F3F0C6E60}"/>
          </ac:spMkLst>
        </pc:spChg>
        <pc:spChg chg="add mod ord">
          <ac:chgData name="HAIGH, Susan (NHS HERTFORDSHIRE AND WEST ESSEX ICB - 06K)" userId="8b7e1c5b-93ac-427d-add2-8250b4190d8a" providerId="ADAL" clId="{FB31013B-EBFA-409B-88D6-562926EFB449}" dt="2024-09-26T13:10:51.162" v="1044" actId="20577"/>
          <ac:spMkLst>
            <pc:docMk/>
            <pc:sldMk cId="13020450" sldId="2147473843"/>
            <ac:spMk id="15" creationId="{F412AF24-EE51-C37A-7083-A3E3188C51A3}"/>
          </ac:spMkLst>
        </pc:spChg>
        <pc:spChg chg="add del mod">
          <ac:chgData name="HAIGH, Susan (NHS HERTFORDSHIRE AND WEST ESSEX ICB - 06K)" userId="8b7e1c5b-93ac-427d-add2-8250b4190d8a" providerId="ADAL" clId="{FB31013B-EBFA-409B-88D6-562926EFB449}" dt="2024-09-26T12:21:35.214" v="117" actId="478"/>
          <ac:spMkLst>
            <pc:docMk/>
            <pc:sldMk cId="13020450" sldId="2147473843"/>
            <ac:spMk id="16" creationId="{8FF377EA-BD9F-59AD-D75F-EF3D226DEF06}"/>
          </ac:spMkLst>
        </pc:spChg>
        <pc:spChg chg="add mod">
          <ac:chgData name="HAIGH, Susan (NHS HERTFORDSHIRE AND WEST ESSEX ICB - 06K)" userId="8b7e1c5b-93ac-427d-add2-8250b4190d8a" providerId="ADAL" clId="{FB31013B-EBFA-409B-88D6-562926EFB449}" dt="2024-09-26T13:10:45.675" v="1042" actId="14100"/>
          <ac:spMkLst>
            <pc:docMk/>
            <pc:sldMk cId="13020450" sldId="2147473843"/>
            <ac:spMk id="17" creationId="{BE959E2F-6AB2-3F62-CB2E-46844282D928}"/>
          </ac:spMkLst>
        </pc:spChg>
        <pc:spChg chg="add mod ord">
          <ac:chgData name="HAIGH, Susan (NHS HERTFORDSHIRE AND WEST ESSEX ICB - 06K)" userId="8b7e1c5b-93ac-427d-add2-8250b4190d8a" providerId="ADAL" clId="{FB31013B-EBFA-409B-88D6-562926EFB449}" dt="2024-09-26T12:47:37.099" v="612" actId="14100"/>
          <ac:spMkLst>
            <pc:docMk/>
            <pc:sldMk cId="13020450" sldId="2147473843"/>
            <ac:spMk id="18" creationId="{B0A2871B-B064-6702-6A5F-AD1146578D53}"/>
          </ac:spMkLst>
        </pc:spChg>
        <pc:picChg chg="mod">
          <ac:chgData name="HAIGH, Susan (NHS HERTFORDSHIRE AND WEST ESSEX ICB - 06K)" userId="8b7e1c5b-93ac-427d-add2-8250b4190d8a" providerId="ADAL" clId="{FB31013B-EBFA-409B-88D6-562926EFB449}" dt="2024-09-26T12:19:39.005" v="84" actId="1076"/>
          <ac:picMkLst>
            <pc:docMk/>
            <pc:sldMk cId="13020450" sldId="2147473843"/>
            <ac:picMk id="5" creationId="{F6A306FE-6DA0-4578-8C9C-FAB527C88ABF}"/>
          </ac:picMkLst>
        </pc:picChg>
      </pc:sldChg>
    </pc:docChg>
  </pc:docChgLst>
  <pc:docChgLst>
    <pc:chgData name="OLDERSHAW, Lauren (NHS HERTFORDSHIRE AND WEST ESSEX ICB - 07H)" userId="S::lauren.oldershaw@nhs.net::6110715f-0b5f-4fa5-a9e4-c7ee2386b09c" providerId="AD" clId="Web-{F1D7A55D-F55C-4478-AC26-57DC6A6EC91D}"/>
    <pc:docChg chg="modSld">
      <pc:chgData name="OLDERSHAW, Lauren (NHS HERTFORDSHIRE AND WEST ESSEX ICB - 07H)" userId="S::lauren.oldershaw@nhs.net::6110715f-0b5f-4fa5-a9e4-c7ee2386b09c" providerId="AD" clId="Web-{F1D7A55D-F55C-4478-AC26-57DC6A6EC91D}" dt="2024-09-27T13:08:48.371" v="5"/>
      <pc:docMkLst>
        <pc:docMk/>
      </pc:docMkLst>
      <pc:sldChg chg="modNotes">
        <pc:chgData name="OLDERSHAW, Lauren (NHS HERTFORDSHIRE AND WEST ESSEX ICB - 07H)" userId="S::lauren.oldershaw@nhs.net::6110715f-0b5f-4fa5-a9e4-c7ee2386b09c" providerId="AD" clId="Web-{F1D7A55D-F55C-4478-AC26-57DC6A6EC91D}" dt="2024-09-27T13:07:51.698" v="4"/>
        <pc:sldMkLst>
          <pc:docMk/>
          <pc:sldMk cId="4054053480" sldId="276"/>
        </pc:sldMkLst>
      </pc:sldChg>
      <pc:sldChg chg="modNotes">
        <pc:chgData name="OLDERSHAW, Lauren (NHS HERTFORDSHIRE AND WEST ESSEX ICB - 07H)" userId="S::lauren.oldershaw@nhs.net::6110715f-0b5f-4fa5-a9e4-c7ee2386b09c" providerId="AD" clId="Web-{F1D7A55D-F55C-4478-AC26-57DC6A6EC91D}" dt="2024-09-27T13:08:48.371" v="5"/>
        <pc:sldMkLst>
          <pc:docMk/>
          <pc:sldMk cId="3654134005" sldId="277"/>
        </pc:sldMkLst>
      </pc:sldChg>
    </pc:docChg>
  </pc:docChgLst>
  <pc:docChgLst>
    <pc:chgData name="OLDERSHAW, Lauren (NHS HERTFORDSHIRE AND WEST ESSEX ICB - 07H)" userId="6110715f-0b5f-4fa5-a9e4-c7ee2386b09c" providerId="ADAL" clId="{BAEEA90B-7C68-460B-9D97-629DC37E0CD3}"/>
    <pc:docChg chg="custSel modSld">
      <pc:chgData name="OLDERSHAW, Lauren (NHS HERTFORDSHIRE AND WEST ESSEX ICB - 07H)" userId="6110715f-0b5f-4fa5-a9e4-c7ee2386b09c" providerId="ADAL" clId="{BAEEA90B-7C68-460B-9D97-629DC37E0CD3}" dt="2024-09-27T12:22:28.537" v="1862" actId="20577"/>
      <pc:docMkLst>
        <pc:docMk/>
      </pc:docMkLst>
      <pc:sldChg chg="modNotesTx">
        <pc:chgData name="OLDERSHAW, Lauren (NHS HERTFORDSHIRE AND WEST ESSEX ICB - 07H)" userId="6110715f-0b5f-4fa5-a9e4-c7ee2386b09c" providerId="ADAL" clId="{BAEEA90B-7C68-460B-9D97-629DC37E0CD3}" dt="2024-09-27T12:06:07.960" v="956" actId="20577"/>
        <pc:sldMkLst>
          <pc:docMk/>
          <pc:sldMk cId="2234455136" sldId="261"/>
        </pc:sldMkLst>
      </pc:sldChg>
      <pc:sldChg chg="modNotesTx">
        <pc:chgData name="OLDERSHAW, Lauren (NHS HERTFORDSHIRE AND WEST ESSEX ICB - 07H)" userId="6110715f-0b5f-4fa5-a9e4-c7ee2386b09c" providerId="ADAL" clId="{BAEEA90B-7C68-460B-9D97-629DC37E0CD3}" dt="2024-09-27T12:19:09.421" v="1518" actId="20577"/>
        <pc:sldMkLst>
          <pc:docMk/>
          <pc:sldMk cId="4054053480" sldId="276"/>
        </pc:sldMkLst>
      </pc:sldChg>
      <pc:sldChg chg="modNotesTx">
        <pc:chgData name="OLDERSHAW, Lauren (NHS HERTFORDSHIRE AND WEST ESSEX ICB - 07H)" userId="6110715f-0b5f-4fa5-a9e4-c7ee2386b09c" providerId="ADAL" clId="{BAEEA90B-7C68-460B-9D97-629DC37E0CD3}" dt="2024-09-27T12:22:28.537" v="1862" actId="20577"/>
        <pc:sldMkLst>
          <pc:docMk/>
          <pc:sldMk cId="3654134005" sldId="277"/>
        </pc:sldMkLst>
      </pc:sldChg>
      <pc:sldChg chg="modNotesTx">
        <pc:chgData name="OLDERSHAW, Lauren (NHS HERTFORDSHIRE AND WEST ESSEX ICB - 07H)" userId="6110715f-0b5f-4fa5-a9e4-c7ee2386b09c" providerId="ADAL" clId="{BAEEA90B-7C68-460B-9D97-629DC37E0CD3}" dt="2024-09-27T11:50:26.740" v="5" actId="20577"/>
        <pc:sldMkLst>
          <pc:docMk/>
          <pc:sldMk cId="3773502498" sldId="278"/>
        </pc:sldMkLst>
      </pc:sldChg>
      <pc:sldChg chg="modNotesTx">
        <pc:chgData name="OLDERSHAW, Lauren (NHS HERTFORDSHIRE AND WEST ESSEX ICB - 07H)" userId="6110715f-0b5f-4fa5-a9e4-c7ee2386b09c" providerId="ADAL" clId="{BAEEA90B-7C68-460B-9D97-629DC37E0CD3}" dt="2024-09-27T11:55:13.046" v="315" actId="20577"/>
        <pc:sldMkLst>
          <pc:docMk/>
          <pc:sldMk cId="2692412088" sldId="27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_10C_8FF3AA.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300192722330465"/>
          <c:y val="0.23669695685119782"/>
          <c:w val="0.60017777182192256"/>
          <c:h val="0.88841485380450613"/>
        </c:manualLayout>
      </c:layout>
      <c:pieChart>
        <c:varyColors val="1"/>
        <c:ser>
          <c:idx val="0"/>
          <c:order val="0"/>
          <c:tx>
            <c:strRef>
              <c:f>'Data sheet 2324'!$B$58</c:f>
              <c:strCache>
                <c:ptCount val="1"/>
                <c:pt idx="0">
                  <c:v>Annual Expenditure</c:v>
                </c:pt>
              </c:strCache>
            </c:strRef>
          </c:tx>
          <c:dLbls>
            <c:dLbl>
              <c:idx val="0"/>
              <c:layout>
                <c:manualLayout>
                  <c:x val="-0.22745048782001123"/>
                  <c:y val="-2.2389115216958338E-2"/>
                </c:manualLayout>
              </c:layout>
              <c:tx>
                <c:rich>
                  <a:bodyPr/>
                  <a:lstStyle/>
                  <a:p>
                    <a:r>
                      <a:rPr lang="en-US" b="1">
                        <a:solidFill>
                          <a:schemeClr val="bg1"/>
                        </a:solidFill>
                      </a:rPr>
                      <a:t>Acute Commissioning
52.6%</a:t>
                    </a:r>
                  </a:p>
                </c:rich>
              </c:tx>
              <c:showLegendKey val="0"/>
              <c:showVal val="1"/>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0-84A8-4899-B70A-E792AF7F53BE}"/>
                </c:ext>
              </c:extLst>
            </c:dLbl>
            <c:dLbl>
              <c:idx val="1"/>
              <c:layout>
                <c:manualLayout>
                  <c:x val="8.6308321412979574E-2"/>
                  <c:y val="-0.52190630660604043"/>
                </c:manualLayout>
              </c:layout>
              <c:tx>
                <c:rich>
                  <a:bodyPr/>
                  <a:lstStyle/>
                  <a:p>
                    <a:r>
                      <a:rPr lang="en-US" sz="1300" b="1">
                        <a:solidFill>
                          <a:schemeClr val="bg1"/>
                        </a:solidFill>
                      </a:rPr>
                      <a:t>Prescribing
7.6%</a:t>
                    </a:r>
                  </a:p>
                </c:rich>
              </c:tx>
              <c:showLegendKey val="0"/>
              <c:showVal val="1"/>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84A8-4899-B70A-E792AF7F53BE}"/>
                </c:ext>
              </c:extLst>
            </c:dLbl>
            <c:dLbl>
              <c:idx val="2"/>
              <c:layout>
                <c:manualLayout>
                  <c:x val="0.19086804975525257"/>
                  <c:y val="-0.16536495878156077"/>
                </c:manualLayout>
              </c:layout>
              <c:tx>
                <c:rich>
                  <a:bodyPr/>
                  <a:lstStyle/>
                  <a:p>
                    <a:pPr>
                      <a:lnSpc>
                        <a:spcPct val="90000"/>
                      </a:lnSpc>
                      <a:defRPr sz="1300"/>
                    </a:pPr>
                    <a:r>
                      <a:rPr lang="en-US" sz="1300" b="1">
                        <a:solidFill>
                          <a:schemeClr val="bg1"/>
                        </a:solidFill>
                      </a:rPr>
                      <a:t>Community</a:t>
                    </a:r>
                    <a:br>
                      <a:rPr lang="en-US" sz="1300" b="1">
                        <a:solidFill>
                          <a:schemeClr val="bg1"/>
                        </a:solidFill>
                      </a:rPr>
                    </a:br>
                    <a:r>
                      <a:rPr lang="en-US" sz="1300" b="1">
                        <a:solidFill>
                          <a:schemeClr val="bg1"/>
                        </a:solidFill>
                      </a:rPr>
                      <a:t>Services 
9.2%</a:t>
                    </a:r>
                  </a:p>
                </c:rich>
              </c:tx>
              <c:spPr>
                <a:noFill/>
                <a:ln>
                  <a:noFill/>
                </a:ln>
                <a:effectLst/>
              </c:spPr>
              <c:showLegendKey val="0"/>
              <c:showVal val="1"/>
              <c:showCatName val="1"/>
              <c:showSerName val="0"/>
              <c:showPercent val="1"/>
              <c:showBubbleSize val="0"/>
              <c:separator>
</c:separator>
              <c:extLst>
                <c:ext xmlns:c15="http://schemas.microsoft.com/office/drawing/2012/chart" uri="{CE6537A1-D6FC-4f65-9D91-7224C49458BB}">
                  <c15:layout>
                    <c:manualLayout>
                      <c:w val="0.21120307369656371"/>
                      <c:h val="0.12212965016696857"/>
                    </c:manualLayout>
                  </c15:layout>
                  <c15:showDataLabelsRange val="0"/>
                </c:ext>
                <c:ext xmlns:c16="http://schemas.microsoft.com/office/drawing/2014/chart" uri="{C3380CC4-5D6E-409C-BE32-E72D297353CC}">
                  <c16:uniqueId val="{00000002-84A8-4899-B70A-E792AF7F53BE}"/>
                </c:ext>
              </c:extLst>
            </c:dLbl>
            <c:dLbl>
              <c:idx val="3"/>
              <c:layout>
                <c:manualLayout>
                  <c:x val="0.18184924343772241"/>
                  <c:y val="0.1816773563515828"/>
                </c:manualLayout>
              </c:layout>
              <c:tx>
                <c:rich>
                  <a:bodyPr/>
                  <a:lstStyle/>
                  <a:p>
                    <a:r>
                      <a:rPr lang="en-US" sz="1300" b="1">
                        <a:solidFill>
                          <a:schemeClr val="bg1"/>
                        </a:solidFill>
                      </a:rPr>
                      <a:t>Mental Health 
10.1%</a:t>
                    </a:r>
                  </a:p>
                </c:rich>
              </c:tx>
              <c:showLegendKey val="0"/>
              <c:showVal val="1"/>
              <c:showCatName val="1"/>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3-84A8-4899-B70A-E792AF7F53BE}"/>
                </c:ext>
              </c:extLst>
            </c:dLbl>
            <c:dLbl>
              <c:idx val="4"/>
              <c:layout>
                <c:manualLayout>
                  <c:x val="5.4008032918435166E-2"/>
                  <c:y val="-3.1235299680789461E-2"/>
                </c:manualLayout>
              </c:layout>
              <c:tx>
                <c:rich>
                  <a:bodyPr/>
                  <a:lstStyle/>
                  <a:p>
                    <a:r>
                      <a:rPr lang="en-US" b="1"/>
                      <a:t>Continuing Healthcare
5.3%</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0.17256203614148322"/>
                      <c:h val="0.12022460660727266"/>
                    </c:manualLayout>
                  </c15:layout>
                  <c15:showDataLabelsRange val="0"/>
                </c:ext>
                <c:ext xmlns:c16="http://schemas.microsoft.com/office/drawing/2014/chart" uri="{C3380CC4-5D6E-409C-BE32-E72D297353CC}">
                  <c16:uniqueId val="{00000004-84A8-4899-B70A-E792AF7F53BE}"/>
                </c:ext>
              </c:extLst>
            </c:dLbl>
            <c:dLbl>
              <c:idx val="5"/>
              <c:delete val="1"/>
              <c:extLst>
                <c:ext xmlns:c15="http://schemas.microsoft.com/office/drawing/2012/chart" uri="{CE6537A1-D6FC-4f65-9D91-7224C49458BB}"/>
                <c:ext xmlns:c16="http://schemas.microsoft.com/office/drawing/2014/chart" uri="{C3380CC4-5D6E-409C-BE32-E72D297353CC}">
                  <c16:uniqueId val="{00000005-84A8-4899-B70A-E792AF7F53BE}"/>
                </c:ext>
              </c:extLst>
            </c:dLbl>
            <c:dLbl>
              <c:idx val="6"/>
              <c:layout>
                <c:manualLayout>
                  <c:x val="0.26900536258919999"/>
                  <c:y val="2.0005679043321907E-3"/>
                </c:manualLayout>
              </c:layout>
              <c:tx>
                <c:rich>
                  <a:bodyPr/>
                  <a:lstStyle/>
                  <a:p>
                    <a:r>
                      <a:rPr lang="en-US" b="1"/>
                      <a:t>Corporate Running Costs
0.9%</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0.12525830468036592"/>
                      <c:h val="0.13146185672711455"/>
                    </c:manualLayout>
                  </c15:layout>
                  <c15:showDataLabelsRange val="0"/>
                </c:ext>
                <c:ext xmlns:c16="http://schemas.microsoft.com/office/drawing/2014/chart" uri="{C3380CC4-5D6E-409C-BE32-E72D297353CC}">
                  <c16:uniqueId val="{00000006-84A8-4899-B70A-E792AF7F53BE}"/>
                </c:ext>
              </c:extLst>
            </c:dLbl>
            <c:dLbl>
              <c:idx val="7"/>
              <c:layout>
                <c:manualLayout>
                  <c:x val="-6.1597450205747271E-2"/>
                  <c:y val="-2.979724391264954E-2"/>
                </c:manualLayout>
              </c:layout>
              <c:tx>
                <c:rich>
                  <a:bodyPr/>
                  <a:lstStyle/>
                  <a:p>
                    <a:r>
                      <a:rPr lang="en-US" b="1"/>
                      <a:t>Other</a:t>
                    </a:r>
                    <a:r>
                      <a:rPr lang="en-US" b="1" baseline="0"/>
                      <a:t> Services</a:t>
                    </a:r>
                    <a:r>
                      <a:rPr lang="en-US" b="1"/>
                      <a:t>
0.2%</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0.11321422248357819"/>
                      <c:h val="0.10428425696738713"/>
                    </c:manualLayout>
                  </c15:layout>
                  <c15:showDataLabelsRange val="0"/>
                </c:ext>
                <c:ext xmlns:c16="http://schemas.microsoft.com/office/drawing/2014/chart" uri="{C3380CC4-5D6E-409C-BE32-E72D297353CC}">
                  <c16:uniqueId val="{00000007-84A8-4899-B70A-E792AF7F53BE}"/>
                </c:ext>
              </c:extLst>
            </c:dLbl>
            <c:dLbl>
              <c:idx val="8"/>
              <c:layout>
                <c:manualLayout>
                  <c:x val="8.294780176913541E-2"/>
                  <c:y val="-2.9697240891873443E-2"/>
                </c:manualLayout>
              </c:layout>
              <c:tx>
                <c:rich>
                  <a:bodyPr/>
                  <a:lstStyle/>
                  <a:p>
                    <a:r>
                      <a:rPr lang="en-US" b="1"/>
                      <a:t>Other Programme</a:t>
                    </a:r>
                    <a:r>
                      <a:rPr lang="en-US" b="1" baseline="0"/>
                      <a:t> Costs</a:t>
                    </a:r>
                    <a:r>
                      <a:rPr lang="en-US" b="1"/>
                      <a:t>
0.2%</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0.16642418865556657"/>
                      <c:h val="0.13812890466156519"/>
                    </c:manualLayout>
                  </c15:layout>
                  <c15:showDataLabelsRange val="0"/>
                </c:ext>
                <c:ext xmlns:c16="http://schemas.microsoft.com/office/drawing/2014/chart" uri="{C3380CC4-5D6E-409C-BE32-E72D297353CC}">
                  <c16:uniqueId val="{00000008-84A8-4899-B70A-E792AF7F53BE}"/>
                </c:ext>
              </c:extLst>
            </c:dLbl>
            <c:dLbl>
              <c:idx val="9"/>
              <c:delete val="1"/>
              <c:extLst>
                <c:ext xmlns:c15="http://schemas.microsoft.com/office/drawing/2012/chart" uri="{CE6537A1-D6FC-4f65-9D91-7224C49458BB}"/>
                <c:ext xmlns:c16="http://schemas.microsoft.com/office/drawing/2014/chart" uri="{C3380CC4-5D6E-409C-BE32-E72D297353CC}">
                  <c16:uniqueId val="{00000009-84A8-4899-B70A-E792AF7F53BE}"/>
                </c:ext>
              </c:extLst>
            </c:dLbl>
            <c:spPr>
              <a:noFill/>
              <a:ln>
                <a:noFill/>
              </a:ln>
              <a:effectLst/>
            </c:spPr>
            <c:txPr>
              <a:bodyPr/>
              <a:lstStyle/>
              <a:p>
                <a:pPr>
                  <a:defRPr sz="1300"/>
                </a:pPr>
                <a:endParaRPr lang="en-US"/>
              </a:p>
            </c:tx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'Data sheet 2324'!$A$59:$A$67</c:f>
              <c:strCache>
                <c:ptCount val="9"/>
                <c:pt idx="0">
                  <c:v>Acute Commissioning</c:v>
                </c:pt>
                <c:pt idx="1">
                  <c:v>Primary Care</c:v>
                </c:pt>
                <c:pt idx="2">
                  <c:v>Mental Health </c:v>
                </c:pt>
                <c:pt idx="3">
                  <c:v>Community Services Contracts</c:v>
                </c:pt>
                <c:pt idx="4">
                  <c:v>Prescribing</c:v>
                </c:pt>
                <c:pt idx="5">
                  <c:v>Continuing Care</c:v>
                </c:pt>
                <c:pt idx="6">
                  <c:v>Other Commissioned Services</c:v>
                </c:pt>
                <c:pt idx="7">
                  <c:v>Other Programme Costs</c:v>
                </c:pt>
                <c:pt idx="8">
                  <c:v>Corporate Running Costs</c:v>
                </c:pt>
              </c:strCache>
            </c:strRef>
          </c:cat>
          <c:val>
            <c:numRef>
              <c:f>'Data sheet 2324'!$B$59:$B$67</c:f>
              <c:numCache>
                <c:formatCode>"£"#,##0.0</c:formatCode>
                <c:ptCount val="9"/>
                <c:pt idx="0">
                  <c:v>1725.4554535899995</c:v>
                </c:pt>
                <c:pt idx="1">
                  <c:v>455.33254647000007</c:v>
                </c:pt>
                <c:pt idx="2">
                  <c:v>330.99950740999992</c:v>
                </c:pt>
                <c:pt idx="3">
                  <c:v>302.74185432999997</c:v>
                </c:pt>
                <c:pt idx="4">
                  <c:v>250.25475216999999</c:v>
                </c:pt>
                <c:pt idx="5">
                  <c:v>175.15862461999939</c:v>
                </c:pt>
                <c:pt idx="6">
                  <c:v>6.5979999999999999</c:v>
                </c:pt>
                <c:pt idx="7">
                  <c:v>5.0803447099999692</c:v>
                </c:pt>
                <c:pt idx="8">
                  <c:v>31.136727640000007</c:v>
                </c:pt>
              </c:numCache>
            </c:numRef>
          </c:val>
          <c:extLst>
            <c:ext xmlns:c16="http://schemas.microsoft.com/office/drawing/2014/chart" uri="{C3380CC4-5D6E-409C-BE32-E72D297353CC}">
              <c16:uniqueId val="{0000000A-84A8-4899-B70A-E792AF7F53BE}"/>
            </c:ext>
          </c:extLst>
        </c:ser>
        <c:ser>
          <c:idx val="1"/>
          <c:order val="1"/>
          <c:tx>
            <c:strRef>
              <c:f>'Data sheet 2324'!$C$58</c:f>
              <c:strCache>
                <c:ptCount val="1"/>
                <c:pt idx="0">
                  <c:v>%</c:v>
                </c:pt>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strRef>
              <c:f>'Data sheet 2324'!$A$59:$A$67</c:f>
              <c:strCache>
                <c:ptCount val="9"/>
                <c:pt idx="0">
                  <c:v>Acute Commissioning</c:v>
                </c:pt>
                <c:pt idx="1">
                  <c:v>Primary Care</c:v>
                </c:pt>
                <c:pt idx="2">
                  <c:v>Mental Health </c:v>
                </c:pt>
                <c:pt idx="3">
                  <c:v>Community Services Contracts</c:v>
                </c:pt>
                <c:pt idx="4">
                  <c:v>Prescribing</c:v>
                </c:pt>
                <c:pt idx="5">
                  <c:v>Continuing Care</c:v>
                </c:pt>
                <c:pt idx="6">
                  <c:v>Other Commissioned Services</c:v>
                </c:pt>
                <c:pt idx="7">
                  <c:v>Other Programme Costs</c:v>
                </c:pt>
                <c:pt idx="8">
                  <c:v>Corporate Running Costs</c:v>
                </c:pt>
              </c:strCache>
            </c:strRef>
          </c:cat>
          <c:val>
            <c:numRef>
              <c:f>'Data sheet 2324'!$C$59:$C$67</c:f>
              <c:numCache>
                <c:formatCode>General</c:formatCode>
                <c:ptCount val="9"/>
                <c:pt idx="0" formatCode="0.00%">
                  <c:v>0.52561155984148744</c:v>
                </c:pt>
                <c:pt idx="2" formatCode="0.00%">
                  <c:v>7.6233084066089238E-2</c:v>
                </c:pt>
                <c:pt idx="3" formatCode="0.00%">
                  <c:v>0.10082970675050199</c:v>
                </c:pt>
                <c:pt idx="5" formatCode="0.00%">
                  <c:v>9.2221806104944307E-2</c:v>
                </c:pt>
                <c:pt idx="7" formatCode="0.00%">
                  <c:v>1.5475843795327814E-3</c:v>
                </c:pt>
              </c:numCache>
            </c:numRef>
          </c:val>
          <c:extLst>
            <c:ext xmlns:c16="http://schemas.microsoft.com/office/drawing/2014/chart" uri="{C3380CC4-5D6E-409C-BE32-E72D297353CC}">
              <c16:uniqueId val="{0000000B-84A8-4899-B70A-E792AF7F53BE}"/>
            </c:ext>
          </c:extLst>
        </c:ser>
        <c:ser>
          <c:idx val="2"/>
          <c:order val="2"/>
          <c:tx>
            <c:strRef>
              <c:f>'2014-15 Workings'!$J$14</c:f>
              <c:strCache>
                <c:ptCount val="1"/>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strRef>
              <c:f>'2014-15 Workings'!$I$15:$I$21</c:f>
              <c:strCache>
                <c:ptCount val="5"/>
                <c:pt idx="0">
                  <c:v>Other Expenditure</c:v>
                </c:pt>
                <c:pt idx="1">
                  <c:v>Primary Care</c:v>
                </c:pt>
                <c:pt idx="2">
                  <c:v>111 Service</c:v>
                </c:pt>
                <c:pt idx="3">
                  <c:v>Reablement</c:v>
                </c:pt>
                <c:pt idx="4">
                  <c:v>Total</c:v>
                </c:pt>
              </c:strCache>
            </c:strRef>
          </c:cat>
          <c:val>
            <c:numRef>
              <c:f>'2014-15 Workings'!$J$15:$J$21</c:f>
              <c:numCache>
                <c:formatCode>"£"#,##0.0</c:formatCode>
                <c:ptCount val="7"/>
                <c:pt idx="0" formatCode="General">
                  <c:v>0</c:v>
                </c:pt>
                <c:pt idx="1">
                  <c:v>3.0819999999999999</c:v>
                </c:pt>
                <c:pt idx="2">
                  <c:v>0.76800000000000002</c:v>
                </c:pt>
                <c:pt idx="3">
                  <c:v>0.72099999999999997</c:v>
                </c:pt>
                <c:pt idx="4">
                  <c:v>4.5709999999999997</c:v>
                </c:pt>
              </c:numCache>
            </c:numRef>
          </c:val>
          <c:extLst>
            <c:ext xmlns:c16="http://schemas.microsoft.com/office/drawing/2014/chart" uri="{C3380CC4-5D6E-409C-BE32-E72D297353CC}">
              <c16:uniqueId val="{0000000C-84A8-4899-B70A-E792AF7F53BE}"/>
            </c:ext>
          </c:extLst>
        </c:ser>
        <c:ser>
          <c:idx val="3"/>
          <c:order val="3"/>
          <c:tx>
            <c:strRef>
              <c:f>'2014-15 Workings'!$K$14</c:f>
              <c:strCache>
                <c:ptCount val="1"/>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strRef>
              <c:f>'2014-15 Workings'!$I$15:$I$21</c:f>
              <c:strCache>
                <c:ptCount val="5"/>
                <c:pt idx="0">
                  <c:v>Other Expenditure</c:v>
                </c:pt>
                <c:pt idx="1">
                  <c:v>Primary Care</c:v>
                </c:pt>
                <c:pt idx="2">
                  <c:v>111 Service</c:v>
                </c:pt>
                <c:pt idx="3">
                  <c:v>Reablement</c:v>
                </c:pt>
                <c:pt idx="4">
                  <c:v>Total</c:v>
                </c:pt>
              </c:strCache>
            </c:strRef>
          </c:cat>
          <c:val>
            <c:numRef>
              <c:f>'2014-15 Workings'!$K$15:$K$21</c:f>
              <c:numCache>
                <c:formatCode>General</c:formatCode>
                <c:ptCount val="7"/>
              </c:numCache>
            </c:numRef>
          </c:val>
          <c:extLst>
            <c:ext xmlns:c16="http://schemas.microsoft.com/office/drawing/2014/chart" uri="{C3380CC4-5D6E-409C-BE32-E72D297353CC}">
              <c16:uniqueId val="{0000000D-84A8-4899-B70A-E792AF7F53BE}"/>
            </c:ext>
          </c:extLst>
        </c:ser>
        <c:ser>
          <c:idx val="4"/>
          <c:order val="4"/>
          <c:tx>
            <c:strRef>
              <c:f>'2014-15 Workings'!$J$14</c:f>
              <c:strCache>
                <c:ptCount val="1"/>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strRef>
              <c:f>'2014-15 Workings'!$I$15:$I$21</c:f>
              <c:strCache>
                <c:ptCount val="5"/>
                <c:pt idx="0">
                  <c:v>Other Expenditure</c:v>
                </c:pt>
                <c:pt idx="1">
                  <c:v>Primary Care</c:v>
                </c:pt>
                <c:pt idx="2">
                  <c:v>111 Service</c:v>
                </c:pt>
                <c:pt idx="3">
                  <c:v>Reablement</c:v>
                </c:pt>
                <c:pt idx="4">
                  <c:v>Total</c:v>
                </c:pt>
              </c:strCache>
            </c:strRef>
          </c:cat>
          <c:val>
            <c:numRef>
              <c:f>'2014-15 Workings'!$J$15:$J$21</c:f>
              <c:numCache>
                <c:formatCode>"£"#,##0.0</c:formatCode>
                <c:ptCount val="7"/>
                <c:pt idx="0" formatCode="General">
                  <c:v>0</c:v>
                </c:pt>
                <c:pt idx="1">
                  <c:v>3.0819999999999999</c:v>
                </c:pt>
                <c:pt idx="2">
                  <c:v>0.76800000000000002</c:v>
                </c:pt>
                <c:pt idx="3">
                  <c:v>0.72099999999999997</c:v>
                </c:pt>
                <c:pt idx="4">
                  <c:v>4.5709999999999997</c:v>
                </c:pt>
              </c:numCache>
            </c:numRef>
          </c:val>
          <c:extLst>
            <c:ext xmlns:c16="http://schemas.microsoft.com/office/drawing/2014/chart" uri="{C3380CC4-5D6E-409C-BE32-E72D297353CC}">
              <c16:uniqueId val="{0000000E-84A8-4899-B70A-E792AF7F53BE}"/>
            </c:ext>
          </c:extLst>
        </c:ser>
        <c:ser>
          <c:idx val="5"/>
          <c:order val="5"/>
          <c:tx>
            <c:strRef>
              <c:f>'2014-15 Workings'!$K$14</c:f>
              <c:strCache>
                <c:ptCount val="1"/>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strRef>
              <c:f>'2014-15 Workings'!$I$15:$I$21</c:f>
              <c:strCache>
                <c:ptCount val="5"/>
                <c:pt idx="0">
                  <c:v>Other Expenditure</c:v>
                </c:pt>
                <c:pt idx="1">
                  <c:v>Primary Care</c:v>
                </c:pt>
                <c:pt idx="2">
                  <c:v>111 Service</c:v>
                </c:pt>
                <c:pt idx="3">
                  <c:v>Reablement</c:v>
                </c:pt>
                <c:pt idx="4">
                  <c:v>Total</c:v>
                </c:pt>
              </c:strCache>
            </c:strRef>
          </c:cat>
          <c:val>
            <c:numRef>
              <c:f>'2014-15 Workings'!$K$15:$K$21</c:f>
              <c:numCache>
                <c:formatCode>General</c:formatCode>
                <c:ptCount val="7"/>
              </c:numCache>
            </c:numRef>
          </c:val>
          <c:extLst>
            <c:ext xmlns:c16="http://schemas.microsoft.com/office/drawing/2014/chart" uri="{C3380CC4-5D6E-409C-BE32-E72D297353CC}">
              <c16:uniqueId val="{0000000F-84A8-4899-B70A-E792AF7F53BE}"/>
            </c:ext>
          </c:extLst>
        </c:ser>
        <c:ser>
          <c:idx val="6"/>
          <c:order val="6"/>
          <c:tx>
            <c:strRef>
              <c:f>'Data sheet 2324'!$B$79</c:f>
              <c:strCache>
                <c:ptCount val="1"/>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strRef>
              <c:f>'Data sheet 2324'!$A$80:$A$85</c:f>
              <c:strCache>
                <c:ptCount val="4"/>
                <c:pt idx="0">
                  <c:v>Other Expenditure</c:v>
                </c:pt>
                <c:pt idx="1">
                  <c:v>Out of Hours &amp;  NHS 111)</c:v>
                </c:pt>
                <c:pt idx="2">
                  <c:v>CRS</c:v>
                </c:pt>
                <c:pt idx="3">
                  <c:v>Other Commissioned Services Total</c:v>
                </c:pt>
              </c:strCache>
            </c:strRef>
          </c:cat>
          <c:val>
            <c:numRef>
              <c:f>'Data sheet 2324'!$B$80:$B$85</c:f>
              <c:numCache>
                <c:formatCode>"£"#,##0.0</c:formatCode>
                <c:ptCount val="6"/>
                <c:pt idx="0" formatCode="General">
                  <c:v>0</c:v>
                </c:pt>
                <c:pt idx="1">
                  <c:v>1.0854569999999999</c:v>
                </c:pt>
                <c:pt idx="2">
                  <c:v>0.27429599999999998</c:v>
                </c:pt>
                <c:pt idx="3">
                  <c:v>1.359753</c:v>
                </c:pt>
              </c:numCache>
            </c:numRef>
          </c:val>
          <c:extLst>
            <c:ext xmlns:c16="http://schemas.microsoft.com/office/drawing/2014/chart" uri="{C3380CC4-5D6E-409C-BE32-E72D297353CC}">
              <c16:uniqueId val="{00000010-84A8-4899-B70A-E792AF7F53BE}"/>
            </c:ext>
          </c:extLst>
        </c:ser>
        <c:ser>
          <c:idx val="7"/>
          <c:order val="7"/>
          <c:tx>
            <c:strRef>
              <c:f>'Data sheet 2324'!$C$79</c:f>
              <c:strCache>
                <c:ptCount val="1"/>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strRef>
              <c:f>'Data sheet 2324'!$A$80:$A$85</c:f>
              <c:strCache>
                <c:ptCount val="4"/>
                <c:pt idx="0">
                  <c:v>Other Expenditure</c:v>
                </c:pt>
                <c:pt idx="1">
                  <c:v>Out of Hours &amp;  NHS 111)</c:v>
                </c:pt>
                <c:pt idx="2">
                  <c:v>CRS</c:v>
                </c:pt>
                <c:pt idx="3">
                  <c:v>Other Commissioned Services Total</c:v>
                </c:pt>
              </c:strCache>
            </c:strRef>
          </c:cat>
          <c:val>
            <c:numRef>
              <c:f>'Data sheet 2324'!$C$80:$C$85</c:f>
              <c:numCache>
                <c:formatCode>General</c:formatCode>
                <c:ptCount val="6"/>
              </c:numCache>
            </c:numRef>
          </c:val>
          <c:extLst>
            <c:ext xmlns:c16="http://schemas.microsoft.com/office/drawing/2014/chart" uri="{C3380CC4-5D6E-409C-BE32-E72D297353CC}">
              <c16:uniqueId val="{00000011-84A8-4899-B70A-E792AF7F53BE}"/>
            </c:ext>
          </c:extLst>
        </c:ser>
        <c:dLbls>
          <c:showLegendKey val="0"/>
          <c:showVal val="1"/>
          <c:showCatName val="0"/>
          <c:showSerName val="0"/>
          <c:showPercent val="0"/>
          <c:showBubbleSize val="0"/>
          <c:showLeaderLines val="0"/>
        </c:dLbls>
        <c:firstSliceAng val="0"/>
      </c:pieChart>
    </c:plotArea>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0.48251</cdr:x>
      <cdr:y>0.15236</cdr:y>
    </cdr:from>
    <cdr:to>
      <cdr:x>0.5276</cdr:x>
      <cdr:y>0.237</cdr:y>
    </cdr:to>
    <cdr:cxnSp macro="">
      <cdr:nvCxnSpPr>
        <cdr:cNvPr id="10" name="Straight Connector 5">
          <a:extLst xmlns:a="http://schemas.openxmlformats.org/drawingml/2006/main">
            <a:ext uri="{FF2B5EF4-FFF2-40B4-BE49-F238E27FC236}">
              <a16:creationId xmlns:a16="http://schemas.microsoft.com/office/drawing/2014/main" id="{0552E5AA-A503-4F2A-B533-271AD28B3E6C}"/>
            </a:ext>
          </a:extLst>
        </cdr:cNvPr>
        <cdr:cNvCxnSpPr/>
      </cdr:nvCxnSpPr>
      <cdr:spPr>
        <a:xfrm xmlns:a="http://schemas.openxmlformats.org/drawingml/2006/main" flipV="1">
          <a:off x="3213195" y="941561"/>
          <a:ext cx="300222" cy="52302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0.44319</cdr:x>
      <cdr:y>0.17816</cdr:y>
    </cdr:from>
    <cdr:to>
      <cdr:x>0.47766</cdr:x>
      <cdr:y>0.23263</cdr:y>
    </cdr:to>
    <cdr:cxnSp macro="">
      <cdr:nvCxnSpPr>
        <cdr:cNvPr id="12" name="Straight Connector 16">
          <a:extLst xmlns:a="http://schemas.openxmlformats.org/drawingml/2006/main">
            <a:ext uri="{FF2B5EF4-FFF2-40B4-BE49-F238E27FC236}">
              <a16:creationId xmlns:a16="http://schemas.microsoft.com/office/drawing/2014/main" id="{92E55348-AA4D-415B-B68D-033D5D349C31}"/>
            </a:ext>
          </a:extLst>
        </cdr:cNvPr>
        <cdr:cNvCxnSpPr/>
      </cdr:nvCxnSpPr>
      <cdr:spPr>
        <a:xfrm xmlns:a="http://schemas.openxmlformats.org/drawingml/2006/main" flipH="1" flipV="1">
          <a:off x="2951355" y="1100952"/>
          <a:ext cx="229541" cy="33664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cdr:x>
      <cdr:y>0.16594</cdr:y>
    </cdr:from>
    <cdr:to>
      <cdr:x>0.6838</cdr:x>
      <cdr:y>0.2551</cdr:y>
    </cdr:to>
    <cdr:cxnSp macro="">
      <cdr:nvCxnSpPr>
        <cdr:cNvPr id="13" name="Straight Connector 21">
          <a:extLst xmlns:a="http://schemas.openxmlformats.org/drawingml/2006/main">
            <a:ext uri="{FF2B5EF4-FFF2-40B4-BE49-F238E27FC236}">
              <a16:creationId xmlns:a16="http://schemas.microsoft.com/office/drawing/2014/main" id="{00D922EB-651C-42F5-9783-4E6DC3F85237}"/>
            </a:ext>
          </a:extLst>
        </cdr:cNvPr>
        <cdr:cNvCxnSpPr/>
      </cdr:nvCxnSpPr>
      <cdr:spPr>
        <a:xfrm xmlns:a="http://schemas.openxmlformats.org/drawingml/2006/main" flipV="1">
          <a:off x="3329643" y="1025451"/>
          <a:ext cx="1224009" cy="550987"/>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0.36638</cdr:x>
      <cdr:y>0.68156</cdr:y>
    </cdr:from>
    <cdr:to>
      <cdr:x>0.44109</cdr:x>
      <cdr:y>0.71707</cdr:y>
    </cdr:to>
    <cdr:sp macro="" textlink="">
      <cdr:nvSpPr>
        <cdr:cNvPr id="14" name="TextBox 13"/>
        <cdr:cNvSpPr txBox="1"/>
      </cdr:nvSpPr>
      <cdr:spPr>
        <a:xfrm xmlns:a="http://schemas.openxmlformats.org/drawingml/2006/main">
          <a:off x="2428875" y="5667375"/>
          <a:ext cx="495300" cy="295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a:p>
      </cdr:txBody>
    </cdr:sp>
  </cdr:relSizeAnchor>
  <cdr:relSizeAnchor xmlns:cdr="http://schemas.openxmlformats.org/drawingml/2006/chartDrawing">
    <cdr:from>
      <cdr:x>0.30654</cdr:x>
      <cdr:y>0.69601</cdr:y>
    </cdr:from>
    <cdr:to>
      <cdr:x>0.44447</cdr:x>
      <cdr:y>0.79695</cdr:y>
    </cdr:to>
    <cdr:sp macro="" textlink="">
      <cdr:nvSpPr>
        <cdr:cNvPr id="15" name="TextBox 14"/>
        <cdr:cNvSpPr txBox="1"/>
      </cdr:nvSpPr>
      <cdr:spPr>
        <a:xfrm xmlns:a="http://schemas.openxmlformats.org/drawingml/2006/main">
          <a:off x="2183663" y="4518659"/>
          <a:ext cx="982568" cy="65532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300" b="1" dirty="0">
              <a:solidFill>
                <a:schemeClr val="bg1"/>
              </a:solidFill>
            </a:rPr>
            <a:t>Primary Care</a:t>
          </a:r>
        </a:p>
        <a:p xmlns:a="http://schemas.openxmlformats.org/drawingml/2006/main">
          <a:r>
            <a:rPr lang="en-GB" sz="1300" b="1" dirty="0">
              <a:solidFill>
                <a:schemeClr val="bg1"/>
              </a:solidFill>
            </a:rPr>
            <a:t>         13.9%</a:t>
          </a:r>
        </a:p>
      </cdr:txBody>
    </cdr:sp>
  </cdr:relSizeAnchor>
  <cdr:relSizeAnchor xmlns:cdr="http://schemas.openxmlformats.org/drawingml/2006/chartDrawing">
    <cdr:from>
      <cdr:x>0.34424</cdr:x>
      <cdr:y>0.23119</cdr:y>
    </cdr:from>
    <cdr:to>
      <cdr:x>0.44998</cdr:x>
      <cdr:y>0.29981</cdr:y>
    </cdr:to>
    <cdr:cxnSp macro="">
      <cdr:nvCxnSpPr>
        <cdr:cNvPr id="21" name="Straight Connector 20">
          <a:extLst xmlns:a="http://schemas.openxmlformats.org/drawingml/2006/main">
            <a:ext uri="{FF2B5EF4-FFF2-40B4-BE49-F238E27FC236}">
              <a16:creationId xmlns:a16="http://schemas.microsoft.com/office/drawing/2014/main" id="{6552EFA8-0CE7-4C0D-B3FC-0DAC01722A07}"/>
            </a:ext>
          </a:extLst>
        </cdr:cNvPr>
        <cdr:cNvCxnSpPr/>
      </cdr:nvCxnSpPr>
      <cdr:spPr>
        <a:xfrm xmlns:a="http://schemas.openxmlformats.org/drawingml/2006/main">
          <a:off x="2292380" y="1428680"/>
          <a:ext cx="704168" cy="424037"/>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B3C2E5-609B-2AC9-37F2-E419E35197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03A50D9-E3C1-FABB-F749-8A1FE369F5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1D14CB-FE29-1C47-A861-C81FA133B93B}" type="datetimeFigureOut">
              <a:rPr lang="en-GB" smtClean="0"/>
              <a:t>27/09/2024</a:t>
            </a:fld>
            <a:endParaRPr lang="en-GB"/>
          </a:p>
        </p:txBody>
      </p:sp>
      <p:sp>
        <p:nvSpPr>
          <p:cNvPr id="4" name="Footer Placeholder 3">
            <a:extLst>
              <a:ext uri="{FF2B5EF4-FFF2-40B4-BE49-F238E27FC236}">
                <a16:creationId xmlns:a16="http://schemas.microsoft.com/office/drawing/2014/main" id="{14E69ED6-3428-11DE-120F-E543F17A51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68C49FD-CAD4-C276-D721-975C80479D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9FC188-D68D-1A45-919E-58C8D178C492}" type="slidenum">
              <a:rPr lang="en-GB" smtClean="0"/>
              <a:t>‹#›</a:t>
            </a:fld>
            <a:endParaRPr lang="en-GB"/>
          </a:p>
        </p:txBody>
      </p:sp>
    </p:spTree>
    <p:extLst>
      <p:ext uri="{BB962C8B-B14F-4D97-AF65-F5344CB8AC3E}">
        <p14:creationId xmlns:p14="http://schemas.microsoft.com/office/powerpoint/2010/main" val="1905983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45A334-6322-4121-85DB-1177A4494869}" type="datetimeFigureOut">
              <a:rPr lang="en-GB" smtClean="0"/>
              <a:t>27/09/2024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BBD5F-92B3-4C13-A5A9-7242E96EA686}" type="slidenum">
              <a:rPr lang="en-GB" smtClean="0"/>
              <a:t>‹#›</a:t>
            </a:fld>
            <a:endParaRPr lang="en-GB"/>
          </a:p>
        </p:txBody>
      </p:sp>
    </p:spTree>
    <p:extLst>
      <p:ext uri="{BB962C8B-B14F-4D97-AF65-F5344CB8AC3E}">
        <p14:creationId xmlns:p14="http://schemas.microsoft.com/office/powerpoint/2010/main" val="329276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Slide 1 – Welcome slide</a:t>
            </a:r>
          </a:p>
        </p:txBody>
      </p:sp>
      <p:sp>
        <p:nvSpPr>
          <p:cNvPr id="4" name="Slide Number Placeholder 3"/>
          <p:cNvSpPr>
            <a:spLocks noGrp="1"/>
          </p:cNvSpPr>
          <p:nvPr>
            <p:ph type="sldNum" sz="quarter" idx="5"/>
          </p:nvPr>
        </p:nvSpPr>
        <p:spPr/>
        <p:txBody>
          <a:bodyPr/>
          <a:lstStyle/>
          <a:p>
            <a:fld id="{8B9BBD5F-92B3-4C13-A5A9-7242E96EA686}" type="slidenum">
              <a:rPr lang="en-GB" smtClean="0"/>
              <a:t>1</a:t>
            </a:fld>
            <a:endParaRPr lang="en-GB"/>
          </a:p>
        </p:txBody>
      </p:sp>
    </p:spTree>
    <p:extLst>
      <p:ext uri="{BB962C8B-B14F-4D97-AF65-F5344CB8AC3E}">
        <p14:creationId xmlns:p14="http://schemas.microsoft.com/office/powerpoint/2010/main" val="2859423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fld id="{8B9BBD5F-92B3-4C13-A5A9-7242E96EA686}" type="slidenum">
              <a:rPr lang="en-GB" smtClean="0"/>
              <a:t>10</a:t>
            </a:fld>
            <a:endParaRPr lang="en-GB"/>
          </a:p>
        </p:txBody>
      </p:sp>
    </p:spTree>
    <p:extLst>
      <p:ext uri="{BB962C8B-B14F-4D97-AF65-F5344CB8AC3E}">
        <p14:creationId xmlns:p14="http://schemas.microsoft.com/office/powerpoint/2010/main" val="2839531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B9BBD5F-92B3-4C13-A5A9-7242E96EA686}" type="slidenum">
              <a:rPr lang="en-GB" smtClean="0"/>
              <a:t>11</a:t>
            </a:fld>
            <a:endParaRPr lang="en-GB"/>
          </a:p>
        </p:txBody>
      </p:sp>
    </p:spTree>
    <p:extLst>
      <p:ext uri="{BB962C8B-B14F-4D97-AF65-F5344CB8AC3E}">
        <p14:creationId xmlns:p14="http://schemas.microsoft.com/office/powerpoint/2010/main" val="822381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B9BBD5F-92B3-4C13-A5A9-7242E96EA686}" type="slidenum">
              <a:rPr lang="en-GB" smtClean="0"/>
              <a:t>13</a:t>
            </a:fld>
            <a:endParaRPr lang="en-GB"/>
          </a:p>
        </p:txBody>
      </p:sp>
    </p:spTree>
    <p:extLst>
      <p:ext uri="{BB962C8B-B14F-4D97-AF65-F5344CB8AC3E}">
        <p14:creationId xmlns:p14="http://schemas.microsoft.com/office/powerpoint/2010/main" val="58508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B9BBD5F-92B3-4C13-A5A9-7242E96EA686}" type="slidenum">
              <a:rPr lang="en-GB" smtClean="0"/>
              <a:t>14</a:t>
            </a:fld>
            <a:endParaRPr lang="en-GB"/>
          </a:p>
        </p:txBody>
      </p:sp>
    </p:spTree>
    <p:extLst>
      <p:ext uri="{BB962C8B-B14F-4D97-AF65-F5344CB8AC3E}">
        <p14:creationId xmlns:p14="http://schemas.microsoft.com/office/powerpoint/2010/main" val="4241210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B9BBD5F-92B3-4C13-A5A9-7242E96EA686}" type="slidenum">
              <a:rPr lang="en-GB" smtClean="0"/>
              <a:t>16</a:t>
            </a:fld>
            <a:endParaRPr lang="en-GB"/>
          </a:p>
        </p:txBody>
      </p:sp>
    </p:spTree>
    <p:extLst>
      <p:ext uri="{BB962C8B-B14F-4D97-AF65-F5344CB8AC3E}">
        <p14:creationId xmlns:p14="http://schemas.microsoft.com/office/powerpoint/2010/main" val="1180644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b="1">
                <a:effectLst/>
                <a:latin typeface="Calibri" panose="020F0502020204030204" pitchFamily="34" charset="0"/>
                <a:ea typeface="Calibri" panose="020F0502020204030204" pitchFamily="34" charset="0"/>
              </a:rPr>
              <a:t>Slide - Questions</a:t>
            </a:r>
          </a:p>
          <a:p>
            <a:pPr marL="0" lvl="0" indent="0">
              <a:buFont typeface="Symbol" panose="05050102010706020507" pitchFamily="18" charset="2"/>
              <a:buNone/>
            </a:pPr>
            <a:endParaRPr lang="en-GB" sz="1800">
              <a:effectLst/>
              <a:latin typeface="Calibri" panose="020F0502020204030204" pitchFamily="34" charset="0"/>
              <a:ea typeface="Calibri" panose="020F0502020204030204" pitchFamily="34" charset="0"/>
            </a:endParaRPr>
          </a:p>
          <a:p>
            <a:pPr marL="0" lvl="0" indent="0">
              <a:buFont typeface="Symbol" panose="05050102010706020507" pitchFamily="18" charset="2"/>
              <a:buNone/>
            </a:pPr>
            <a:r>
              <a:rPr lang="en-GB" sz="1800">
                <a:effectLst/>
                <a:latin typeface="Calibri" panose="020F0502020204030204" pitchFamily="34" charset="0"/>
                <a:ea typeface="Calibri" panose="020F0502020204030204" pitchFamily="34" charset="0"/>
              </a:rPr>
              <a:t>Thank you, Jane and thank you Alan for taking us through what has been a full but productive year.</a:t>
            </a:r>
          </a:p>
          <a:p>
            <a:pPr marL="0" lvl="0" indent="0">
              <a:buFont typeface="Symbol" panose="05050102010706020507" pitchFamily="18" charset="2"/>
              <a:buNone/>
            </a:pPr>
            <a:endParaRPr lang="en-GB" sz="1800">
              <a:effectLst/>
              <a:latin typeface="Calibri" panose="020F0502020204030204" pitchFamily="34" charset="0"/>
              <a:ea typeface="Calibri" panose="020F0502020204030204" pitchFamily="34"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rPr>
              <a:t>We will now open the floor to questions. You can </a:t>
            </a:r>
            <a:r>
              <a:rPr lang="en-GB" sz="1800" kern="100">
                <a:effectLst/>
                <a:latin typeface="Calibri" panose="020F0502020204030204" pitchFamily="34" charset="0"/>
                <a:ea typeface="Calibri" panose="020F0502020204030204" pitchFamily="34" charset="0"/>
                <a:cs typeface="Times New Roman" panose="02020603050405020304" pitchFamily="18" charset="0"/>
              </a:rPr>
              <a:t>type your question it into the chat or raise your hand. </a:t>
            </a:r>
            <a:r>
              <a:rPr lang="en-GB" sz="18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Any questions we can get to before the close of the meeting that require an in-depth answer or further research will be taken away and a response provided in writing, so please do leave your email address with our communications team with your question – we will add their contact details to the chat now.</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Symbol" panose="05050102010706020507" pitchFamily="18" charset="2"/>
              <a:buNone/>
            </a:pPr>
            <a:endParaRPr lang="en-GB" sz="1800">
              <a:effectLst/>
              <a:latin typeface="Calibri" panose="020F0502020204030204" pitchFamily="34" charset="0"/>
              <a:ea typeface="Calibri" panose="020F0502020204030204" pitchFamily="34"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rPr>
              <a:t>We will start the question session with a question that was submitted to us in advance of this meeting. The question asked: “H</a:t>
            </a:r>
            <a:r>
              <a:rPr lang="en-GB" sz="1800" kern="0">
                <a:effectLst/>
                <a:latin typeface="Calibri" panose="020F0502020204030204" pitchFamily="34" charset="0"/>
                <a:ea typeface="Calibri" panose="020F0502020204030204" pitchFamily="34" charset="0"/>
                <a:cs typeface="Times New Roman" panose="02020603050405020304" pitchFamily="18" charset="0"/>
              </a:rPr>
              <a:t>ow does one access one’s GP? </a:t>
            </a:r>
            <a:r>
              <a:rPr lang="en-GB" sz="1800" kern="100">
                <a:effectLst/>
                <a:latin typeface="Calibri" panose="020F0502020204030204" pitchFamily="34" charset="0"/>
                <a:ea typeface="Calibri" panose="020F0502020204030204" pitchFamily="34" charset="0"/>
                <a:cs typeface="Times New Roman" panose="02020603050405020304" pitchFamily="18" charset="0"/>
              </a:rPr>
              <a:t>In Epping Forest, The Limes Practice, is a nightmare to get through, then impossible to see or speak with a GP. This has been an issue for long time now and nothing seems to improve. No one is held to account for the very poor service. I feel that the service deteriorated especially after establishment of Steller Healthcare. Have they taken their eye off the ball to concentrate on Steller Healthcare? Would be interested to know if this was done for financial reasons.”</a:t>
            </a:r>
          </a:p>
        </p:txBody>
      </p:sp>
      <p:sp>
        <p:nvSpPr>
          <p:cNvPr id="4" name="Slide Number Placeholder 3"/>
          <p:cNvSpPr>
            <a:spLocks noGrp="1"/>
          </p:cNvSpPr>
          <p:nvPr>
            <p:ph type="sldNum" sz="quarter" idx="5"/>
          </p:nvPr>
        </p:nvSpPr>
        <p:spPr/>
        <p:txBody>
          <a:bodyPr/>
          <a:lstStyle/>
          <a:p>
            <a:fld id="{8B9BBD5F-92B3-4C13-A5A9-7242E96EA686}" type="slidenum">
              <a:rPr lang="en-GB" smtClean="0"/>
              <a:t>17</a:t>
            </a:fld>
            <a:endParaRPr lang="en-GB"/>
          </a:p>
        </p:txBody>
      </p:sp>
    </p:spTree>
    <p:extLst>
      <p:ext uri="{BB962C8B-B14F-4D97-AF65-F5344CB8AC3E}">
        <p14:creationId xmlns:p14="http://schemas.microsoft.com/office/powerpoint/2010/main" val="2178476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endParaRPr lang="en-GB"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8B9BBD5F-92B3-4C13-A5A9-7242E96EA686}" type="slidenum">
              <a:rPr lang="en-GB" smtClean="0"/>
              <a:t>18</a:t>
            </a:fld>
            <a:endParaRPr lang="en-GB"/>
          </a:p>
        </p:txBody>
      </p:sp>
    </p:spTree>
    <p:extLst>
      <p:ext uri="{BB962C8B-B14F-4D97-AF65-F5344CB8AC3E}">
        <p14:creationId xmlns:p14="http://schemas.microsoft.com/office/powerpoint/2010/main" val="1733380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Slide 2 – agenda</a:t>
            </a:r>
            <a:endParaRPr lang="en-GB" sz="1800" b="1"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a:ea typeface="Calibri" panose="020F0502020204030204" pitchFamily="34" charset="0"/>
                <a:cs typeface="Calibri"/>
              </a:rPr>
              <a:t>Welcome everyone, to Hertfordshire and West Essex Integrated Care Board’s Annual General Meeting for the financial year 2023-24. </a:t>
            </a: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It’s good to see so many of you here today.</a:t>
            </a: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Before we get started, I’m just going to run through some housekeeping.</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We will be recording this meeting so those who could not join us today can watch it back. If you do not want to be filmed please do keep your cameras turned off. </a:t>
            </a:r>
            <a:r>
              <a:rPr lang="en-GB" sz="18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 will be uploading a copy of these slides to our website in the coming days so you can go back to review them if you wish</a:t>
            </a: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latin typeface="Calibri"/>
                <a:ea typeface="Calibri" panose="020F0502020204030204" pitchFamily="34" charset="0"/>
                <a:cs typeface="Calibri"/>
              </a:rPr>
              <a:t>All attendees</a:t>
            </a:r>
            <a:r>
              <a:rPr lang="en-GB" sz="1800" kern="100">
                <a:effectLst/>
                <a:latin typeface="Calibri"/>
                <a:ea typeface="Calibri" panose="020F0502020204030204" pitchFamily="34" charset="0"/>
                <a:cs typeface="Calibri"/>
              </a:rPr>
              <a:t> </a:t>
            </a:r>
            <a:r>
              <a:rPr lang="en-GB" sz="1800" kern="100">
                <a:latin typeface="Calibri"/>
                <a:ea typeface="Calibri" panose="020F0502020204030204" pitchFamily="34" charset="0"/>
                <a:cs typeface="Calibri"/>
              </a:rPr>
              <a:t>are </a:t>
            </a:r>
            <a:r>
              <a:rPr lang="en-GB" sz="1800" kern="100">
                <a:effectLst/>
                <a:latin typeface="Calibri"/>
                <a:ea typeface="Calibri" panose="020F0502020204030204" pitchFamily="34" charset="0"/>
                <a:cs typeface="Calibri"/>
              </a:rPr>
              <a:t>currently on mute – this is to help our speakers share the information they need to without background interruptions. We will take you off mute when it comes to question time at the end.</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During our AGM today we will hear from ICB Chief Executive Dr Jane Halpin, who will reflect back on the challenges and outcomes of the last year, then a look forward to the priorities for the ICB for 2024/25. </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Our Chief Finance Officer, Alan Pond, will talk us through the financial report after which we will have time for questions and answers. </a:t>
            </a: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We aim to put aside about 15 minutes for this and will address questions that have come through in advance first, before accepting any questions from the floor.</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If you have a questions, please type it into the chat or raise your hand. </a:t>
            </a:r>
          </a:p>
          <a:p>
            <a:pPr>
              <a:lnSpc>
                <a:spcPct val="107000"/>
              </a:lnSpc>
              <a:spcAft>
                <a:spcPts val="800"/>
              </a:spcAft>
            </a:pPr>
            <a:endParaRPr lang="en-GB" sz="18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Any questions that require an in-depth answer or further research will be taken away and a response provided in writing, so please do leave your email address with our communications team with your question – we will add their contact details to the chat now.</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We will try our best to get through as many questions as we can in the time we have available. With that, I’d like to hand over to Dr Jane Halpin.</a:t>
            </a:r>
          </a:p>
        </p:txBody>
      </p:sp>
      <p:sp>
        <p:nvSpPr>
          <p:cNvPr id="4" name="Slide Number Placeholder 3"/>
          <p:cNvSpPr>
            <a:spLocks noGrp="1"/>
          </p:cNvSpPr>
          <p:nvPr>
            <p:ph type="sldNum" sz="quarter" idx="5"/>
          </p:nvPr>
        </p:nvSpPr>
        <p:spPr/>
        <p:txBody>
          <a:bodyPr/>
          <a:lstStyle/>
          <a:p>
            <a:fld id="{8B9BBD5F-92B3-4C13-A5A9-7242E96EA686}" type="slidenum">
              <a:rPr lang="en-GB" smtClean="0"/>
              <a:t>2</a:t>
            </a:fld>
            <a:endParaRPr lang="en-GB"/>
          </a:p>
        </p:txBody>
      </p:sp>
    </p:spTree>
    <p:extLst>
      <p:ext uri="{BB962C8B-B14F-4D97-AF65-F5344CB8AC3E}">
        <p14:creationId xmlns:p14="http://schemas.microsoft.com/office/powerpoint/2010/main" val="3366872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Slide 3 – About us</a:t>
            </a:r>
            <a:endParaRPr lang="en-GB"/>
          </a:p>
          <a:p>
            <a:endParaRPr lang="en-GB"/>
          </a:p>
          <a:p>
            <a:r>
              <a:rPr lang="en-GB"/>
              <a:t>Hello, my name is Dr Jane Halpin and it’s my privilege to lead the ICB in its work to improve healthcare in Hertfordshire and west Essex. For those that may not know, here’s a little bit about what we do as an ICB. We use the 3.3 billion pound budget that we are provided from government, to pay for the health services that our population needs. We are also </a:t>
            </a:r>
            <a:r>
              <a:rPr kumimoji="0" lang="en-US" sz="1200" b="0" i="0" u="none" strike="noStrike" kern="1200" cap="none" spc="0" normalizeH="0" baseline="0" noProof="0">
                <a:ln>
                  <a:noFill/>
                </a:ln>
                <a:solidFill>
                  <a:srgbClr val="242424"/>
                </a:solidFill>
                <a:effectLst/>
                <a:uLnTx/>
                <a:uFillTx/>
                <a:latin typeface="Arial" panose="020B0604020202020204" pitchFamily="34" charset="0"/>
                <a:ea typeface="Times New Roman" panose="02020603050405020304" pitchFamily="18" charset="0"/>
                <a:cs typeface="+mn-cs"/>
              </a:rPr>
              <a:t>responsible for:</a:t>
            </a:r>
            <a:br>
              <a:rPr kumimoji="0" lang="en-US" sz="1200" b="0" i="0" u="none" strike="noStrike" kern="1200" cap="none" spc="0" normalizeH="0" baseline="0" noProof="0">
                <a:ln>
                  <a:noFill/>
                </a:ln>
                <a:solidFill>
                  <a:srgbClr val="242424"/>
                </a:solidFill>
                <a:effectLst/>
                <a:uLnTx/>
                <a:uFillTx/>
                <a:latin typeface="Arial" panose="020B0604020202020204" pitchFamily="34" charset="0"/>
                <a:ea typeface="Times New Roman" panose="02020603050405020304" pitchFamily="18" charset="0"/>
                <a:cs typeface="+mn-cs"/>
              </a:rPr>
            </a:br>
            <a:endParaRPr kumimoji="0" lang="en-US" sz="1200" b="0" i="0" u="none" strike="noStrike" kern="1200" cap="none" spc="0" normalizeH="0" baseline="0" noProof="0">
              <a:ln>
                <a:noFill/>
              </a:ln>
              <a:solidFill>
                <a:srgbClr val="242424"/>
              </a:solidFill>
              <a:effectLst/>
              <a:uLnTx/>
              <a:uFillTx/>
              <a:latin typeface="Arial" panose="020B0604020202020204" pitchFamily="34" charset="0"/>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42424"/>
                </a:solidFill>
                <a:effectLst/>
                <a:uLnTx/>
                <a:uFillTx/>
                <a:latin typeface="Arial" panose="020B0604020202020204" pitchFamily="34" charset="0"/>
                <a:ea typeface="Times New Roman" panose="02020603050405020304" pitchFamily="18" charset="0"/>
                <a:cs typeface="+mn-cs"/>
              </a:rPr>
              <a:t>making sure that health services work well and are of high quality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42424"/>
                </a:solidFill>
                <a:effectLst/>
                <a:uLnTx/>
                <a:uFillTx/>
                <a:latin typeface="Arial" panose="020B0604020202020204" pitchFamily="34" charset="0"/>
                <a:ea typeface="Times New Roman" panose="02020603050405020304" pitchFamily="18" charset="0"/>
                <a:cs typeface="+mn-cs"/>
              </a:rPr>
              <a:t>joining up health and care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42424"/>
                </a:solidFill>
                <a:effectLst/>
                <a:uLnTx/>
                <a:uFillTx/>
                <a:latin typeface="Arial" panose="020B0604020202020204" pitchFamily="34" charset="0"/>
                <a:ea typeface="Times New Roman" panose="02020603050405020304" pitchFamily="18" charset="0"/>
                <a:cs typeface="+mn-cs"/>
              </a:rPr>
              <a:t>improving health and wellbeing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42424"/>
                </a:solidFill>
                <a:effectLst/>
                <a:uLnTx/>
                <a:uFillTx/>
                <a:latin typeface="Arial" panose="020B0604020202020204" pitchFamily="34" charset="0"/>
                <a:ea typeface="Times New Roman" panose="02020603050405020304" pitchFamily="18" charset="0"/>
                <a:cs typeface="+mn-cs"/>
              </a:rPr>
              <a:t>reducing health inequalities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42424"/>
                </a:solidFill>
                <a:effectLst/>
                <a:uLnTx/>
                <a:uFillTx/>
                <a:latin typeface="Arial" panose="020B0604020202020204" pitchFamily="34" charset="0"/>
                <a:ea typeface="Times New Roman" panose="02020603050405020304" pitchFamily="18" charset="0"/>
                <a:cs typeface="+mn-cs"/>
              </a:rPr>
              <a:t>And delivering the integrated care strategy for the area   </a:t>
            </a:r>
            <a:endParaRPr kumimoji="0" lang="en-GB" sz="1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4" name="Slide Number Placeholder 3"/>
          <p:cNvSpPr>
            <a:spLocks noGrp="1"/>
          </p:cNvSpPr>
          <p:nvPr>
            <p:ph type="sldNum" sz="quarter" idx="5"/>
          </p:nvPr>
        </p:nvSpPr>
        <p:spPr/>
        <p:txBody>
          <a:bodyPr/>
          <a:lstStyle/>
          <a:p>
            <a:fld id="{571905A0-50B5-41D4-B5D6-17358C22C4E6}" type="slidenum">
              <a:rPr lang="en-GB" smtClean="0"/>
              <a:t>3</a:t>
            </a:fld>
            <a:endParaRPr lang="en-GB"/>
          </a:p>
        </p:txBody>
      </p:sp>
    </p:spTree>
    <p:extLst>
      <p:ext uri="{BB962C8B-B14F-4D97-AF65-F5344CB8AC3E}">
        <p14:creationId xmlns:p14="http://schemas.microsoft.com/office/powerpoint/2010/main" val="2452216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Slide 3 – Thank you</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a:ea typeface="Calibri" panose="020F0502020204030204" pitchFamily="34" charset="0"/>
                <a:cs typeface="Calibri"/>
              </a:rPr>
              <a:t>Before we go further I’d like to recognise that our work in the ICB is made possible because of our staff – </a:t>
            </a:r>
            <a:r>
              <a:rPr lang="en-GB" sz="1800" kern="100">
                <a:latin typeface="Calibri"/>
                <a:ea typeface="Calibri" panose="020F0502020204030204" pitchFamily="34" charset="0"/>
                <a:cs typeface="Calibri"/>
              </a:rPr>
              <a:t>and I'd like to thank them </a:t>
            </a:r>
            <a:r>
              <a:rPr lang="en-GB" sz="1800" kern="100">
                <a:effectLst/>
                <a:latin typeface="Calibri"/>
                <a:ea typeface="Calibri" panose="020F0502020204030204" pitchFamily="34" charset="0"/>
                <a:cs typeface="Calibri"/>
              </a:rPr>
              <a:t>for the </a:t>
            </a:r>
            <a:r>
              <a:rPr lang="en-GB" sz="1800" kern="100">
                <a:latin typeface="Calibri"/>
                <a:ea typeface="Calibri" panose="020F0502020204030204" pitchFamily="34" charset="0"/>
                <a:cs typeface="Calibri"/>
              </a:rPr>
              <a:t>dedicated </a:t>
            </a:r>
            <a:r>
              <a:rPr lang="en-GB" sz="1800" kern="100">
                <a:effectLst/>
                <a:latin typeface="Calibri"/>
                <a:ea typeface="Calibri" panose="020F0502020204030204" pitchFamily="34" charset="0"/>
                <a:cs typeface="Calibri"/>
              </a:rPr>
              <a:t>work </a:t>
            </a:r>
            <a:r>
              <a:rPr lang="en-GB" sz="1800" kern="100">
                <a:latin typeface="Calibri"/>
                <a:ea typeface="Calibri" panose="020F0502020204030204" pitchFamily="34" charset="0"/>
                <a:cs typeface="Calibri"/>
              </a:rPr>
              <a:t>they </a:t>
            </a:r>
            <a:r>
              <a:rPr lang="en-GB" sz="1800" kern="100">
                <a:effectLst/>
                <a:latin typeface="Calibri"/>
                <a:ea typeface="Calibri" panose="020F0502020204030204" pitchFamily="34" charset="0"/>
                <a:cs typeface="Calibri"/>
              </a:rPr>
              <a:t>do every day. </a:t>
            </a: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kern="100">
                <a:effectLst/>
                <a:latin typeface="Calibri"/>
                <a:ea typeface="Calibri" panose="020F0502020204030204" pitchFamily="34" charset="0"/>
                <a:cs typeface="Calibri"/>
              </a:rPr>
              <a:t>It’s been a challenging couple of years as </a:t>
            </a:r>
            <a:r>
              <a:rPr lang="en-GB" sz="1800" kern="100">
                <a:latin typeface="Calibri"/>
                <a:ea typeface="Calibri" panose="020F0502020204030204" pitchFamily="34" charset="0"/>
                <a:cs typeface="Calibri"/>
              </a:rPr>
              <a:t>we've continued to tackle the waiting lists made longer by COVID, settled</a:t>
            </a:r>
            <a:r>
              <a:rPr lang="en-GB" sz="1800" kern="100">
                <a:effectLst/>
                <a:latin typeface="Calibri"/>
                <a:ea typeface="Calibri" panose="020F0502020204030204" pitchFamily="34" charset="0"/>
                <a:cs typeface="Calibri"/>
              </a:rPr>
              <a:t> into </a:t>
            </a:r>
            <a:r>
              <a:rPr lang="en-GB" sz="1800" kern="100">
                <a:latin typeface="Calibri"/>
                <a:ea typeface="Calibri" panose="020F0502020204030204" pitchFamily="34" charset="0"/>
                <a:cs typeface="Calibri"/>
              </a:rPr>
              <a:t>working as</a:t>
            </a:r>
            <a:r>
              <a:rPr lang="en-GB" sz="1800" kern="100">
                <a:effectLst/>
                <a:latin typeface="Calibri"/>
                <a:ea typeface="Calibri" panose="020F0502020204030204" pitchFamily="34" charset="0"/>
                <a:cs typeface="Calibri"/>
              </a:rPr>
              <a:t> </a:t>
            </a:r>
            <a:r>
              <a:rPr lang="en-GB" sz="1800" kern="100">
                <a:latin typeface="Calibri"/>
                <a:ea typeface="Calibri" panose="020F0502020204030204" pitchFamily="34" charset="0"/>
                <a:cs typeface="Calibri"/>
              </a:rPr>
              <a:t>an </a:t>
            </a:r>
            <a:r>
              <a:rPr lang="en-GB" sz="1800" kern="100">
                <a:effectLst/>
                <a:latin typeface="Calibri"/>
                <a:ea typeface="Calibri" panose="020F0502020204030204" pitchFamily="34" charset="0"/>
                <a:cs typeface="Calibri"/>
              </a:rPr>
              <a:t>ICB</a:t>
            </a:r>
            <a:r>
              <a:rPr lang="en-GB" sz="1800" kern="100">
                <a:latin typeface="Calibri"/>
                <a:ea typeface="Calibri" panose="020F0502020204030204" pitchFamily="34" charset="0"/>
                <a:cs typeface="Calibri"/>
              </a:rPr>
              <a:t>,</a:t>
            </a:r>
            <a:r>
              <a:rPr lang="en-GB" sz="1800" kern="100">
                <a:effectLst/>
                <a:latin typeface="Calibri"/>
                <a:ea typeface="Calibri" panose="020F0502020204030204" pitchFamily="34" charset="0"/>
                <a:cs typeface="Calibri"/>
              </a:rPr>
              <a:t> and then were asked to </a:t>
            </a:r>
            <a:r>
              <a:rPr lang="en-GB" sz="1800" kern="100">
                <a:latin typeface="Calibri"/>
                <a:ea typeface="Calibri" panose="020F0502020204030204" pitchFamily="34" charset="0"/>
                <a:cs typeface="Calibri"/>
              </a:rPr>
              <a:t>substantially cut our organisational running costs. The</a:t>
            </a:r>
            <a:r>
              <a:rPr lang="en-GB" sz="1800" kern="100">
                <a:effectLst/>
                <a:latin typeface="Calibri"/>
                <a:ea typeface="Calibri" panose="020F0502020204030204" pitchFamily="34" charset="0"/>
                <a:cs typeface="Calibri"/>
              </a:rPr>
              <a:t> work to make efficiencies </a:t>
            </a:r>
            <a:r>
              <a:rPr lang="en-GB" sz="1800" kern="100">
                <a:latin typeface="Calibri"/>
                <a:ea typeface="Calibri" panose="020F0502020204030204" pitchFamily="34" charset="0"/>
                <a:cs typeface="Calibri"/>
              </a:rPr>
              <a:t>both within our organisation and across the system is</a:t>
            </a:r>
            <a:r>
              <a:rPr lang="en-GB" sz="1800" kern="100">
                <a:effectLst/>
                <a:latin typeface="Calibri"/>
                <a:ea typeface="Calibri" panose="020F0502020204030204" pitchFamily="34" charset="0"/>
                <a:cs typeface="Calibri"/>
              </a:rPr>
              <a:t> ongoing and the resilience our staff have shown through these difficult times is a testament to their commitment to our patients. </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We can’t do what we do without the hard work and commitment of our volunteers and patient groups, including our Youth Council and our Patient Engagement Forum, along with our partners and stakeholders who work with us to deliver services for our population.</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Their involvement and our close working relationship with each other illustrates the importance of putting patients and the public at the heart of everything we do.</a:t>
            </a:r>
          </a:p>
        </p:txBody>
      </p:sp>
      <p:sp>
        <p:nvSpPr>
          <p:cNvPr id="4" name="Slide Number Placeholder 3"/>
          <p:cNvSpPr>
            <a:spLocks noGrp="1"/>
          </p:cNvSpPr>
          <p:nvPr>
            <p:ph type="sldNum" sz="quarter" idx="5"/>
          </p:nvPr>
        </p:nvSpPr>
        <p:spPr/>
        <p:txBody>
          <a:bodyPr/>
          <a:lstStyle/>
          <a:p>
            <a:fld id="{8B9BBD5F-92B3-4C13-A5A9-7242E96EA686}" type="slidenum">
              <a:rPr lang="en-GB" smtClean="0"/>
              <a:t>4</a:t>
            </a:fld>
            <a:endParaRPr lang="en-GB"/>
          </a:p>
        </p:txBody>
      </p:sp>
    </p:spTree>
    <p:extLst>
      <p:ext uri="{BB962C8B-B14F-4D97-AF65-F5344CB8AC3E}">
        <p14:creationId xmlns:p14="http://schemas.microsoft.com/office/powerpoint/2010/main" val="2090910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a:effectLst/>
                <a:latin typeface="Calibri" panose="020F0502020204030204" pitchFamily="34" charset="0"/>
                <a:ea typeface="Calibri" panose="020F0502020204030204" pitchFamily="34" charset="0"/>
                <a:cs typeface="Times New Roman" panose="02020603050405020304" pitchFamily="18" charset="0"/>
              </a:rPr>
              <a:t>Slide 5 – review of 2023-24 – challenges</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a:ea typeface="Calibri" panose="020F0502020204030204" pitchFamily="34" charset="0"/>
                <a:cs typeface="Calibri"/>
              </a:rPr>
              <a:t>Every organisation will face challenges throughout the year – some expected</a:t>
            </a:r>
            <a:r>
              <a:rPr lang="en-GB" sz="1800" kern="100">
                <a:latin typeface="Calibri"/>
                <a:ea typeface="Calibri" panose="020F0502020204030204" pitchFamily="34" charset="0"/>
                <a:cs typeface="Calibri"/>
              </a:rPr>
              <a:t> (like winter),</a:t>
            </a:r>
            <a:r>
              <a:rPr lang="en-GB" sz="1800" kern="100">
                <a:effectLst/>
                <a:latin typeface="Calibri"/>
                <a:ea typeface="Calibri" panose="020F0502020204030204" pitchFamily="34" charset="0"/>
                <a:cs typeface="Calibri"/>
              </a:rPr>
              <a:t> some not</a:t>
            </a:r>
            <a:r>
              <a:rPr lang="en-GB" sz="1800" kern="100">
                <a:latin typeface="Calibri"/>
                <a:ea typeface="Calibri" panose="020F0502020204030204" pitchFamily="34" charset="0"/>
                <a:cs typeface="Calibri"/>
              </a:rPr>
              <a:t> – like the ongoing industrial action throughout the year.</a:t>
            </a:r>
            <a:endParaRPr lang="en-GB" sz="1800" kern="100">
              <a:effectLst/>
              <a:latin typeface="Calibri"/>
              <a:ea typeface="Calibri" panose="020F0502020204030204" pitchFamily="34" charset="0"/>
              <a:cs typeface="Calibri"/>
            </a:endParaRP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latin typeface="Calibri"/>
                <a:ea typeface="Calibri" panose="020F0502020204030204" pitchFamily="34" charset="0"/>
                <a:cs typeface="Calibri"/>
              </a:rPr>
              <a:t>Despite this, the</a:t>
            </a:r>
            <a:r>
              <a:rPr lang="en-GB" sz="1800" kern="100">
                <a:effectLst/>
                <a:latin typeface="Calibri"/>
                <a:ea typeface="Calibri" panose="020F0502020204030204" pitchFamily="34" charset="0"/>
                <a:cs typeface="Calibri"/>
              </a:rPr>
              <a:t> hard work of our teams has led to </a:t>
            </a:r>
            <a:r>
              <a:rPr lang="en-GB" sz="1800" kern="100">
                <a:latin typeface="Calibri"/>
                <a:ea typeface="Calibri" panose="020F0502020204030204" pitchFamily="34" charset="0"/>
                <a:cs typeface="Calibri"/>
              </a:rPr>
              <a:t>a number of positive</a:t>
            </a:r>
            <a:r>
              <a:rPr lang="en-GB" sz="1800" kern="100">
                <a:effectLst/>
                <a:latin typeface="Calibri"/>
                <a:ea typeface="Calibri" panose="020F0502020204030204" pitchFamily="34" charset="0"/>
                <a:cs typeface="Calibri"/>
              </a:rPr>
              <a:t> outcomes,</a:t>
            </a:r>
            <a:r>
              <a:rPr lang="en-GB" sz="1800" kern="100">
                <a:latin typeface="Calibri"/>
                <a:ea typeface="Calibri" panose="020F0502020204030204" pitchFamily="34" charset="0"/>
                <a:cs typeface="Calibri"/>
              </a:rPr>
              <a:t> with improved partnership</a:t>
            </a:r>
            <a:r>
              <a:rPr lang="en-GB" sz="1800" kern="100">
                <a:effectLst/>
                <a:latin typeface="Calibri"/>
                <a:ea typeface="Calibri" panose="020F0502020204030204" pitchFamily="34" charset="0"/>
                <a:cs typeface="Calibri"/>
              </a:rPr>
              <a:t> </a:t>
            </a:r>
            <a:r>
              <a:rPr lang="en-GB" sz="1800" kern="100">
                <a:latin typeface="Calibri"/>
                <a:ea typeface="Calibri" panose="020F0502020204030204" pitchFamily="34" charset="0"/>
                <a:cs typeface="Calibri"/>
              </a:rPr>
              <a:t>working </a:t>
            </a:r>
            <a:r>
              <a:rPr lang="en-GB" sz="1800" kern="100">
                <a:effectLst/>
                <a:latin typeface="Calibri"/>
                <a:ea typeface="Calibri" panose="020F0502020204030204" pitchFamily="34" charset="0"/>
                <a:cs typeface="Calibri"/>
              </a:rPr>
              <a:t>with our colleagues from across the NHS, local </a:t>
            </a:r>
            <a:r>
              <a:rPr lang="en-GB" sz="1800" kern="100">
                <a:latin typeface="Calibri"/>
                <a:ea typeface="Calibri" panose="020F0502020204030204" pitchFamily="34" charset="0"/>
                <a:cs typeface="Calibri"/>
              </a:rPr>
              <a:t>authorities,</a:t>
            </a:r>
            <a:r>
              <a:rPr lang="en-GB" sz="1800" kern="100">
                <a:effectLst/>
                <a:latin typeface="Calibri"/>
                <a:ea typeface="Calibri" panose="020F0502020204030204" pitchFamily="34" charset="0"/>
                <a:cs typeface="Calibri"/>
              </a:rPr>
              <a:t> </a:t>
            </a:r>
            <a:r>
              <a:rPr lang="en-GB" sz="1800" kern="100">
                <a:latin typeface="Calibri"/>
                <a:ea typeface="Calibri" panose="020F0502020204030204" pitchFamily="34" charset="0"/>
                <a:cs typeface="Calibri"/>
              </a:rPr>
              <a:t>broader public sector partners </a:t>
            </a:r>
            <a:r>
              <a:rPr lang="en-GB" sz="1800" kern="100">
                <a:effectLst/>
                <a:latin typeface="Calibri"/>
                <a:ea typeface="Calibri" panose="020F0502020204030204" pitchFamily="34" charset="0"/>
                <a:cs typeface="Calibri"/>
              </a:rPr>
              <a:t>and </a:t>
            </a:r>
            <a:r>
              <a:rPr lang="en-GB" sz="1800" kern="100">
                <a:latin typeface="Calibri"/>
                <a:ea typeface="Calibri" panose="020F0502020204030204" pitchFamily="34" charset="0"/>
                <a:cs typeface="Calibri"/>
              </a:rPr>
              <a:t>the voluntary</a:t>
            </a:r>
            <a:r>
              <a:rPr lang="en-GB" sz="1800" kern="100">
                <a:effectLst/>
                <a:latin typeface="Calibri"/>
                <a:ea typeface="Calibri" panose="020F0502020204030204" pitchFamily="34" charset="0"/>
                <a:cs typeface="Calibri"/>
              </a:rPr>
              <a:t> sector.</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a:ea typeface="Calibri" panose="020F0502020204030204" pitchFamily="34" charset="0"/>
                <a:cs typeface="Calibri"/>
              </a:rPr>
              <a:t>The established and productive relationships we have with our system partners ensure we came together to minimise the impact of the industrial action on our population and </a:t>
            </a:r>
            <a:r>
              <a:rPr lang="en-GB" sz="1800" kern="100">
                <a:latin typeface="Calibri"/>
                <a:ea typeface="Calibri" panose="020F0502020204030204" pitchFamily="34" charset="0"/>
                <a:cs typeface="Calibri"/>
              </a:rPr>
              <a:t>workforce</a:t>
            </a:r>
            <a:r>
              <a:rPr lang="en-GB" sz="1800" kern="100">
                <a:effectLst/>
                <a:latin typeface="Calibri"/>
                <a:ea typeface="Calibri" panose="020F0502020204030204" pitchFamily="34" charset="0"/>
                <a:cs typeface="Calibri"/>
              </a:rPr>
              <a:t>.  </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latin typeface="Calibri"/>
                <a:ea typeface="Calibri"/>
                <a:cs typeface="Calibri"/>
              </a:rPr>
              <a:t>With winter comes seasonal pressures in the NHS.  Our teams worked hard throughout the year to plan for winter, including protecting the most vulnerable through our vaccination programmes. We created more </a:t>
            </a:r>
            <a:r>
              <a:rPr lang="en-GB" sz="1800" kern="100">
                <a:effectLst/>
                <a:latin typeface="Calibri"/>
                <a:ea typeface="Calibri"/>
                <a:cs typeface="Calibri"/>
              </a:rPr>
              <a:t>GP appointments</a:t>
            </a:r>
            <a:r>
              <a:rPr lang="en-GB" sz="1800" kern="100">
                <a:latin typeface="Calibri"/>
                <a:ea typeface="Calibri"/>
                <a:cs typeface="Calibri"/>
              </a:rPr>
              <a:t> to meet demand, which also supported our hospital colleagues at times of pressure within their A&amp;E departments. This is against a backdrop of seasonal illness which increases demand for our services and also impacts on staffing.</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a:ea typeface="Calibri" panose="020F0502020204030204" pitchFamily="34" charset="0"/>
                <a:cs typeface="Calibri"/>
              </a:rPr>
              <a:t>I’ve alluded to our funding challenges as an ICB. Just to offer a bit more context we have had a period of restructuring internally due to a national requirement to reduce the operating costs of running ICBs by 30% over two years. We have had to make changes to enable us to work </a:t>
            </a:r>
            <a:r>
              <a:rPr lang="en-GB" sz="1800" kern="100">
                <a:latin typeface="Calibri"/>
                <a:ea typeface="Calibri" panose="020F0502020204030204" pitchFamily="34" charset="0"/>
                <a:cs typeface="Calibri"/>
              </a:rPr>
              <a:t>even more</a:t>
            </a:r>
            <a:r>
              <a:rPr lang="en-GB" sz="1800" kern="100">
                <a:effectLst/>
                <a:latin typeface="Calibri"/>
                <a:ea typeface="Calibri" panose="020F0502020204030204" pitchFamily="34" charset="0"/>
                <a:cs typeface="Calibri"/>
              </a:rPr>
              <a:t> efficiently while maintaining our high standards.  </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a:ea typeface="Calibri" panose="020F0502020204030204" pitchFamily="34" charset="0"/>
                <a:cs typeface="Calibri"/>
              </a:rPr>
              <a:t>We continue to see a rise in demand for many NHS services, including GP appointments</a:t>
            </a:r>
            <a:r>
              <a:rPr lang="en-GB" sz="1800" kern="100">
                <a:latin typeface="Calibri"/>
                <a:ea typeface="Calibri" panose="020F0502020204030204" pitchFamily="34" charset="0"/>
                <a:cs typeface="Calibri"/>
              </a:rPr>
              <a:t>,</a:t>
            </a:r>
            <a:r>
              <a:rPr lang="en-GB" sz="1800" kern="100">
                <a:effectLst/>
                <a:latin typeface="Calibri"/>
                <a:ea typeface="Calibri" panose="020F0502020204030204" pitchFamily="34" charset="0"/>
                <a:cs typeface="Calibri"/>
              </a:rPr>
              <a:t> </a:t>
            </a:r>
            <a:r>
              <a:rPr lang="en-GB" sz="1800" kern="100">
                <a:latin typeface="Calibri"/>
                <a:ea typeface="Calibri" panose="020F0502020204030204" pitchFamily="34" charset="0"/>
                <a:cs typeface="Calibri"/>
              </a:rPr>
              <a:t>diagnostic tests, outpatient appointments, planned operations, emergency department health, mental health help, </a:t>
            </a:r>
            <a:r>
              <a:rPr lang="en-GB" sz="1800" kern="100">
                <a:effectLst/>
                <a:latin typeface="Calibri"/>
                <a:ea typeface="Calibri" panose="020F0502020204030204" pitchFamily="34" charset="0"/>
                <a:cs typeface="Calibri"/>
              </a:rPr>
              <a:t>and dentistry.</a:t>
            </a:r>
            <a:br>
              <a:rPr lang="en-GB" sz="1800" kern="100">
                <a:latin typeface="Calibri"/>
                <a:ea typeface="Calibri" panose="020F0502020204030204" pitchFamily="34" charset="0"/>
                <a:cs typeface="Calibri"/>
              </a:rPr>
            </a:br>
            <a:endParaRPr lang="en-GB" sz="1800" kern="100">
              <a:latin typeface="Calibri"/>
              <a:ea typeface="Calibri" panose="020F0502020204030204" pitchFamily="34" charset="0"/>
              <a:cs typeface="Calibri"/>
            </a:endParaRPr>
          </a:p>
          <a:p>
            <a:pPr>
              <a:lnSpc>
                <a:spcPct val="107000"/>
              </a:lnSpc>
              <a:spcAft>
                <a:spcPts val="800"/>
              </a:spcAft>
            </a:pPr>
            <a:r>
              <a:rPr lang="en-GB" sz="1800" kern="100">
                <a:latin typeface="Calibri"/>
                <a:ea typeface="Calibri" panose="020F0502020204030204" pitchFamily="34" charset="0"/>
                <a:cs typeface="Calibri"/>
              </a:rPr>
              <a:t>In addition to rising demand, there</a:t>
            </a:r>
            <a:r>
              <a:rPr lang="en-GB" sz="1800" kern="100">
                <a:effectLst/>
                <a:latin typeface="Calibri"/>
                <a:ea typeface="Calibri" panose="020F0502020204030204" pitchFamily="34" charset="0"/>
                <a:cs typeface="Calibri"/>
              </a:rPr>
              <a:t> are various </a:t>
            </a:r>
            <a:r>
              <a:rPr lang="en-GB" sz="1800" kern="100">
                <a:latin typeface="Calibri"/>
                <a:ea typeface="Calibri" panose="020F0502020204030204" pitchFamily="34" charset="0"/>
                <a:cs typeface="Calibri"/>
              </a:rPr>
              <a:t>other reasons</a:t>
            </a:r>
            <a:r>
              <a:rPr lang="en-GB" sz="1800" kern="100">
                <a:effectLst/>
                <a:latin typeface="Calibri"/>
                <a:ea typeface="Calibri" panose="020F0502020204030204" pitchFamily="34" charset="0"/>
                <a:cs typeface="Calibri"/>
              </a:rPr>
              <a:t> patients may face difficulties in accessing these services, including </a:t>
            </a:r>
            <a:r>
              <a:rPr lang="en-GB" sz="1800" kern="100">
                <a:latin typeface="Calibri"/>
                <a:ea typeface="Calibri" panose="020F0502020204030204" pitchFamily="34" charset="0"/>
                <a:cs typeface="Calibri"/>
              </a:rPr>
              <a:t>staff recruitment</a:t>
            </a:r>
            <a:r>
              <a:rPr lang="en-GB" sz="1800" kern="100">
                <a:effectLst/>
                <a:latin typeface="Calibri"/>
                <a:ea typeface="Calibri" panose="020F0502020204030204" pitchFamily="34" charset="0"/>
                <a:cs typeface="Calibri"/>
              </a:rPr>
              <a:t> and retention</a:t>
            </a:r>
            <a:r>
              <a:rPr lang="en-GB" sz="1800" kern="100">
                <a:latin typeface="Calibri"/>
                <a:ea typeface="Calibri" panose="020F0502020204030204" pitchFamily="34" charset="0"/>
                <a:cs typeface="Calibri"/>
              </a:rPr>
              <a:t>,</a:t>
            </a:r>
            <a:r>
              <a:rPr lang="en-GB" sz="1800" kern="100">
                <a:effectLst/>
                <a:latin typeface="Calibri"/>
                <a:ea typeface="Calibri" panose="020F0502020204030204" pitchFamily="34" charset="0"/>
                <a:cs typeface="Calibri"/>
              </a:rPr>
              <a:t> funding</a:t>
            </a:r>
            <a:r>
              <a:rPr lang="en-GB" sz="1800" kern="100">
                <a:latin typeface="Calibri"/>
                <a:ea typeface="Calibri" panose="020F0502020204030204" pitchFamily="34" charset="0"/>
                <a:cs typeface="Calibri"/>
              </a:rPr>
              <a:t> issues, and problems with our ageing building and infrastructure</a:t>
            </a:r>
            <a:r>
              <a:rPr lang="en-GB" sz="1800" kern="100">
                <a:effectLst/>
                <a:latin typeface="Calibri"/>
                <a:ea typeface="Calibri" panose="020F0502020204030204" pitchFamily="34" charset="0"/>
                <a:cs typeface="Calibri"/>
              </a:rPr>
              <a:t>. Our teams have faced these challenges head on and </a:t>
            </a:r>
            <a:r>
              <a:rPr lang="en-GB" sz="1800" kern="100">
                <a:latin typeface="Calibri"/>
                <a:ea typeface="Calibri" panose="020F0502020204030204" pitchFamily="34" charset="0"/>
                <a:cs typeface="Calibri"/>
              </a:rPr>
              <a:t>are working hard</a:t>
            </a:r>
            <a:r>
              <a:rPr lang="en-GB" sz="1800" kern="100">
                <a:effectLst/>
                <a:latin typeface="Calibri"/>
                <a:ea typeface="Calibri" panose="020F0502020204030204" pitchFamily="34" charset="0"/>
                <a:cs typeface="Calibri"/>
              </a:rPr>
              <a:t> </a:t>
            </a:r>
            <a:r>
              <a:rPr lang="en-GB" sz="1800" kern="100">
                <a:latin typeface="Calibri"/>
                <a:ea typeface="Calibri" panose="020F0502020204030204" pitchFamily="34" charset="0"/>
                <a:cs typeface="Calibri"/>
              </a:rPr>
              <a:t>to implement</a:t>
            </a:r>
            <a:r>
              <a:rPr lang="en-GB" sz="1800" kern="100">
                <a:effectLst/>
                <a:latin typeface="Calibri"/>
                <a:ea typeface="Calibri" panose="020F0502020204030204" pitchFamily="34" charset="0"/>
                <a:cs typeface="Calibri"/>
              </a:rPr>
              <a:t> </a:t>
            </a:r>
            <a:r>
              <a:rPr lang="en-GB" sz="1800" kern="100">
                <a:latin typeface="Calibri"/>
                <a:ea typeface="Calibri" panose="020F0502020204030204" pitchFamily="34" charset="0"/>
                <a:cs typeface="Calibri"/>
              </a:rPr>
              <a:t>improvements,</a:t>
            </a:r>
            <a:r>
              <a:rPr lang="en-GB" sz="1800" kern="100">
                <a:effectLst/>
                <a:latin typeface="Calibri"/>
                <a:ea typeface="Calibri" panose="020F0502020204030204" pitchFamily="34" charset="0"/>
                <a:cs typeface="Calibri"/>
              </a:rPr>
              <a:t> to address these.</a:t>
            </a:r>
            <a:endParaRPr lang="en-GB"/>
          </a:p>
        </p:txBody>
      </p:sp>
      <p:sp>
        <p:nvSpPr>
          <p:cNvPr id="4" name="Slide Number Placeholder 3"/>
          <p:cNvSpPr>
            <a:spLocks noGrp="1"/>
          </p:cNvSpPr>
          <p:nvPr>
            <p:ph type="sldNum" sz="quarter" idx="5"/>
          </p:nvPr>
        </p:nvSpPr>
        <p:spPr/>
        <p:txBody>
          <a:bodyPr/>
          <a:lstStyle/>
          <a:p>
            <a:fld id="{8B9BBD5F-92B3-4C13-A5A9-7242E96EA686}" type="slidenum">
              <a:rPr lang="en-GB" smtClean="0"/>
              <a:t>5</a:t>
            </a:fld>
            <a:endParaRPr lang="en-GB"/>
          </a:p>
        </p:txBody>
      </p:sp>
    </p:spTree>
    <p:extLst>
      <p:ext uri="{BB962C8B-B14F-4D97-AF65-F5344CB8AC3E}">
        <p14:creationId xmlns:p14="http://schemas.microsoft.com/office/powerpoint/2010/main" val="116994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Slide 6  – Review of 2023-24 (images only on automatic slideshow)</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effectLst/>
                <a:latin typeface="Calibri"/>
                <a:ea typeface="Calibri" panose="020F0502020204030204" pitchFamily="34" charset="0"/>
                <a:cs typeface="Calibri"/>
              </a:rPr>
              <a:t>Despite the challenges there are very many things we’re proud of this year, including the relaunch of the Integrated Urgent Assessment and Treatment Centre at Princess Alexandra Hospital in Harlow, which provides urgent care to those referred by the hospital’s Emergency department and NHS 111. </a:t>
            </a:r>
            <a:r>
              <a:rPr lang="en-GB" kern="100">
                <a:latin typeface="Calibri"/>
                <a:ea typeface="Calibri" panose="020F0502020204030204" pitchFamily="34" charset="0"/>
                <a:cs typeface="Calibri"/>
              </a:rPr>
              <a:t> Across our area, we’re</a:t>
            </a:r>
            <a:r>
              <a:rPr lang="en-GB" sz="1200" kern="100">
                <a:effectLst/>
                <a:latin typeface="Calibri"/>
                <a:ea typeface="Calibri" panose="020F0502020204030204" pitchFamily="34" charset="0"/>
                <a:cs typeface="Calibri"/>
              </a:rPr>
              <a:t> also seeing the further development of Integrated Neighbourhood Teams which bring staff together in a way that offers vital services to our residents and supports people to be looked after in their own homes.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solidFill>
                <a:srgbClr val="000000"/>
              </a:solidFill>
              <a:effectLst/>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solidFill>
                  <a:srgbClr val="000000"/>
                </a:solidFill>
                <a:effectLst/>
                <a:latin typeface="Calibri"/>
                <a:ea typeface="Calibri" panose="020F0502020204030204" pitchFamily="34" charset="0"/>
                <a:cs typeface="Calibri"/>
              </a:rPr>
              <a:t>Here are just a few more of our achievements from the last year.</a:t>
            </a:r>
          </a:p>
          <a:p>
            <a:endParaRPr lang="en-GB"/>
          </a:p>
          <a:p>
            <a:pPr marL="171450" indent="-171450">
              <a:lnSpc>
                <a:spcPct val="107000"/>
              </a:lnSpc>
              <a:spcAft>
                <a:spcPts val="800"/>
              </a:spcAft>
              <a:buFontTx/>
              <a:buChar char="-"/>
            </a:pPr>
            <a:r>
              <a:rPr lang="en-GB" sz="1200" kern="100">
                <a:effectLst/>
                <a:latin typeface="Calibri"/>
                <a:ea typeface="Calibri" panose="020F0502020204030204" pitchFamily="34" charset="0"/>
                <a:cs typeface="Calibri"/>
              </a:rPr>
              <a:t>Through focused work and campaigning we are helping our residents to diagnose and treat their high blood pressure, protecting them from serious health risks. </a:t>
            </a:r>
            <a:endParaRPr lang="en-GB" sz="1200" kern="1200">
              <a:effectLst/>
              <a:latin typeface="Calibri"/>
              <a:ea typeface="+mn-ea"/>
              <a:cs typeface="Calibri"/>
            </a:endParaRPr>
          </a:p>
          <a:p>
            <a:pPr marL="171450" indent="-171450">
              <a:lnSpc>
                <a:spcPct val="107000"/>
              </a:lnSpc>
              <a:spcAft>
                <a:spcPts val="800"/>
              </a:spcAft>
              <a:buFontTx/>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The targeted lung health checks programme is picking up early signs of lung cancer in patients who have a history of smoking</a:t>
            </a:r>
          </a:p>
          <a:p>
            <a:pPr marL="171450" indent="-171450">
              <a:lnSpc>
                <a:spcPct val="107000"/>
              </a:lnSpc>
              <a:spcAft>
                <a:spcPts val="800"/>
              </a:spcAft>
              <a:buFontTx/>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Our Patient Engagement Forum is advising our Board.</a:t>
            </a:r>
          </a:p>
          <a:p>
            <a:pPr marL="171450" indent="-171450">
              <a:lnSpc>
                <a:spcPct val="107000"/>
              </a:lnSpc>
              <a:spcAft>
                <a:spcPts val="800"/>
              </a:spcAft>
              <a:buFontTx/>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We have opened a new mental health urgent care centre at Lister Hospital </a:t>
            </a:r>
          </a:p>
          <a:p>
            <a:pPr marL="171450" indent="-171450">
              <a:lnSpc>
                <a:spcPct val="107000"/>
              </a:lnSpc>
              <a:spcAft>
                <a:spcPts val="800"/>
              </a:spcAft>
              <a:buFontTx/>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Work has started on the elective St Albans Surgical Hub</a:t>
            </a:r>
          </a:p>
          <a:p>
            <a:pPr marL="171450" indent="-171450">
              <a:lnSpc>
                <a:spcPct val="107000"/>
              </a:lnSpc>
              <a:spcAft>
                <a:spcPts val="800"/>
              </a:spcAft>
              <a:buFontTx/>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We have further strengthened our partnership with the University of Hertfordshire has grown and we are supporting its medical school</a:t>
            </a:r>
          </a:p>
          <a:p>
            <a:pPr marL="171450" indent="-171450">
              <a:lnSpc>
                <a:spcPct val="107000"/>
              </a:lnSpc>
              <a:spcAft>
                <a:spcPts val="800"/>
              </a:spcAft>
              <a:buFontTx/>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We have increased children’s mental health access by 44% year-on-year</a:t>
            </a:r>
          </a:p>
          <a:p>
            <a:pPr marL="171450" indent="-171450">
              <a:lnSpc>
                <a:spcPct val="107000"/>
              </a:lnSpc>
              <a:spcAft>
                <a:spcPts val="800"/>
              </a:spcAft>
              <a:buFontTx/>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Our ICB is in the top 10 in the country for referring people into the national digital weight management programme</a:t>
            </a:r>
          </a:p>
          <a:p>
            <a:pPr marL="171450" indent="-171450">
              <a:lnSpc>
                <a:spcPct val="107000"/>
              </a:lnSpc>
              <a:spcAft>
                <a:spcPts val="800"/>
              </a:spcAft>
              <a:buFontTx/>
              <a:buChar char="-"/>
            </a:pPr>
            <a:r>
              <a:rPr lang="en-GB" sz="1800">
                <a:effectLst/>
                <a:latin typeface="Calibri" panose="020F0502020204030204" pitchFamily="34" charset="0"/>
                <a:ea typeface="Times New Roman" panose="02020603050405020304" pitchFamily="18" charset="0"/>
              </a:rPr>
              <a:t>We’ve completed a governance review that has started the shift in decision making to our health and care partnerships</a:t>
            </a:r>
          </a:p>
          <a:p>
            <a:pPr marL="171450" indent="-171450">
              <a:lnSpc>
                <a:spcPct val="107000"/>
              </a:lnSpc>
              <a:spcAft>
                <a:spcPts val="800"/>
              </a:spcAft>
              <a:buFontTx/>
              <a:buChar char="-"/>
            </a:pPr>
            <a:r>
              <a:rPr lang="en-GB" sz="1800">
                <a:effectLst/>
                <a:latin typeface="Arial" panose="020B0604020202020204" pitchFamily="34" charset="0"/>
                <a:ea typeface="Arial" panose="020B0604020202020204" pitchFamily="34" charset="0"/>
                <a:cs typeface="Times New Roman" panose="02020603050405020304" pitchFamily="18" charset="0"/>
              </a:rPr>
              <a:t>There were remarkable improvements to waiting times in the accident and emergency department of West Herts Teaching Hospitals NHS Trust. The trust was ranked as seventh best according to NHS England figures in July, with 83% of their patients arriving at A&amp;E being seen within the four-hour target time.</a:t>
            </a:r>
          </a:p>
          <a:p>
            <a:pPr marL="171450" indent="-171450">
              <a:lnSpc>
                <a:spcPct val="107000"/>
              </a:lnSpc>
              <a:spcAft>
                <a:spcPts val="800"/>
              </a:spcAft>
              <a:buFontTx/>
              <a:buChar char="-"/>
            </a:pPr>
            <a:r>
              <a:rPr lang="en-GB" sz="1800" b="0" i="0" u="none" strike="noStrike" baseline="0">
                <a:solidFill>
                  <a:srgbClr val="000000"/>
                </a:solidFill>
                <a:effectLst/>
                <a:latin typeface="Arial" panose="020B0604020202020204" pitchFamily="34" charset="0"/>
                <a:cs typeface="Times New Roman" panose="02020603050405020304" pitchFamily="18" charset="0"/>
              </a:rPr>
              <a:t>We established, with partners, a </a:t>
            </a:r>
            <a:r>
              <a:rPr lang="en-GB" sz="1800" b="0" i="0" u="none" strike="noStrike" baseline="0">
                <a:solidFill>
                  <a:srgbClr val="000000"/>
                </a:solidFill>
                <a:latin typeface="Arial" panose="020B0604020202020204" pitchFamily="34" charset="0"/>
              </a:rPr>
              <a:t>Quality Improvement Network to understand how system-wide issues can be tackled, understand what can be achieved when organisations work together, and drive improvement activity across the system. </a:t>
            </a:r>
          </a:p>
          <a:p>
            <a:pPr marL="171450" indent="-171450">
              <a:lnSpc>
                <a:spcPct val="107000"/>
              </a:lnSpc>
              <a:spcAft>
                <a:spcPts val="800"/>
              </a:spcAft>
              <a:buFontTx/>
              <a:buChar char="-"/>
            </a:pPr>
            <a:r>
              <a:rPr lang="en-GB" sz="1800">
                <a:solidFill>
                  <a:srgbClr val="00B050"/>
                </a:solidFill>
                <a:effectLst/>
                <a:latin typeface="Calibri" panose="020F0502020204030204" pitchFamily="34" charset="0"/>
                <a:ea typeface="Times New Roman" panose="02020603050405020304" pitchFamily="18" charset="0"/>
              </a:rPr>
              <a:t>We’ve achieved all this and more and kept our system spending to agreed budgets last year, despite significant demands on it. </a:t>
            </a:r>
            <a:endParaRPr lang="en-GB" sz="1800">
              <a:effectLst/>
              <a:latin typeface="Calibri" panose="020F0502020204030204" pitchFamily="34" charset="0"/>
              <a:ea typeface="Calibri" panose="020F0502020204030204" pitchFamily="34" charset="0"/>
            </a:endParaRPr>
          </a:p>
          <a:p>
            <a:pPr marL="171450" indent="-171450">
              <a:lnSpc>
                <a:spcPct val="107000"/>
              </a:lnSpc>
              <a:spcAft>
                <a:spcPts val="800"/>
              </a:spcAft>
              <a:buFontTx/>
              <a:buChar char="-"/>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endParaRPr lang="en-GB"/>
          </a:p>
        </p:txBody>
      </p:sp>
      <p:sp>
        <p:nvSpPr>
          <p:cNvPr id="4" name="Slide Number Placeholder 3"/>
          <p:cNvSpPr>
            <a:spLocks noGrp="1"/>
          </p:cNvSpPr>
          <p:nvPr>
            <p:ph type="sldNum" sz="quarter" idx="5"/>
          </p:nvPr>
        </p:nvSpPr>
        <p:spPr/>
        <p:txBody>
          <a:bodyPr/>
          <a:lstStyle/>
          <a:p>
            <a:fld id="{8B9BBD5F-92B3-4C13-A5A9-7242E96EA686}" type="slidenum">
              <a:rPr lang="en-GB" smtClean="0"/>
              <a:t>6</a:t>
            </a:fld>
            <a:endParaRPr lang="en-GB"/>
          </a:p>
        </p:txBody>
      </p:sp>
    </p:spTree>
    <p:extLst>
      <p:ext uri="{BB962C8B-B14F-4D97-AF65-F5344CB8AC3E}">
        <p14:creationId xmlns:p14="http://schemas.microsoft.com/office/powerpoint/2010/main" val="269478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kern="100">
                <a:effectLst/>
                <a:latin typeface="Calibri" panose="020F0502020204030204" pitchFamily="34" charset="0"/>
                <a:ea typeface="Calibri" panose="020F0502020204030204" pitchFamily="34" charset="0"/>
                <a:cs typeface="Times New Roman" panose="02020603050405020304" pitchFamily="18" charset="0"/>
              </a:rPr>
              <a:t>Slide 7 – Review of 2023-24 </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a:ea typeface="Calibri" panose="020F0502020204030204" pitchFamily="34" charset="0"/>
                <a:cs typeface="Calibri"/>
              </a:rPr>
              <a:t>As I mentioned earlier, some patients struggle to access primary care services – whether that is to see </a:t>
            </a:r>
            <a:r>
              <a:rPr lang="en-GB" sz="1800" kern="100">
                <a:latin typeface="Calibri"/>
                <a:ea typeface="Calibri" panose="020F0502020204030204" pitchFamily="34" charset="0"/>
                <a:cs typeface="Calibri"/>
              </a:rPr>
              <a:t>GP</a:t>
            </a:r>
            <a:r>
              <a:rPr lang="en-GB" sz="1800" kern="100">
                <a:effectLst/>
                <a:latin typeface="Calibri"/>
                <a:ea typeface="Calibri" panose="020F0502020204030204" pitchFamily="34" charset="0"/>
                <a:cs typeface="Calibri"/>
              </a:rPr>
              <a:t> </a:t>
            </a:r>
            <a:r>
              <a:rPr lang="en-GB" sz="1800" kern="100">
                <a:latin typeface="Calibri"/>
                <a:ea typeface="Calibri" panose="020F0502020204030204" pitchFamily="34" charset="0"/>
                <a:cs typeface="Calibri"/>
              </a:rPr>
              <a:t>practice staff </a:t>
            </a:r>
            <a:r>
              <a:rPr lang="en-GB" sz="1800" kern="100">
                <a:effectLst/>
                <a:latin typeface="Calibri"/>
                <a:ea typeface="Calibri" panose="020F0502020204030204" pitchFamily="34" charset="0"/>
                <a:cs typeface="Calibri"/>
              </a:rPr>
              <a:t>or dentists.</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a:ea typeface="Calibri" panose="020F0502020204030204" pitchFamily="34" charset="0"/>
                <a:cs typeface="Calibri"/>
              </a:rPr>
              <a:t>Responding to this, the ICB commissioned dental colleagues to open up more appointments in 2023-24 which we are extending </a:t>
            </a:r>
            <a:r>
              <a:rPr lang="en-GB" sz="1800" kern="100">
                <a:latin typeface="Calibri"/>
                <a:ea typeface="Calibri" panose="020F0502020204030204" pitchFamily="34" charset="0"/>
                <a:cs typeface="Calibri"/>
              </a:rPr>
              <a:t>into</a:t>
            </a:r>
            <a:r>
              <a:rPr lang="en-GB" sz="1800" kern="100">
                <a:effectLst/>
                <a:latin typeface="Calibri"/>
                <a:ea typeface="Calibri" panose="020F0502020204030204" pitchFamily="34" charset="0"/>
                <a:cs typeface="Calibri"/>
              </a:rPr>
              <a:t> 2024-25. This </a:t>
            </a:r>
            <a:r>
              <a:rPr lang="en-GB" sz="1800" kern="100">
                <a:latin typeface="Calibri"/>
                <a:ea typeface="Calibri" panose="020F0502020204030204" pitchFamily="34" charset="0"/>
                <a:cs typeface="Calibri"/>
              </a:rPr>
              <a:t>will help to ensure</a:t>
            </a:r>
            <a:r>
              <a:rPr lang="en-GB" sz="1800" kern="100">
                <a:effectLst/>
                <a:latin typeface="Calibri"/>
                <a:ea typeface="Calibri" panose="020F0502020204030204" pitchFamily="34" charset="0"/>
                <a:cs typeface="Calibri"/>
              </a:rPr>
              <a:t> </a:t>
            </a:r>
            <a:r>
              <a:rPr lang="en-GB" sz="1800" kern="100">
                <a:latin typeface="Calibri"/>
                <a:ea typeface="Calibri" panose="020F0502020204030204" pitchFamily="34" charset="0"/>
                <a:cs typeface="Calibri"/>
              </a:rPr>
              <a:t>that </a:t>
            </a:r>
            <a:r>
              <a:rPr lang="en-GB" sz="1800" kern="100">
                <a:effectLst/>
                <a:latin typeface="Calibri"/>
                <a:ea typeface="Calibri" panose="020F0502020204030204" pitchFamily="34" charset="0"/>
                <a:cs typeface="Calibri"/>
              </a:rPr>
              <a:t>people who do not usually receive dental treatment, can do so</a:t>
            </a:r>
            <a:r>
              <a:rPr lang="en-GB" sz="1800" kern="100">
                <a:latin typeface="Calibri"/>
                <a:ea typeface="Calibri" panose="020F0502020204030204" pitchFamily="34" charset="0"/>
                <a:cs typeface="Calibri"/>
              </a:rPr>
              <a:t> more easily</a:t>
            </a:r>
            <a:r>
              <a:rPr lang="en-GB" sz="1800" kern="100">
                <a:effectLst/>
                <a:latin typeface="Calibri"/>
                <a:ea typeface="Calibri" panose="020F0502020204030204" pitchFamily="34" charset="0"/>
                <a:cs typeface="Calibri"/>
              </a:rPr>
              <a:t>. </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We’ve also opened up urgent access to dental appointments and have been running a pilot scheme since December 2023 to provide urgent appointments during the day, evenings and weekends to patients who are referred via NHS111.</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100">
                <a:latin typeface="Calibri"/>
                <a:ea typeface="Calibri" panose="020F0502020204030204" pitchFamily="34" charset="0"/>
                <a:cs typeface="Calibri"/>
              </a:rPr>
              <a:t>In general practice we have helped provide nearly 4% more GP appointments, compared with the year before. </a:t>
            </a:r>
            <a:r>
              <a:rPr lang="en-GB" sz="1800" kern="100">
                <a:effectLst/>
                <a:latin typeface="Calibri" panose="020F0502020204030204" pitchFamily="34" charset="0"/>
                <a:ea typeface="Calibri" panose="020F0502020204030204" pitchFamily="34" charset="0"/>
                <a:cs typeface="Times New Roman" panose="02020603050405020304" pitchFamily="18" charset="0"/>
              </a:rPr>
              <a:t>Patients can see a more varied range of clinical and non-clinical professionals in our GP practices. Many practices offer appointments with physiotherapists, mental health practitioners, social prescribers and health and wellbeing coaches. This ensures patients are able to see the right person for their needs and ensures that GP time is able to support those patients who most need their expertise.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Segoe UI" panose="020B0502040204020203" pitchFamily="34" charset="0"/>
              </a:rPr>
              <a:t>In January 2024, the new mental health urgent care centre at the Lister Hospital in Stevenage opened to support people in crisis, not just in Stevenage but across a wider area. Offering expert mental health help in a calm environment, the centre is helping people in crisis, offering them community support and reducing avoidable hospital admissions.​ We have also been successful in reducing the need to place patients requiring inpatient services outside our area when they need inpatient care although this remains a challenge. </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Segoe UI" panose="020B0502040204020203" pitchFamily="34" charset="0"/>
              </a:rPr>
              <a:t>In cancer care we are maintaining a consistently strong performance on cancer treatment – we were the only health system in the East of England where all three of our acute hospital trusts met the Faster Diagnostic Standard for cancer in March 24.</a:t>
            </a:r>
          </a:p>
          <a:p>
            <a:pPr>
              <a:lnSpc>
                <a:spcPct val="107000"/>
              </a:lnSpc>
              <a:spcAft>
                <a:spcPts val="800"/>
              </a:spcAft>
            </a:pPr>
            <a:endParaRPr lang="en-GB" sz="1800">
              <a:effectLst/>
              <a:latin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a:t>More broadly, our focus on care closer to home has seen our Hospital at Home services support more patients to be monitored by clinicians from their own home. This enables patients to return home where clinically appropriate and frees up beds for patients who need to be in hospital. And also helping patients avoid admission where it is possible to support them in a different way instead. </a:t>
            </a:r>
            <a:r>
              <a:rPr lang="en-GB" sz="1800">
                <a:effectLst/>
                <a:latin typeface="Calibri" panose="020F0502020204030204" pitchFamily="34" charset="0"/>
                <a:ea typeface="Times New Roman" panose="02020603050405020304" pitchFamily="18" charset="0"/>
              </a:rPr>
              <a:t>NHS England said in our annual assessment letter that: “The ICB has been at the forefront of developing virtual wards across the region”.</a:t>
            </a:r>
            <a:endParaRPr lang="en-GB" sz="1800">
              <a:effectLst/>
              <a:latin typeface="Calibri" panose="020F0502020204030204" pitchFamily="34" charset="0"/>
              <a:ea typeface="Calibri" panose="020F0502020204030204" pitchFamily="34" charset="0"/>
            </a:endParaRPr>
          </a:p>
          <a:p>
            <a:pPr>
              <a:lnSpc>
                <a:spcPct val="107000"/>
              </a:lnSpc>
              <a:spcAft>
                <a:spcPts val="800"/>
              </a:spcAft>
            </a:pPr>
            <a:endParaRPr lang="en-GB"/>
          </a:p>
        </p:txBody>
      </p:sp>
      <p:sp>
        <p:nvSpPr>
          <p:cNvPr id="4" name="Slide Number Placeholder 3"/>
          <p:cNvSpPr>
            <a:spLocks noGrp="1"/>
          </p:cNvSpPr>
          <p:nvPr>
            <p:ph type="sldNum" sz="quarter" idx="5"/>
          </p:nvPr>
        </p:nvSpPr>
        <p:spPr/>
        <p:txBody>
          <a:bodyPr/>
          <a:lstStyle/>
          <a:p>
            <a:fld id="{8B9BBD5F-92B3-4C13-A5A9-7242E96EA686}" type="slidenum">
              <a:rPr lang="en-GB" smtClean="0"/>
              <a:t>7</a:t>
            </a:fld>
            <a:endParaRPr lang="en-GB"/>
          </a:p>
        </p:txBody>
      </p:sp>
    </p:spTree>
    <p:extLst>
      <p:ext uri="{BB962C8B-B14F-4D97-AF65-F5344CB8AC3E}">
        <p14:creationId xmlns:p14="http://schemas.microsoft.com/office/powerpoint/2010/main" val="596994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865755" algn="ctr"/>
              </a:tabLst>
            </a:pPr>
            <a:r>
              <a:rPr lang="en-GB" sz="1800" b="1" kern="100" dirty="0">
                <a:effectLst/>
                <a:latin typeface="Calibri"/>
                <a:ea typeface="Calibri"/>
                <a:cs typeface="Calibri"/>
              </a:rPr>
              <a:t>Slide 8 – Looking ahead</a:t>
            </a:r>
          </a:p>
          <a:p>
            <a:pPr>
              <a:lnSpc>
                <a:spcPct val="107000"/>
              </a:lnSpc>
              <a:spcAft>
                <a:spcPts val="800"/>
              </a:spcAft>
              <a:tabLst>
                <a:tab pos="2865755" algn="ctr"/>
              </a:tabLst>
            </a:pPr>
            <a:r>
              <a:rPr lang="en-GB" sz="1800" kern="100" dirty="0">
                <a:effectLst/>
                <a:latin typeface="Calibri"/>
                <a:ea typeface="Calibri"/>
                <a:cs typeface="Calibri"/>
              </a:rPr>
              <a:t>	</a:t>
            </a:r>
          </a:p>
          <a:p>
            <a:pPr>
              <a:lnSpc>
                <a:spcPct val="107000"/>
              </a:lnSpc>
              <a:spcAft>
                <a:spcPts val="800"/>
              </a:spcAft>
            </a:pPr>
            <a:r>
              <a:rPr lang="en-GB" kern="100" dirty="0"/>
              <a:t>The</a:t>
            </a:r>
            <a:r>
              <a:rPr lang="en-GB" kern="100" dirty="0">
                <a:effectLst/>
              </a:rPr>
              <a:t> </a:t>
            </a:r>
            <a:r>
              <a:rPr lang="en-GB" kern="100" dirty="0"/>
              <a:t>population of </a:t>
            </a:r>
            <a:r>
              <a:rPr lang="en-GB" kern="100" dirty="0">
                <a:effectLst/>
              </a:rPr>
              <a:t>Hertfordshire and west Essex </a:t>
            </a:r>
            <a:r>
              <a:rPr lang="en-GB" kern="100" dirty="0"/>
              <a:t>is </a:t>
            </a:r>
            <a:r>
              <a:rPr lang="en-GB" kern="100" dirty="0">
                <a:effectLst/>
              </a:rPr>
              <a:t>generally </a:t>
            </a:r>
            <a:r>
              <a:rPr lang="en-GB" kern="100" dirty="0"/>
              <a:t>healthier and lives longer </a:t>
            </a:r>
            <a:r>
              <a:rPr lang="en-GB" kern="100" dirty="0">
                <a:effectLst/>
              </a:rPr>
              <a:t>than the national average</a:t>
            </a:r>
            <a:r>
              <a:rPr lang="en-GB" kern="100" dirty="0"/>
              <a:t>. The number of years people will live before encountering significant illness, is 64.5 years for men and 65.7 years for women. Total average life expectancy is 81 and 84 years respectively. However we recognise considerable variation within and between our </a:t>
            </a:r>
            <a:r>
              <a:rPr lang="en-GB" kern="100" dirty="0">
                <a:effectLst/>
              </a:rPr>
              <a:t>communities </a:t>
            </a:r>
            <a:r>
              <a:rPr lang="en-GB" kern="100" dirty="0"/>
              <a:t>– </a:t>
            </a:r>
            <a:r>
              <a:rPr lang="en-GB" kern="100" dirty="0">
                <a:effectLst/>
              </a:rPr>
              <a:t>in </a:t>
            </a:r>
            <a:r>
              <a:rPr lang="en-GB" kern="100" dirty="0"/>
              <a:t>some areas life expectancy is relatively low, with people struggling to live with the </a:t>
            </a:r>
            <a:r>
              <a:rPr lang="en-GB" kern="100" dirty="0">
                <a:effectLst/>
              </a:rPr>
              <a:t>health and </a:t>
            </a:r>
            <a:r>
              <a:rPr lang="en-GB" kern="100" dirty="0"/>
              <a:t>wellbeing impacts brought by economic deprivation</a:t>
            </a:r>
            <a:r>
              <a:rPr lang="en-GB" kern="100" dirty="0">
                <a:effectLst/>
              </a:rPr>
              <a:t>. </a:t>
            </a:r>
            <a:endParaRPr lang="en-GB" dirty="0"/>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GB" kern="100" dirty="0"/>
              <a:t>Our Population Health Management Team provides us with essential data around this that informs our work. We know that the number of over 85 year olds in our population is expected to rise by 55%  in the next 15 years. And while this is a brilliant thing to celebrate with increasing life expectancy, we know his will bring additional demands to health and care service as we know this age group is also the biggest user of health and care services. We're using the detailed information we have about the health of our communities to inform the care and services we offer to our patients.</a:t>
            </a:r>
            <a:endParaRPr lang="en-GB" kern="100" dirty="0">
              <a:cs typeface="Calibri"/>
            </a:endParaRPr>
          </a:p>
          <a:p>
            <a:pPr>
              <a:lnSpc>
                <a:spcPct val="107000"/>
              </a:lnSpc>
              <a:spcAft>
                <a:spcPts val="800"/>
              </a:spcAft>
            </a:pPr>
            <a:endParaRPr lang="en-GB" sz="1800" kern="100">
              <a:latin typeface="Calibri"/>
              <a:ea typeface="Calibri" panose="020F0502020204030204" pitchFamily="34" charset="0"/>
              <a:cs typeface="Calibri"/>
            </a:endParaRPr>
          </a:p>
          <a:p>
            <a:pPr>
              <a:lnSpc>
                <a:spcPct val="107000"/>
              </a:lnSpc>
              <a:spcAft>
                <a:spcPts val="800"/>
              </a:spcAft>
            </a:pPr>
            <a:r>
              <a:rPr lang="en-GB" sz="1800" kern="100" dirty="0">
                <a:effectLst/>
                <a:latin typeface="Calibri"/>
                <a:ea typeface="Calibri"/>
                <a:cs typeface="Calibri"/>
              </a:rPr>
              <a:t>Good patient experience means working towards getting patients the right care in the right place at the right time. Not doing so can inadvertently lead to greater dependency and reliance on healthcare and loss of confidence in the ability to manage for one’s self and one’s own care. </a:t>
            </a:r>
            <a:r>
              <a:rPr lang="en-GB" sz="1800" kern="100" dirty="0">
                <a:latin typeface="Calibri"/>
                <a:ea typeface="Calibri"/>
                <a:cs typeface="Calibri"/>
              </a:rPr>
              <a:t>We aim to offer proactive, integrated care and to support people with the knowledge and help they need to prioritise and manage their own health and wellbeing wherever possible. </a:t>
            </a:r>
            <a:endParaRPr lang="en-GB" sz="1800" kern="100" dirty="0">
              <a:effectLst/>
              <a:latin typeface="Calibri"/>
              <a:ea typeface="Calibri"/>
              <a:cs typeface="Calibri"/>
            </a:endParaRP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a:ea typeface="Calibri"/>
                <a:cs typeface="Calibri"/>
              </a:rPr>
              <a:t>As we move into a new financial year we have already put in place </a:t>
            </a:r>
            <a:r>
              <a:rPr lang="en-GB" sz="1800" kern="100" dirty="0">
                <a:latin typeface="Calibri"/>
                <a:ea typeface="Calibri"/>
                <a:cs typeface="Calibri"/>
              </a:rPr>
              <a:t>a </a:t>
            </a:r>
            <a:r>
              <a:rPr lang="en-GB" sz="1800" kern="100" dirty="0">
                <a:effectLst/>
                <a:latin typeface="Calibri"/>
                <a:ea typeface="Calibri"/>
                <a:cs typeface="Calibri"/>
              </a:rPr>
              <a:t>plan to focus on specific priorities to support our residents to live healthier lives for longer.</a:t>
            </a:r>
            <a:endParaRPr lang="en-GB" dirty="0">
              <a:ea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905A0-50B5-41D4-B5D6-17358C22C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055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Calibri"/>
                <a:ea typeface="Calibri"/>
                <a:cs typeface="Calibri"/>
              </a:rPr>
              <a:t>Slide 9 – </a:t>
            </a:r>
            <a:r>
              <a:rPr lang="en-GB" sz="1800" b="1" kern="100" dirty="0">
                <a:latin typeface="Calibri"/>
                <a:ea typeface="Calibri"/>
                <a:cs typeface="Calibri"/>
              </a:rPr>
              <a:t>Priorities </a:t>
            </a:r>
            <a:r>
              <a:rPr lang="en-GB" sz="1800" b="1" kern="100" dirty="0">
                <a:effectLst/>
                <a:latin typeface="Calibri"/>
                <a:ea typeface="Calibri"/>
                <a:cs typeface="Calibri"/>
              </a:rPr>
              <a:t>in our Medium Term Plan</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a:ea typeface="Calibri"/>
                <a:cs typeface="Calibri"/>
              </a:rPr>
              <a:t>Our Medium Term Plan</a:t>
            </a:r>
            <a:r>
              <a:rPr lang="en-GB" sz="1800" kern="100" dirty="0">
                <a:latin typeface="Calibri"/>
                <a:ea typeface="Calibri"/>
                <a:cs typeface="Calibri"/>
              </a:rPr>
              <a:t>,</a:t>
            </a:r>
            <a:r>
              <a:rPr lang="en-GB" sz="1800" kern="100" dirty="0">
                <a:effectLst/>
                <a:latin typeface="Calibri"/>
                <a:ea typeface="Calibri"/>
                <a:cs typeface="Calibri"/>
              </a:rPr>
              <a:t> which take us through to 2029/2030</a:t>
            </a:r>
            <a:r>
              <a:rPr lang="en-GB" sz="1800" kern="100" dirty="0">
                <a:latin typeface="Calibri"/>
                <a:ea typeface="Calibri"/>
                <a:cs typeface="Calibri"/>
              </a:rPr>
              <a:t>,</a:t>
            </a:r>
            <a:r>
              <a:rPr lang="en-GB" sz="1800" kern="100" dirty="0">
                <a:effectLst/>
                <a:latin typeface="Calibri"/>
                <a:ea typeface="Calibri"/>
                <a:cs typeface="Calibri"/>
              </a:rPr>
              <a:t> sets out how we intend to deliver our ambitions while making the efficiency savings needed to reduce the rate of health services expenditure in our system and become financially sustainable.  Between now and 2026 we will focus on delivering the </a:t>
            </a:r>
            <a:r>
              <a:rPr lang="en-GB" sz="1800" kern="100" dirty="0">
                <a:latin typeface="Calibri"/>
                <a:ea typeface="Calibri"/>
                <a:cs typeface="Calibri"/>
              </a:rPr>
              <a:t>priorities</a:t>
            </a:r>
            <a:r>
              <a:rPr lang="en-GB" sz="1800" kern="100" dirty="0">
                <a:effectLst/>
                <a:latin typeface="Calibri"/>
                <a:ea typeface="Calibri"/>
                <a:cs typeface="Calibri"/>
              </a:rPr>
              <a:t> </a:t>
            </a:r>
            <a:r>
              <a:rPr lang="en-GB" sz="1800" kern="100" dirty="0">
                <a:latin typeface="Calibri"/>
                <a:ea typeface="Calibri"/>
                <a:cs typeface="Calibri"/>
              </a:rPr>
              <a:t>shown here</a:t>
            </a:r>
            <a:r>
              <a:rPr lang="en-GB" sz="1800" kern="100" dirty="0">
                <a:effectLst/>
                <a:latin typeface="Calibri"/>
                <a:ea typeface="Calibri"/>
                <a:cs typeface="Calibri"/>
              </a:rPr>
              <a:t>.</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a:ea typeface="Calibri"/>
                <a:cs typeface="Calibri"/>
              </a:rPr>
              <a:t>We’ve </a:t>
            </a:r>
            <a:r>
              <a:rPr lang="en-GB" sz="1800" kern="100" dirty="0">
                <a:latin typeface="Calibri"/>
                <a:ea typeface="Calibri"/>
                <a:cs typeface="Calibri"/>
              </a:rPr>
              <a:t>talked</a:t>
            </a:r>
            <a:r>
              <a:rPr lang="en-GB" sz="1800" kern="100" dirty="0">
                <a:effectLst/>
                <a:latin typeface="Calibri"/>
                <a:ea typeface="Calibri"/>
                <a:cs typeface="Calibri"/>
              </a:rPr>
              <a:t> through some of the programmes of work that are already starting to </a:t>
            </a:r>
            <a:r>
              <a:rPr lang="en-GB" sz="1800" kern="100" dirty="0">
                <a:latin typeface="Calibri"/>
                <a:ea typeface="Calibri"/>
                <a:cs typeface="Calibri"/>
              </a:rPr>
              <a:t>make a difference.  </a:t>
            </a:r>
            <a:br>
              <a:rPr lang="en-GB" sz="1800" kern="100" dirty="0">
                <a:latin typeface="Calibri"/>
                <a:ea typeface="Calibri" panose="020F0502020204030204" pitchFamily="34" charset="0"/>
                <a:cs typeface="Calibri"/>
              </a:rPr>
            </a:br>
            <a:br>
              <a:rPr lang="en-GB" sz="1800" kern="100" dirty="0">
                <a:latin typeface="Calibri"/>
                <a:ea typeface="Calibri" panose="020F0502020204030204" pitchFamily="34" charset="0"/>
                <a:cs typeface="Calibri"/>
              </a:rPr>
            </a:br>
            <a:r>
              <a:rPr lang="en-GB" sz="1800" kern="100" dirty="0">
                <a:latin typeface="Calibri"/>
                <a:ea typeface="Calibri"/>
                <a:cs typeface="Calibri"/>
              </a:rPr>
              <a:t>In the year to come, a new community</a:t>
            </a:r>
            <a:r>
              <a:rPr lang="en-GB" sz="1800" kern="100" dirty="0">
                <a:effectLst/>
                <a:latin typeface="Calibri"/>
                <a:ea typeface="Calibri"/>
                <a:cs typeface="Calibri"/>
              </a:rPr>
              <a:t> diagnostic centre at St Margaret’s Hospital in Epping</a:t>
            </a:r>
            <a:r>
              <a:rPr lang="en-GB" sz="1800" kern="100" dirty="0">
                <a:latin typeface="Calibri"/>
                <a:ea typeface="Calibri"/>
                <a:cs typeface="Calibri"/>
              </a:rPr>
              <a:t>,</a:t>
            </a:r>
            <a:r>
              <a:rPr lang="en-GB" sz="1800" kern="100" dirty="0">
                <a:effectLst/>
                <a:latin typeface="Calibri"/>
                <a:ea typeface="Calibri"/>
                <a:cs typeface="Calibri"/>
              </a:rPr>
              <a:t> </a:t>
            </a:r>
            <a:r>
              <a:rPr lang="en-GB" sz="1800" kern="100" dirty="0">
                <a:latin typeface="Calibri"/>
                <a:ea typeface="Calibri"/>
                <a:cs typeface="Calibri"/>
              </a:rPr>
              <a:t>a new centre for planned surgery in St Albans and extended diagnostic testing in Bishop's Stortford are just three of the projects which </a:t>
            </a:r>
            <a:r>
              <a:rPr lang="en-GB" sz="1800" kern="100" dirty="0">
                <a:effectLst/>
                <a:latin typeface="Calibri"/>
                <a:ea typeface="Calibri"/>
                <a:cs typeface="Calibri"/>
              </a:rPr>
              <a:t>will support some of these ambitions</a:t>
            </a:r>
            <a:r>
              <a:rPr lang="en-GB" sz="1800" kern="100" dirty="0">
                <a:latin typeface="Calibri"/>
                <a:ea typeface="Calibri"/>
                <a:cs typeface="Calibri"/>
              </a:rPr>
              <a:t>.</a:t>
            </a:r>
            <a:r>
              <a:rPr lang="en-GB" sz="1800" kern="100" dirty="0">
                <a:effectLst/>
                <a:latin typeface="Calibri"/>
                <a:ea typeface="Calibri"/>
                <a:cs typeface="Calibri"/>
              </a:rPr>
              <a:t> </a:t>
            </a:r>
            <a:r>
              <a:rPr lang="en-GB" sz="1800" kern="100" dirty="0">
                <a:latin typeface="Calibri"/>
                <a:ea typeface="Calibri"/>
                <a:cs typeface="Calibri"/>
              </a:rPr>
              <a:t> </a:t>
            </a:r>
            <a:br>
              <a:rPr lang="en-GB" sz="1800" kern="100" dirty="0">
                <a:latin typeface="Calibri"/>
                <a:ea typeface="Calibri" panose="020F0502020204030204" pitchFamily="34" charset="0"/>
                <a:cs typeface="Calibri"/>
              </a:rPr>
            </a:br>
            <a:br>
              <a:rPr lang="en-GB" sz="1800" kern="100" dirty="0">
                <a:latin typeface="Calibri"/>
                <a:ea typeface="Calibri" panose="020F0502020204030204" pitchFamily="34" charset="0"/>
                <a:cs typeface="Calibri"/>
              </a:rPr>
            </a:br>
            <a:r>
              <a:rPr lang="en-GB" sz="1800" kern="100" dirty="0">
                <a:latin typeface="Calibri"/>
                <a:ea typeface="Calibri"/>
                <a:cs typeface="Calibri"/>
              </a:rPr>
              <a:t>On a larger scale, we</a:t>
            </a:r>
            <a:r>
              <a:rPr lang="en-GB" sz="1800" kern="100" dirty="0">
                <a:effectLst/>
                <a:latin typeface="Calibri"/>
                <a:ea typeface="Calibri"/>
                <a:cs typeface="Calibri"/>
              </a:rPr>
              <a:t> </a:t>
            </a:r>
            <a:r>
              <a:rPr lang="en-GB" sz="1800" kern="100" dirty="0">
                <a:latin typeface="Calibri"/>
                <a:ea typeface="Calibri"/>
                <a:cs typeface="Calibri"/>
              </a:rPr>
              <a:t>await with great interest the current </a:t>
            </a:r>
            <a:r>
              <a:rPr lang="en-GB" sz="1800" kern="100" dirty="0">
                <a:effectLst/>
                <a:latin typeface="Calibri"/>
                <a:ea typeface="Calibri"/>
                <a:cs typeface="Calibri"/>
              </a:rPr>
              <a:t>review of the New Hospital Programme</a:t>
            </a:r>
            <a:r>
              <a:rPr lang="en-GB" sz="1800" kern="100" dirty="0">
                <a:latin typeface="Calibri"/>
                <a:ea typeface="Calibri"/>
                <a:cs typeface="Calibri"/>
              </a:rPr>
              <a:t>, which is so important for future acute hospital services in Watford and Harlow, two of our three hospitals which are in principle scheduled to be fully re-provided as well as the public consultation due to start shortly into the Mount Vernon Cancer Centre used by our residents, currently based in Northwood in facilities which date from the early part of the previous century.</a:t>
            </a:r>
            <a:endParaRPr lang="en-GB" sz="1800" kern="100" dirty="0">
              <a:effectLst/>
              <a:latin typeface="Calibri"/>
              <a:ea typeface="Calibri"/>
              <a:cs typeface="Calibri"/>
            </a:endParaRPr>
          </a:p>
          <a:p>
            <a:pPr>
              <a:lnSpc>
                <a:spcPct val="107000"/>
              </a:lnSpc>
              <a:spcAft>
                <a:spcPts val="800"/>
              </a:spcAft>
            </a:pPr>
            <a:endParaRPr lang="en-GB" sz="1800" kern="100">
              <a:latin typeface="Calibri"/>
              <a:ea typeface="Calibri" panose="020F0502020204030204" pitchFamily="34" charset="0"/>
              <a:cs typeface="Calibri"/>
            </a:endParaRPr>
          </a:p>
          <a:p>
            <a:pPr>
              <a:lnSpc>
                <a:spcPct val="107000"/>
              </a:lnSpc>
              <a:spcAft>
                <a:spcPts val="800"/>
              </a:spcAft>
            </a:pPr>
            <a:r>
              <a:rPr lang="en-GB" sz="1800" kern="100" dirty="0">
                <a:effectLst/>
                <a:latin typeface="Calibri"/>
                <a:ea typeface="Calibri"/>
                <a:cs typeface="Calibri"/>
              </a:rPr>
              <a:t>That was just a whistlestop tour of our ambitions and plans for the year ahead. I hope you have found that useful and it has given </a:t>
            </a:r>
            <a:r>
              <a:rPr lang="en-GB" sz="1800" kern="100" dirty="0">
                <a:latin typeface="Calibri"/>
                <a:ea typeface="Calibri"/>
                <a:cs typeface="Calibri"/>
              </a:rPr>
              <a:t>you </a:t>
            </a:r>
            <a:r>
              <a:rPr lang="en-GB" sz="1800" kern="100" dirty="0">
                <a:effectLst/>
                <a:latin typeface="Calibri"/>
                <a:ea typeface="Calibri"/>
                <a:cs typeface="Calibri"/>
              </a:rPr>
              <a:t>an understanding of our direction of travel for this financial year.</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dirty="0">
              <a:effectLst/>
              <a:highlight>
                <a:srgbClr val="00FF00"/>
              </a:highlight>
              <a:latin typeface="Calibri" panose="020F0502020204030204" pitchFamily="34" charset="0"/>
              <a:ea typeface="Calibri" panose="020F0502020204030204" pitchFamily="34" charset="0"/>
              <a:cs typeface="Calibri"/>
            </a:endParaRPr>
          </a:p>
          <a:p>
            <a:pPr>
              <a:lnSpc>
                <a:spcPct val="107000"/>
              </a:lnSpc>
              <a:spcAft>
                <a:spcPts val="800"/>
              </a:spcAft>
            </a:pPr>
            <a:r>
              <a:rPr lang="en-GB" sz="1800" kern="100" dirty="0">
                <a:solidFill>
                  <a:srgbClr val="000000"/>
                </a:solidFill>
                <a:effectLst/>
                <a:latin typeface="Calibri"/>
                <a:ea typeface="Calibri"/>
                <a:cs typeface="Calibri"/>
              </a:rPr>
              <a:t> </a:t>
            </a:r>
            <a:endParaRPr lang="en-GB" sz="1800" kern="100" dirty="0">
              <a:effectLst/>
              <a:latin typeface="Calibri"/>
              <a:ea typeface="Calibri"/>
              <a:cs typeface="Calibri"/>
            </a:endParaRPr>
          </a:p>
          <a:p>
            <a:endParaRPr lang="en-GB"/>
          </a:p>
        </p:txBody>
      </p:sp>
      <p:sp>
        <p:nvSpPr>
          <p:cNvPr id="4" name="Slide Number Placeholder 3"/>
          <p:cNvSpPr>
            <a:spLocks noGrp="1"/>
          </p:cNvSpPr>
          <p:nvPr>
            <p:ph type="sldNum" sz="quarter" idx="5"/>
          </p:nvPr>
        </p:nvSpPr>
        <p:spPr/>
        <p:txBody>
          <a:bodyPr/>
          <a:lstStyle/>
          <a:p>
            <a:fld id="{8B9BBD5F-92B3-4C13-A5A9-7242E96EA686}" type="slidenum">
              <a:rPr lang="en-GB" smtClean="0"/>
              <a:t>9</a:t>
            </a:fld>
            <a:endParaRPr lang="en-GB"/>
          </a:p>
        </p:txBody>
      </p:sp>
    </p:spTree>
    <p:extLst>
      <p:ext uri="{BB962C8B-B14F-4D97-AF65-F5344CB8AC3E}">
        <p14:creationId xmlns:p14="http://schemas.microsoft.com/office/powerpoint/2010/main" val="1606393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FC33464-0FEC-68D9-AA1F-C29BB74A0C9B}"/>
              </a:ext>
            </a:extLst>
          </p:cNvPr>
          <p:cNvSpPr/>
          <p:nvPr userDrawn="1"/>
        </p:nvSpPr>
        <p:spPr>
          <a:xfrm>
            <a:off x="0" y="0"/>
            <a:ext cx="12192000" cy="16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8BE5B0C-C28C-9063-C2B2-DF97255C48C4}"/>
              </a:ext>
            </a:extLst>
          </p:cNvPr>
          <p:cNvSpPr>
            <a:spLocks noGrp="1"/>
          </p:cNvSpPr>
          <p:nvPr>
            <p:ph type="ctrTitle"/>
          </p:nvPr>
        </p:nvSpPr>
        <p:spPr>
          <a:xfrm>
            <a:off x="453600" y="1947920"/>
            <a:ext cx="5371200" cy="1961679"/>
          </a:xfrm>
        </p:spPr>
        <p:txBody>
          <a:bodyPr anchor="b">
            <a:normAutofit/>
          </a:bodyPr>
          <a:lstStyle>
            <a:lvl1pPr algn="l">
              <a:defRPr sz="2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92E6076-F0F7-D954-8553-8E27913E9B57}"/>
              </a:ext>
            </a:extLst>
          </p:cNvPr>
          <p:cNvSpPr>
            <a:spLocks noGrp="1"/>
          </p:cNvSpPr>
          <p:nvPr>
            <p:ph type="subTitle" idx="1"/>
          </p:nvPr>
        </p:nvSpPr>
        <p:spPr>
          <a:xfrm>
            <a:off x="453600" y="4204800"/>
            <a:ext cx="5371200" cy="1053000"/>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07A4F4E-EBD0-4398-E5CA-33B458F86DB2}"/>
              </a:ext>
            </a:extLst>
          </p:cNvPr>
          <p:cNvSpPr>
            <a:spLocks noGrp="1"/>
          </p:cNvSpPr>
          <p:nvPr>
            <p:ph type="dt" sz="half" idx="10"/>
          </p:nvPr>
        </p:nvSpPr>
        <p:spPr/>
        <p:txBody>
          <a:bodyPr/>
          <a:lstStyle>
            <a:lvl1pPr>
              <a:defRPr>
                <a:solidFill>
                  <a:schemeClr val="bg1"/>
                </a:solidFill>
              </a:defRPr>
            </a:lvl1pPr>
          </a:lstStyle>
          <a:p>
            <a:fld id="{E8FB2C52-EA41-6F47-9888-AA140085CA19}" type="datetimeFigureOut">
              <a:rPr lang="en-GB" smtClean="0"/>
              <a:pPr/>
              <a:t>27/09/2024</a:t>
            </a:fld>
            <a:endParaRPr lang="en-GB"/>
          </a:p>
        </p:txBody>
      </p:sp>
      <p:sp>
        <p:nvSpPr>
          <p:cNvPr id="5" name="Footer Placeholder 4">
            <a:extLst>
              <a:ext uri="{FF2B5EF4-FFF2-40B4-BE49-F238E27FC236}">
                <a16:creationId xmlns:a16="http://schemas.microsoft.com/office/drawing/2014/main" id="{3B344787-EC7B-7C8D-8914-F29CB9D1C93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AC8770B7-D587-3A7E-4AEE-8026B5CFA727}"/>
              </a:ext>
            </a:extLst>
          </p:cNvPr>
          <p:cNvSpPr>
            <a:spLocks noGrp="1"/>
          </p:cNvSpPr>
          <p:nvPr>
            <p:ph type="sldNum" sz="quarter" idx="12"/>
          </p:nvPr>
        </p:nvSpPr>
        <p:spPr/>
        <p:txBody>
          <a:bodyPr/>
          <a:lstStyle>
            <a:lvl1pPr>
              <a:defRPr>
                <a:solidFill>
                  <a:schemeClr val="bg1"/>
                </a:solidFill>
              </a:defRPr>
            </a:lvl1pPr>
          </a:lstStyle>
          <a:p>
            <a:fld id="{2052134C-DD39-9A46-9E9D-A910E1364561}" type="slidenum">
              <a:rPr lang="en-GB" smtClean="0"/>
              <a:pPr/>
              <a:t>‹#›</a:t>
            </a:fld>
            <a:endParaRPr lang="en-GB"/>
          </a:p>
        </p:txBody>
      </p:sp>
      <p:sp>
        <p:nvSpPr>
          <p:cNvPr id="10" name="Title 1">
            <a:extLst>
              <a:ext uri="{FF2B5EF4-FFF2-40B4-BE49-F238E27FC236}">
                <a16:creationId xmlns:a16="http://schemas.microsoft.com/office/drawing/2014/main" id="{CEFCA30A-4A91-AE7F-9BBE-45B4C84DB326}"/>
              </a:ext>
            </a:extLst>
          </p:cNvPr>
          <p:cNvSpPr txBox="1">
            <a:spLocks/>
          </p:cNvSpPr>
          <p:nvPr userDrawn="1"/>
        </p:nvSpPr>
        <p:spPr>
          <a:xfrm>
            <a:off x="370298" y="5735638"/>
            <a:ext cx="2819302" cy="7253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r>
              <a:rPr lang="en-GB" sz="2200"/>
              <a:t>Working together</a:t>
            </a:r>
            <a:br>
              <a:rPr lang="en-GB" sz="2200" b="0"/>
            </a:br>
            <a:r>
              <a:rPr lang="en-GB" sz="2200" b="0"/>
              <a:t>for a healthier future</a:t>
            </a:r>
          </a:p>
        </p:txBody>
      </p:sp>
      <p:grpSp>
        <p:nvGrpSpPr>
          <p:cNvPr id="22" name="Group 21">
            <a:extLst>
              <a:ext uri="{FF2B5EF4-FFF2-40B4-BE49-F238E27FC236}">
                <a16:creationId xmlns:a16="http://schemas.microsoft.com/office/drawing/2014/main" id="{43569E4E-A10F-F5FC-5F9D-47AD78A780C1}"/>
              </a:ext>
            </a:extLst>
          </p:cNvPr>
          <p:cNvGrpSpPr/>
          <p:nvPr userDrawn="1"/>
        </p:nvGrpSpPr>
        <p:grpSpPr>
          <a:xfrm>
            <a:off x="6102830" y="694065"/>
            <a:ext cx="4699112" cy="5970259"/>
            <a:chOff x="6102830" y="694065"/>
            <a:chExt cx="4699112" cy="5970259"/>
          </a:xfrm>
        </p:grpSpPr>
        <p:grpSp>
          <p:nvGrpSpPr>
            <p:cNvPr id="12" name="Group 11">
              <a:extLst>
                <a:ext uri="{FF2B5EF4-FFF2-40B4-BE49-F238E27FC236}">
                  <a16:creationId xmlns:a16="http://schemas.microsoft.com/office/drawing/2014/main" id="{45E45926-0426-B18F-740C-87D85A61AEA9}"/>
                </a:ext>
              </a:extLst>
            </p:cNvPr>
            <p:cNvGrpSpPr/>
            <p:nvPr userDrawn="1"/>
          </p:nvGrpSpPr>
          <p:grpSpPr>
            <a:xfrm>
              <a:off x="6179124" y="2894519"/>
              <a:ext cx="2676876" cy="3113407"/>
              <a:chOff x="8526325" y="2717706"/>
              <a:chExt cx="1755642" cy="2041943"/>
            </a:xfrm>
          </p:grpSpPr>
          <p:sp>
            <p:nvSpPr>
              <p:cNvPr id="13" name="Freeform 12">
                <a:extLst>
                  <a:ext uri="{FF2B5EF4-FFF2-40B4-BE49-F238E27FC236}">
                    <a16:creationId xmlns:a16="http://schemas.microsoft.com/office/drawing/2014/main" id="{B59FBC28-51BA-935B-3C4B-3FD800C9653C}"/>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 name="Freeform 13">
                <a:extLst>
                  <a:ext uri="{FF2B5EF4-FFF2-40B4-BE49-F238E27FC236}">
                    <a16:creationId xmlns:a16="http://schemas.microsoft.com/office/drawing/2014/main" id="{8A86505A-1025-6FFE-AAA2-A994C3393FE3}"/>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5" name="Group 14">
              <a:extLst>
                <a:ext uri="{FF2B5EF4-FFF2-40B4-BE49-F238E27FC236}">
                  <a16:creationId xmlns:a16="http://schemas.microsoft.com/office/drawing/2014/main" id="{589ECC8A-3FE4-2539-43E7-C4BA11D262FB}"/>
                </a:ext>
              </a:extLst>
            </p:cNvPr>
            <p:cNvGrpSpPr/>
            <p:nvPr userDrawn="1"/>
          </p:nvGrpSpPr>
          <p:grpSpPr>
            <a:xfrm>
              <a:off x="7575924" y="2109719"/>
              <a:ext cx="2676876" cy="3113407"/>
              <a:chOff x="8526325" y="2717706"/>
              <a:chExt cx="1755642" cy="2041943"/>
            </a:xfrm>
          </p:grpSpPr>
          <p:sp>
            <p:nvSpPr>
              <p:cNvPr id="16" name="Freeform 15">
                <a:extLst>
                  <a:ext uri="{FF2B5EF4-FFF2-40B4-BE49-F238E27FC236}">
                    <a16:creationId xmlns:a16="http://schemas.microsoft.com/office/drawing/2014/main" id="{D184AF44-B23F-1CAD-555C-C864A5DDC30A}"/>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FEB5C3BE-07D0-B4C2-7FF6-0F370EE37484}"/>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pic>
          <p:nvPicPr>
            <p:cNvPr id="18" name="Picture 17" descr="A picture containing text, gauge&#10;&#10;Description automatically generated">
              <a:extLst>
                <a:ext uri="{FF2B5EF4-FFF2-40B4-BE49-F238E27FC236}">
                  <a16:creationId xmlns:a16="http://schemas.microsoft.com/office/drawing/2014/main" id="{5AE1D3AC-6A00-3C84-96D1-0EC07BC7F2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4957" y="3804608"/>
              <a:ext cx="2946187" cy="2859716"/>
            </a:xfrm>
            <a:prstGeom prst="rect">
              <a:avLst/>
            </a:prstGeom>
          </p:spPr>
        </p:pic>
        <p:pic>
          <p:nvPicPr>
            <p:cNvPr id="19" name="Picture 18">
              <a:extLst>
                <a:ext uri="{FF2B5EF4-FFF2-40B4-BE49-F238E27FC236}">
                  <a16:creationId xmlns:a16="http://schemas.microsoft.com/office/drawing/2014/main" id="{F27CB4BF-E872-4BC7-D2F1-2B4CDBA3E2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02830" y="1680148"/>
              <a:ext cx="2946187" cy="2859716"/>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42286051-A1CA-4ABF-86FD-B60AE6E776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52520" y="694065"/>
              <a:ext cx="2952363" cy="2859716"/>
            </a:xfrm>
            <a:prstGeom prst="rect">
              <a:avLst/>
            </a:prstGeom>
          </p:spPr>
        </p:pic>
        <p:pic>
          <p:nvPicPr>
            <p:cNvPr id="21" name="Picture 20">
              <a:extLst>
                <a:ext uri="{FF2B5EF4-FFF2-40B4-BE49-F238E27FC236}">
                  <a16:creationId xmlns:a16="http://schemas.microsoft.com/office/drawing/2014/main" id="{31FDAC0E-228C-3242-4478-CF0260860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778719" y="3034012"/>
              <a:ext cx="2023223" cy="2859716"/>
            </a:xfrm>
            <a:prstGeom prst="rect">
              <a:avLst/>
            </a:prstGeom>
          </p:spPr>
        </p:pic>
      </p:grpSp>
      <p:pic>
        <p:nvPicPr>
          <p:cNvPr id="24" name="Picture 23" descr="A picture containing diagram&#10;&#10;Description automatically generated">
            <a:extLst>
              <a:ext uri="{FF2B5EF4-FFF2-40B4-BE49-F238E27FC236}">
                <a16:creationId xmlns:a16="http://schemas.microsoft.com/office/drawing/2014/main" id="{D2A0942E-C8B9-8058-0C65-440EFED2220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86553" y="7200"/>
            <a:ext cx="3816894" cy="1592296"/>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930292E2-4296-DFC5-CFE0-9CEA9CF6714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90330" y="6476"/>
            <a:ext cx="2181515" cy="1421588"/>
          </a:xfrm>
          <a:prstGeom prst="rect">
            <a:avLst/>
          </a:prstGeom>
        </p:spPr>
      </p:pic>
    </p:spTree>
    <p:extLst>
      <p:ext uri="{BB962C8B-B14F-4D97-AF65-F5344CB8AC3E}">
        <p14:creationId xmlns:p14="http://schemas.microsoft.com/office/powerpoint/2010/main" val="3295771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FC33464-0FEC-68D9-AA1F-C29BB74A0C9B}"/>
              </a:ext>
            </a:extLst>
          </p:cNvPr>
          <p:cNvSpPr/>
          <p:nvPr userDrawn="1"/>
        </p:nvSpPr>
        <p:spPr>
          <a:xfrm>
            <a:off x="0" y="0"/>
            <a:ext cx="12192000" cy="16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8BE5B0C-C28C-9063-C2B2-DF97255C48C4}"/>
              </a:ext>
            </a:extLst>
          </p:cNvPr>
          <p:cNvSpPr>
            <a:spLocks noGrp="1"/>
          </p:cNvSpPr>
          <p:nvPr>
            <p:ph type="ctrTitle"/>
          </p:nvPr>
        </p:nvSpPr>
        <p:spPr>
          <a:xfrm>
            <a:off x="453600" y="1947920"/>
            <a:ext cx="5371200" cy="1961679"/>
          </a:xfrm>
        </p:spPr>
        <p:txBody>
          <a:bodyPr anchor="b">
            <a:normAutofit/>
          </a:bodyPr>
          <a:lstStyle>
            <a:lvl1pPr algn="l">
              <a:defRPr sz="2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92E6076-F0F7-D954-8553-8E27913E9B57}"/>
              </a:ext>
            </a:extLst>
          </p:cNvPr>
          <p:cNvSpPr>
            <a:spLocks noGrp="1"/>
          </p:cNvSpPr>
          <p:nvPr>
            <p:ph type="subTitle" idx="1"/>
          </p:nvPr>
        </p:nvSpPr>
        <p:spPr>
          <a:xfrm>
            <a:off x="453600" y="4204800"/>
            <a:ext cx="5371200" cy="1053000"/>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07A4F4E-EBD0-4398-E5CA-33B458F86DB2}"/>
              </a:ext>
            </a:extLst>
          </p:cNvPr>
          <p:cNvSpPr>
            <a:spLocks noGrp="1"/>
          </p:cNvSpPr>
          <p:nvPr>
            <p:ph type="dt" sz="half" idx="10"/>
          </p:nvPr>
        </p:nvSpPr>
        <p:spPr/>
        <p:txBody>
          <a:bodyPr/>
          <a:lstStyle>
            <a:lvl1pPr>
              <a:defRPr>
                <a:solidFill>
                  <a:schemeClr val="bg1"/>
                </a:solidFill>
              </a:defRPr>
            </a:lvl1pPr>
          </a:lstStyle>
          <a:p>
            <a:fld id="{E8FB2C52-EA41-6F47-9888-AA140085CA19}" type="datetimeFigureOut">
              <a:rPr lang="en-GB" smtClean="0"/>
              <a:pPr/>
              <a:t>27/09/2024</a:t>
            </a:fld>
            <a:endParaRPr lang="en-GB"/>
          </a:p>
        </p:txBody>
      </p:sp>
      <p:sp>
        <p:nvSpPr>
          <p:cNvPr id="5" name="Footer Placeholder 4">
            <a:extLst>
              <a:ext uri="{FF2B5EF4-FFF2-40B4-BE49-F238E27FC236}">
                <a16:creationId xmlns:a16="http://schemas.microsoft.com/office/drawing/2014/main" id="{3B344787-EC7B-7C8D-8914-F29CB9D1C93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AC8770B7-D587-3A7E-4AEE-8026B5CFA727}"/>
              </a:ext>
            </a:extLst>
          </p:cNvPr>
          <p:cNvSpPr>
            <a:spLocks noGrp="1"/>
          </p:cNvSpPr>
          <p:nvPr>
            <p:ph type="sldNum" sz="quarter" idx="12"/>
          </p:nvPr>
        </p:nvSpPr>
        <p:spPr/>
        <p:txBody>
          <a:bodyPr/>
          <a:lstStyle>
            <a:lvl1pPr>
              <a:defRPr>
                <a:solidFill>
                  <a:schemeClr val="bg1"/>
                </a:solidFill>
              </a:defRPr>
            </a:lvl1pPr>
          </a:lstStyle>
          <a:p>
            <a:fld id="{2052134C-DD39-9A46-9E9D-A910E1364561}" type="slidenum">
              <a:rPr lang="en-GB" smtClean="0"/>
              <a:pPr/>
              <a:t>‹#›</a:t>
            </a:fld>
            <a:endParaRPr lang="en-GB"/>
          </a:p>
        </p:txBody>
      </p:sp>
      <p:sp>
        <p:nvSpPr>
          <p:cNvPr id="10" name="Title 1">
            <a:extLst>
              <a:ext uri="{FF2B5EF4-FFF2-40B4-BE49-F238E27FC236}">
                <a16:creationId xmlns:a16="http://schemas.microsoft.com/office/drawing/2014/main" id="{CEFCA30A-4A91-AE7F-9BBE-45B4C84DB326}"/>
              </a:ext>
            </a:extLst>
          </p:cNvPr>
          <p:cNvSpPr txBox="1">
            <a:spLocks/>
          </p:cNvSpPr>
          <p:nvPr userDrawn="1"/>
        </p:nvSpPr>
        <p:spPr>
          <a:xfrm>
            <a:off x="370298" y="5735638"/>
            <a:ext cx="2819302" cy="7253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r>
              <a:rPr lang="en-GB" sz="2200"/>
              <a:t>Working together</a:t>
            </a:r>
            <a:br>
              <a:rPr lang="en-GB" sz="2200" b="0"/>
            </a:br>
            <a:r>
              <a:rPr lang="en-GB" sz="2200" b="0"/>
              <a:t>for a healthier future</a:t>
            </a:r>
          </a:p>
        </p:txBody>
      </p:sp>
      <p:grpSp>
        <p:nvGrpSpPr>
          <p:cNvPr id="22" name="Group 21">
            <a:extLst>
              <a:ext uri="{FF2B5EF4-FFF2-40B4-BE49-F238E27FC236}">
                <a16:creationId xmlns:a16="http://schemas.microsoft.com/office/drawing/2014/main" id="{43569E4E-A10F-F5FC-5F9D-47AD78A780C1}"/>
              </a:ext>
            </a:extLst>
          </p:cNvPr>
          <p:cNvGrpSpPr/>
          <p:nvPr userDrawn="1"/>
        </p:nvGrpSpPr>
        <p:grpSpPr>
          <a:xfrm>
            <a:off x="6102830" y="694065"/>
            <a:ext cx="4699112" cy="5970259"/>
            <a:chOff x="6102830" y="694065"/>
            <a:chExt cx="4699112" cy="5970259"/>
          </a:xfrm>
        </p:grpSpPr>
        <p:grpSp>
          <p:nvGrpSpPr>
            <p:cNvPr id="12" name="Group 11">
              <a:extLst>
                <a:ext uri="{FF2B5EF4-FFF2-40B4-BE49-F238E27FC236}">
                  <a16:creationId xmlns:a16="http://schemas.microsoft.com/office/drawing/2014/main" id="{45E45926-0426-B18F-740C-87D85A61AEA9}"/>
                </a:ext>
              </a:extLst>
            </p:cNvPr>
            <p:cNvGrpSpPr/>
            <p:nvPr userDrawn="1"/>
          </p:nvGrpSpPr>
          <p:grpSpPr>
            <a:xfrm>
              <a:off x="6179124" y="2894519"/>
              <a:ext cx="2676876" cy="3113407"/>
              <a:chOff x="8526325" y="2717706"/>
              <a:chExt cx="1755642" cy="2041943"/>
            </a:xfrm>
          </p:grpSpPr>
          <p:sp>
            <p:nvSpPr>
              <p:cNvPr id="13" name="Freeform 12">
                <a:extLst>
                  <a:ext uri="{FF2B5EF4-FFF2-40B4-BE49-F238E27FC236}">
                    <a16:creationId xmlns:a16="http://schemas.microsoft.com/office/drawing/2014/main" id="{B59FBC28-51BA-935B-3C4B-3FD800C9653C}"/>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 name="Freeform 13">
                <a:extLst>
                  <a:ext uri="{FF2B5EF4-FFF2-40B4-BE49-F238E27FC236}">
                    <a16:creationId xmlns:a16="http://schemas.microsoft.com/office/drawing/2014/main" id="{8A86505A-1025-6FFE-AAA2-A994C3393FE3}"/>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5" name="Group 14">
              <a:extLst>
                <a:ext uri="{FF2B5EF4-FFF2-40B4-BE49-F238E27FC236}">
                  <a16:creationId xmlns:a16="http://schemas.microsoft.com/office/drawing/2014/main" id="{589ECC8A-3FE4-2539-43E7-C4BA11D262FB}"/>
                </a:ext>
              </a:extLst>
            </p:cNvPr>
            <p:cNvGrpSpPr/>
            <p:nvPr userDrawn="1"/>
          </p:nvGrpSpPr>
          <p:grpSpPr>
            <a:xfrm>
              <a:off x="7575924" y="2109719"/>
              <a:ext cx="2676876" cy="3113407"/>
              <a:chOff x="8526325" y="2717706"/>
              <a:chExt cx="1755642" cy="2041943"/>
            </a:xfrm>
          </p:grpSpPr>
          <p:sp>
            <p:nvSpPr>
              <p:cNvPr id="16" name="Freeform 15">
                <a:extLst>
                  <a:ext uri="{FF2B5EF4-FFF2-40B4-BE49-F238E27FC236}">
                    <a16:creationId xmlns:a16="http://schemas.microsoft.com/office/drawing/2014/main" id="{D184AF44-B23F-1CAD-555C-C864A5DDC30A}"/>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FEB5C3BE-07D0-B4C2-7FF6-0F370EE37484}"/>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pic>
          <p:nvPicPr>
            <p:cNvPr id="18" name="Picture 17" descr="A picture containing text, gauge&#10;&#10;Description automatically generated">
              <a:extLst>
                <a:ext uri="{FF2B5EF4-FFF2-40B4-BE49-F238E27FC236}">
                  <a16:creationId xmlns:a16="http://schemas.microsoft.com/office/drawing/2014/main" id="{5AE1D3AC-6A00-3C84-96D1-0EC07BC7F2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4957" y="3804608"/>
              <a:ext cx="2946187" cy="2859716"/>
            </a:xfrm>
            <a:prstGeom prst="rect">
              <a:avLst/>
            </a:prstGeom>
          </p:spPr>
        </p:pic>
        <p:pic>
          <p:nvPicPr>
            <p:cNvPr id="19" name="Picture 18">
              <a:extLst>
                <a:ext uri="{FF2B5EF4-FFF2-40B4-BE49-F238E27FC236}">
                  <a16:creationId xmlns:a16="http://schemas.microsoft.com/office/drawing/2014/main" id="{F27CB4BF-E872-4BC7-D2F1-2B4CDBA3E2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02830" y="1680148"/>
              <a:ext cx="2946187" cy="2859716"/>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42286051-A1CA-4ABF-86FD-B60AE6E776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52520" y="694065"/>
              <a:ext cx="2952363" cy="2859716"/>
            </a:xfrm>
            <a:prstGeom prst="rect">
              <a:avLst/>
            </a:prstGeom>
          </p:spPr>
        </p:pic>
        <p:pic>
          <p:nvPicPr>
            <p:cNvPr id="21" name="Picture 20">
              <a:extLst>
                <a:ext uri="{FF2B5EF4-FFF2-40B4-BE49-F238E27FC236}">
                  <a16:creationId xmlns:a16="http://schemas.microsoft.com/office/drawing/2014/main" id="{31FDAC0E-228C-3242-4478-CF0260860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778719" y="3034012"/>
              <a:ext cx="2023223" cy="2859716"/>
            </a:xfrm>
            <a:prstGeom prst="rect">
              <a:avLst/>
            </a:prstGeom>
          </p:spPr>
        </p:pic>
      </p:grpSp>
      <p:pic>
        <p:nvPicPr>
          <p:cNvPr id="24" name="Picture 23" descr="A picture containing diagram&#10;&#10;Description automatically generated">
            <a:extLst>
              <a:ext uri="{FF2B5EF4-FFF2-40B4-BE49-F238E27FC236}">
                <a16:creationId xmlns:a16="http://schemas.microsoft.com/office/drawing/2014/main" id="{D2A0942E-C8B9-8058-0C65-440EFED2220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86553" y="7200"/>
            <a:ext cx="3816894" cy="1592296"/>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930292E2-4296-DFC5-CFE0-9CEA9CF6714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90330" y="6476"/>
            <a:ext cx="2181515" cy="1421588"/>
          </a:xfrm>
          <a:prstGeom prst="rect">
            <a:avLst/>
          </a:prstGeom>
        </p:spPr>
      </p:pic>
    </p:spTree>
    <p:extLst>
      <p:ext uri="{BB962C8B-B14F-4D97-AF65-F5344CB8AC3E}">
        <p14:creationId xmlns:p14="http://schemas.microsoft.com/office/powerpoint/2010/main" val="1416551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5B0C-C28C-9063-C2B2-DF97255C48C4}"/>
              </a:ext>
            </a:extLst>
          </p:cNvPr>
          <p:cNvSpPr>
            <a:spLocks noGrp="1"/>
          </p:cNvSpPr>
          <p:nvPr>
            <p:ph type="ctrTitle"/>
          </p:nvPr>
        </p:nvSpPr>
        <p:spPr>
          <a:xfrm>
            <a:off x="453600" y="1599495"/>
            <a:ext cx="5371200" cy="2310104"/>
          </a:xfrm>
        </p:spPr>
        <p:txBody>
          <a:bodyPr anchor="b">
            <a:normAutofit/>
          </a:bodyPr>
          <a:lstStyle>
            <a:lvl1pPr algn="l">
              <a:defRPr sz="2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92E6076-F0F7-D954-8553-8E27913E9B57}"/>
              </a:ext>
            </a:extLst>
          </p:cNvPr>
          <p:cNvSpPr>
            <a:spLocks noGrp="1"/>
          </p:cNvSpPr>
          <p:nvPr>
            <p:ph type="subTitle" idx="1"/>
          </p:nvPr>
        </p:nvSpPr>
        <p:spPr>
          <a:xfrm>
            <a:off x="453600" y="4204800"/>
            <a:ext cx="5371200" cy="1053000"/>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07A4F4E-EBD0-4398-E5CA-33B458F86DB2}"/>
              </a:ext>
            </a:extLst>
          </p:cNvPr>
          <p:cNvSpPr>
            <a:spLocks noGrp="1"/>
          </p:cNvSpPr>
          <p:nvPr>
            <p:ph type="dt" sz="half" idx="10"/>
          </p:nvPr>
        </p:nvSpPr>
        <p:spPr/>
        <p:txBody>
          <a:bodyPr/>
          <a:lstStyle>
            <a:lvl1pPr>
              <a:defRPr>
                <a:solidFill>
                  <a:schemeClr val="bg1"/>
                </a:solidFill>
              </a:defRPr>
            </a:lvl1pPr>
          </a:lstStyle>
          <a:p>
            <a:fld id="{E8FB2C52-EA41-6F47-9888-AA140085CA19}" type="datetimeFigureOut">
              <a:rPr lang="en-GB" smtClean="0"/>
              <a:pPr/>
              <a:t>27/09/2024</a:t>
            </a:fld>
            <a:endParaRPr lang="en-GB"/>
          </a:p>
        </p:txBody>
      </p:sp>
      <p:sp>
        <p:nvSpPr>
          <p:cNvPr id="5" name="Footer Placeholder 4">
            <a:extLst>
              <a:ext uri="{FF2B5EF4-FFF2-40B4-BE49-F238E27FC236}">
                <a16:creationId xmlns:a16="http://schemas.microsoft.com/office/drawing/2014/main" id="{3B344787-EC7B-7C8D-8914-F29CB9D1C93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AC8770B7-D587-3A7E-4AEE-8026B5CFA727}"/>
              </a:ext>
            </a:extLst>
          </p:cNvPr>
          <p:cNvSpPr>
            <a:spLocks noGrp="1"/>
          </p:cNvSpPr>
          <p:nvPr>
            <p:ph type="sldNum" sz="quarter" idx="12"/>
          </p:nvPr>
        </p:nvSpPr>
        <p:spPr/>
        <p:txBody>
          <a:bodyPr/>
          <a:lstStyle>
            <a:lvl1pPr>
              <a:defRPr>
                <a:solidFill>
                  <a:schemeClr val="bg1"/>
                </a:solidFill>
              </a:defRPr>
            </a:lvl1pPr>
          </a:lstStyle>
          <a:p>
            <a:fld id="{2052134C-DD39-9A46-9E9D-A910E1364561}" type="slidenum">
              <a:rPr lang="en-GB" smtClean="0"/>
              <a:pPr/>
              <a:t>‹#›</a:t>
            </a:fld>
            <a:endParaRPr lang="en-GB"/>
          </a:p>
        </p:txBody>
      </p:sp>
      <p:sp>
        <p:nvSpPr>
          <p:cNvPr id="10" name="Title 1">
            <a:extLst>
              <a:ext uri="{FF2B5EF4-FFF2-40B4-BE49-F238E27FC236}">
                <a16:creationId xmlns:a16="http://schemas.microsoft.com/office/drawing/2014/main" id="{CEFCA30A-4A91-AE7F-9BBE-45B4C84DB326}"/>
              </a:ext>
            </a:extLst>
          </p:cNvPr>
          <p:cNvSpPr txBox="1">
            <a:spLocks/>
          </p:cNvSpPr>
          <p:nvPr userDrawn="1"/>
        </p:nvSpPr>
        <p:spPr>
          <a:xfrm>
            <a:off x="370298" y="5735638"/>
            <a:ext cx="2819302" cy="7253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r>
              <a:rPr lang="en-GB" sz="2200"/>
              <a:t>Working together</a:t>
            </a:r>
            <a:br>
              <a:rPr lang="en-GB" sz="2200" b="0"/>
            </a:br>
            <a:r>
              <a:rPr lang="en-GB" sz="2200" b="0"/>
              <a:t>for a healthier future</a:t>
            </a:r>
          </a:p>
        </p:txBody>
      </p:sp>
      <p:grpSp>
        <p:nvGrpSpPr>
          <p:cNvPr id="22" name="Group 21">
            <a:extLst>
              <a:ext uri="{FF2B5EF4-FFF2-40B4-BE49-F238E27FC236}">
                <a16:creationId xmlns:a16="http://schemas.microsoft.com/office/drawing/2014/main" id="{43569E4E-A10F-F5FC-5F9D-47AD78A780C1}"/>
              </a:ext>
            </a:extLst>
          </p:cNvPr>
          <p:cNvGrpSpPr/>
          <p:nvPr userDrawn="1"/>
        </p:nvGrpSpPr>
        <p:grpSpPr>
          <a:xfrm>
            <a:off x="6102830" y="694065"/>
            <a:ext cx="4699112" cy="5970259"/>
            <a:chOff x="6102830" y="694065"/>
            <a:chExt cx="4699112" cy="5970259"/>
          </a:xfrm>
        </p:grpSpPr>
        <p:grpSp>
          <p:nvGrpSpPr>
            <p:cNvPr id="12" name="Group 11">
              <a:extLst>
                <a:ext uri="{FF2B5EF4-FFF2-40B4-BE49-F238E27FC236}">
                  <a16:creationId xmlns:a16="http://schemas.microsoft.com/office/drawing/2014/main" id="{45E45926-0426-B18F-740C-87D85A61AEA9}"/>
                </a:ext>
              </a:extLst>
            </p:cNvPr>
            <p:cNvGrpSpPr/>
            <p:nvPr userDrawn="1"/>
          </p:nvGrpSpPr>
          <p:grpSpPr>
            <a:xfrm>
              <a:off x="6179124" y="2894519"/>
              <a:ext cx="2676876" cy="3113407"/>
              <a:chOff x="8526325" y="2717706"/>
              <a:chExt cx="1755642" cy="2041943"/>
            </a:xfrm>
          </p:grpSpPr>
          <p:sp>
            <p:nvSpPr>
              <p:cNvPr id="13" name="Freeform 12">
                <a:extLst>
                  <a:ext uri="{FF2B5EF4-FFF2-40B4-BE49-F238E27FC236}">
                    <a16:creationId xmlns:a16="http://schemas.microsoft.com/office/drawing/2014/main" id="{B59FBC28-51BA-935B-3C4B-3FD800C9653C}"/>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 name="Freeform 13">
                <a:extLst>
                  <a:ext uri="{FF2B5EF4-FFF2-40B4-BE49-F238E27FC236}">
                    <a16:creationId xmlns:a16="http://schemas.microsoft.com/office/drawing/2014/main" id="{8A86505A-1025-6FFE-AAA2-A994C3393FE3}"/>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5" name="Group 14">
              <a:extLst>
                <a:ext uri="{FF2B5EF4-FFF2-40B4-BE49-F238E27FC236}">
                  <a16:creationId xmlns:a16="http://schemas.microsoft.com/office/drawing/2014/main" id="{589ECC8A-3FE4-2539-43E7-C4BA11D262FB}"/>
                </a:ext>
              </a:extLst>
            </p:cNvPr>
            <p:cNvGrpSpPr/>
            <p:nvPr userDrawn="1"/>
          </p:nvGrpSpPr>
          <p:grpSpPr>
            <a:xfrm>
              <a:off x="7575924" y="2109719"/>
              <a:ext cx="2676876" cy="3113407"/>
              <a:chOff x="8526325" y="2717706"/>
              <a:chExt cx="1755642" cy="2041943"/>
            </a:xfrm>
          </p:grpSpPr>
          <p:sp>
            <p:nvSpPr>
              <p:cNvPr id="16" name="Freeform 15">
                <a:extLst>
                  <a:ext uri="{FF2B5EF4-FFF2-40B4-BE49-F238E27FC236}">
                    <a16:creationId xmlns:a16="http://schemas.microsoft.com/office/drawing/2014/main" id="{D184AF44-B23F-1CAD-555C-C864A5DDC30A}"/>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FEB5C3BE-07D0-B4C2-7FF6-0F370EE37484}"/>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pic>
          <p:nvPicPr>
            <p:cNvPr id="18" name="Picture 17" descr="A picture containing text, gauge&#10;&#10;Description automatically generated">
              <a:extLst>
                <a:ext uri="{FF2B5EF4-FFF2-40B4-BE49-F238E27FC236}">
                  <a16:creationId xmlns:a16="http://schemas.microsoft.com/office/drawing/2014/main" id="{5AE1D3AC-6A00-3C84-96D1-0EC07BC7F2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4957" y="3804608"/>
              <a:ext cx="2946187" cy="2859716"/>
            </a:xfrm>
            <a:prstGeom prst="rect">
              <a:avLst/>
            </a:prstGeom>
          </p:spPr>
        </p:pic>
        <p:pic>
          <p:nvPicPr>
            <p:cNvPr id="19" name="Picture 18">
              <a:extLst>
                <a:ext uri="{FF2B5EF4-FFF2-40B4-BE49-F238E27FC236}">
                  <a16:creationId xmlns:a16="http://schemas.microsoft.com/office/drawing/2014/main" id="{F27CB4BF-E872-4BC7-D2F1-2B4CDBA3E2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02830" y="1680148"/>
              <a:ext cx="2946187" cy="2859716"/>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42286051-A1CA-4ABF-86FD-B60AE6E776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52520" y="694065"/>
              <a:ext cx="2952363" cy="2859716"/>
            </a:xfrm>
            <a:prstGeom prst="rect">
              <a:avLst/>
            </a:prstGeom>
          </p:spPr>
        </p:pic>
        <p:pic>
          <p:nvPicPr>
            <p:cNvPr id="21" name="Picture 20">
              <a:extLst>
                <a:ext uri="{FF2B5EF4-FFF2-40B4-BE49-F238E27FC236}">
                  <a16:creationId xmlns:a16="http://schemas.microsoft.com/office/drawing/2014/main" id="{31FDAC0E-228C-3242-4478-CF0260860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778719" y="3034012"/>
              <a:ext cx="2023223" cy="2859716"/>
            </a:xfrm>
            <a:prstGeom prst="rect">
              <a:avLst/>
            </a:prstGeom>
          </p:spPr>
        </p:pic>
      </p:grpSp>
      <p:pic>
        <p:nvPicPr>
          <p:cNvPr id="24" name="Picture 23">
            <a:extLst>
              <a:ext uri="{FF2B5EF4-FFF2-40B4-BE49-F238E27FC236}">
                <a16:creationId xmlns:a16="http://schemas.microsoft.com/office/drawing/2014/main" id="{D2A0942E-C8B9-8058-0C65-440EFED2220C}"/>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186553" y="7200"/>
            <a:ext cx="3816894" cy="1592295"/>
          </a:xfrm>
          <a:prstGeom prst="rect">
            <a:avLst/>
          </a:prstGeom>
        </p:spPr>
      </p:pic>
    </p:spTree>
    <p:extLst>
      <p:ext uri="{BB962C8B-B14F-4D97-AF65-F5344CB8AC3E}">
        <p14:creationId xmlns:p14="http://schemas.microsoft.com/office/powerpoint/2010/main" val="1469330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EC8A4-E593-80EF-8864-D36DABC5579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14EA3A9-0011-4FBE-A316-599C06133A3E}"/>
              </a:ext>
            </a:extLst>
          </p:cNvPr>
          <p:cNvSpPr>
            <a:spLocks noGrp="1"/>
          </p:cNvSpPr>
          <p:nvPr>
            <p:ph idx="1"/>
          </p:nvPr>
        </p:nvSpPr>
        <p:spPr>
          <a:xfrm>
            <a:off x="453600" y="1825625"/>
            <a:ext cx="11368102" cy="37687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1C80CD-E50C-1C8E-CAB2-DE816B487676}"/>
              </a:ext>
            </a:extLst>
          </p:cNvPr>
          <p:cNvSpPr>
            <a:spLocks noGrp="1"/>
          </p:cNvSpPr>
          <p:nvPr>
            <p:ph type="dt" sz="half" idx="10"/>
          </p:nvPr>
        </p:nvSpPr>
        <p:spPr/>
        <p:txBody>
          <a:bodyPr/>
          <a:lstStyle/>
          <a:p>
            <a:fld id="{E8FB2C52-EA41-6F47-9888-AA140085CA19}" type="datetimeFigureOut">
              <a:rPr lang="en-GB" smtClean="0"/>
              <a:t>27/09/2024</a:t>
            </a:fld>
            <a:endParaRPr lang="en-GB"/>
          </a:p>
        </p:txBody>
      </p:sp>
      <p:sp>
        <p:nvSpPr>
          <p:cNvPr id="5" name="Footer Placeholder 4">
            <a:extLst>
              <a:ext uri="{FF2B5EF4-FFF2-40B4-BE49-F238E27FC236}">
                <a16:creationId xmlns:a16="http://schemas.microsoft.com/office/drawing/2014/main" id="{4FBCB2FD-F076-F1AC-A9FF-BA38511B64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E01FB6-AFF0-ECA1-1E59-BFB0B4765E8F}"/>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7" name="Picture 6" descr="A picture containing diagram&#10;&#10;Description automatically generated">
            <a:extLst>
              <a:ext uri="{FF2B5EF4-FFF2-40B4-BE49-F238E27FC236}">
                <a16:creationId xmlns:a16="http://schemas.microsoft.com/office/drawing/2014/main" id="{54F837D3-6F8D-1DD1-92A6-AAC89F08ED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8" name="Picture 7">
            <a:extLst>
              <a:ext uri="{FF2B5EF4-FFF2-40B4-BE49-F238E27FC236}">
                <a16:creationId xmlns:a16="http://schemas.microsoft.com/office/drawing/2014/main" id="{58253B18-0F0B-FB17-CB70-6AC84EBCFC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2989663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545E-3F9F-95A4-77D4-E0C2EF4D629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8D991B9-C2C7-B256-3BD5-A133E8D194E2}"/>
              </a:ext>
            </a:extLst>
          </p:cNvPr>
          <p:cNvSpPr>
            <a:spLocks noGrp="1"/>
          </p:cNvSpPr>
          <p:nvPr>
            <p:ph sz="half" idx="1"/>
          </p:nvPr>
        </p:nvSpPr>
        <p:spPr>
          <a:xfrm>
            <a:off x="458920" y="1825625"/>
            <a:ext cx="5560880" cy="3828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FA5DF38-81DA-66B2-017F-644E08004A9E}"/>
              </a:ext>
            </a:extLst>
          </p:cNvPr>
          <p:cNvSpPr>
            <a:spLocks noGrp="1"/>
          </p:cNvSpPr>
          <p:nvPr>
            <p:ph sz="half" idx="2"/>
          </p:nvPr>
        </p:nvSpPr>
        <p:spPr>
          <a:xfrm>
            <a:off x="6177600" y="1825625"/>
            <a:ext cx="5644102" cy="3828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C43E54D-7E8B-E0A5-E2FF-771E9D3A1BAD}"/>
              </a:ext>
            </a:extLst>
          </p:cNvPr>
          <p:cNvSpPr>
            <a:spLocks noGrp="1"/>
          </p:cNvSpPr>
          <p:nvPr>
            <p:ph type="dt" sz="half" idx="10"/>
          </p:nvPr>
        </p:nvSpPr>
        <p:spPr/>
        <p:txBody>
          <a:bodyPr/>
          <a:lstStyle/>
          <a:p>
            <a:fld id="{E8FB2C52-EA41-6F47-9888-AA140085CA19}" type="datetimeFigureOut">
              <a:rPr lang="en-GB" smtClean="0"/>
              <a:t>27/09/2024</a:t>
            </a:fld>
            <a:endParaRPr lang="en-GB"/>
          </a:p>
        </p:txBody>
      </p:sp>
      <p:sp>
        <p:nvSpPr>
          <p:cNvPr id="6" name="Footer Placeholder 5">
            <a:extLst>
              <a:ext uri="{FF2B5EF4-FFF2-40B4-BE49-F238E27FC236}">
                <a16:creationId xmlns:a16="http://schemas.microsoft.com/office/drawing/2014/main" id="{21D2E62C-AC2B-EE4C-E9C3-49AFC99B7B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7A081B-5D37-46D7-C679-550A7703039C}"/>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8" name="Picture 7" descr="A picture containing diagram&#10;&#10;Description automatically generated">
            <a:extLst>
              <a:ext uri="{FF2B5EF4-FFF2-40B4-BE49-F238E27FC236}">
                <a16:creationId xmlns:a16="http://schemas.microsoft.com/office/drawing/2014/main" id="{3A809ACB-F590-06A9-06C9-C5F9E7D65D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9" name="Picture 8">
            <a:extLst>
              <a:ext uri="{FF2B5EF4-FFF2-40B4-BE49-F238E27FC236}">
                <a16:creationId xmlns:a16="http://schemas.microsoft.com/office/drawing/2014/main" id="{9A6F96FB-03E6-4A59-4569-A7A73AE618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61853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21FD-95D2-3AB0-A350-BA126D5E84A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37FC4EE-DFE1-7369-5C4C-5408C1B01475}"/>
              </a:ext>
            </a:extLst>
          </p:cNvPr>
          <p:cNvSpPr>
            <a:spLocks noGrp="1"/>
          </p:cNvSpPr>
          <p:nvPr>
            <p:ph type="dt" sz="half" idx="10"/>
          </p:nvPr>
        </p:nvSpPr>
        <p:spPr/>
        <p:txBody>
          <a:bodyPr/>
          <a:lstStyle/>
          <a:p>
            <a:fld id="{E8FB2C52-EA41-6F47-9888-AA140085CA19}" type="datetimeFigureOut">
              <a:rPr lang="en-GB" smtClean="0"/>
              <a:t>27/09/2024</a:t>
            </a:fld>
            <a:endParaRPr lang="en-GB"/>
          </a:p>
        </p:txBody>
      </p:sp>
      <p:sp>
        <p:nvSpPr>
          <p:cNvPr id="4" name="Footer Placeholder 3">
            <a:extLst>
              <a:ext uri="{FF2B5EF4-FFF2-40B4-BE49-F238E27FC236}">
                <a16:creationId xmlns:a16="http://schemas.microsoft.com/office/drawing/2014/main" id="{0D2D43B7-F301-D796-8CA2-C17B4DA4D1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DA73BF-C204-A7AC-B80C-786485068658}"/>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3" name="Picture 12" descr="A picture containing diagram&#10;&#10;Description automatically generated">
            <a:extLst>
              <a:ext uri="{FF2B5EF4-FFF2-40B4-BE49-F238E27FC236}">
                <a16:creationId xmlns:a16="http://schemas.microsoft.com/office/drawing/2014/main" id="{C47D36F1-A032-519C-B7DA-981CDE40D9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14" name="Picture 13">
            <a:extLst>
              <a:ext uri="{FF2B5EF4-FFF2-40B4-BE49-F238E27FC236}">
                <a16:creationId xmlns:a16="http://schemas.microsoft.com/office/drawing/2014/main" id="{65A62A72-618D-770D-89B7-03AFD09C32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4140760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Just mosa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21FD-95D2-3AB0-A350-BA126D5E84A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37FC4EE-DFE1-7369-5C4C-5408C1B01475}"/>
              </a:ext>
            </a:extLst>
          </p:cNvPr>
          <p:cNvSpPr>
            <a:spLocks noGrp="1"/>
          </p:cNvSpPr>
          <p:nvPr>
            <p:ph type="dt" sz="half" idx="10"/>
          </p:nvPr>
        </p:nvSpPr>
        <p:spPr/>
        <p:txBody>
          <a:bodyPr/>
          <a:lstStyle/>
          <a:p>
            <a:fld id="{E8FB2C52-EA41-6F47-9888-AA140085CA19}" type="datetimeFigureOut">
              <a:rPr lang="en-GB" smtClean="0"/>
              <a:t>27/09/2024</a:t>
            </a:fld>
            <a:endParaRPr lang="en-GB"/>
          </a:p>
        </p:txBody>
      </p:sp>
      <p:sp>
        <p:nvSpPr>
          <p:cNvPr id="4" name="Footer Placeholder 3">
            <a:extLst>
              <a:ext uri="{FF2B5EF4-FFF2-40B4-BE49-F238E27FC236}">
                <a16:creationId xmlns:a16="http://schemas.microsoft.com/office/drawing/2014/main" id="{0D2D43B7-F301-D796-8CA2-C17B4DA4D1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DA73BF-C204-A7AC-B80C-786485068658}"/>
              </a:ext>
            </a:extLst>
          </p:cNvPr>
          <p:cNvSpPr>
            <a:spLocks noGrp="1"/>
          </p:cNvSpPr>
          <p:nvPr>
            <p:ph type="sldNum" sz="quarter" idx="12"/>
          </p:nvPr>
        </p:nvSpPr>
        <p:spPr/>
        <p:txBody>
          <a:bodyPr/>
          <a:lstStyle/>
          <a:p>
            <a:fld id="{2052134C-DD39-9A46-9E9D-A910E1364561}" type="slidenum">
              <a:rPr lang="en-GB" smtClean="0"/>
              <a:t>‹#›</a:t>
            </a:fld>
            <a:endParaRPr lang="en-GB"/>
          </a:p>
        </p:txBody>
      </p:sp>
      <p:grpSp>
        <p:nvGrpSpPr>
          <p:cNvPr id="10" name="Group 9">
            <a:extLst>
              <a:ext uri="{FF2B5EF4-FFF2-40B4-BE49-F238E27FC236}">
                <a16:creationId xmlns:a16="http://schemas.microsoft.com/office/drawing/2014/main" id="{77763BFF-33C1-8A55-E909-5A3CB60697D0}"/>
              </a:ext>
            </a:extLst>
          </p:cNvPr>
          <p:cNvGrpSpPr/>
          <p:nvPr userDrawn="1"/>
        </p:nvGrpSpPr>
        <p:grpSpPr>
          <a:xfrm>
            <a:off x="-551619" y="5904638"/>
            <a:ext cx="17689729" cy="591260"/>
            <a:chOff x="-236029" y="5904638"/>
            <a:chExt cx="17689729" cy="591260"/>
          </a:xfrm>
        </p:grpSpPr>
        <p:pic>
          <p:nvPicPr>
            <p:cNvPr id="11" name="Picture 10">
              <a:extLst>
                <a:ext uri="{FF2B5EF4-FFF2-40B4-BE49-F238E27FC236}">
                  <a16:creationId xmlns:a16="http://schemas.microsoft.com/office/drawing/2014/main" id="{A1D5BAC6-1A92-BCC9-E179-66255D82C8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29" y="5904638"/>
              <a:ext cx="8837102" cy="591260"/>
            </a:xfrm>
            <a:prstGeom prst="rect">
              <a:avLst/>
            </a:prstGeom>
          </p:spPr>
        </p:pic>
        <p:pic>
          <p:nvPicPr>
            <p:cNvPr id="12" name="Picture 11">
              <a:extLst>
                <a:ext uri="{FF2B5EF4-FFF2-40B4-BE49-F238E27FC236}">
                  <a16:creationId xmlns:a16="http://schemas.microsoft.com/office/drawing/2014/main" id="{6F799EAB-D2C1-C325-15FB-1FC8C3A8D2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16598" y="5904638"/>
              <a:ext cx="8837102" cy="591260"/>
            </a:xfrm>
            <a:prstGeom prst="rect">
              <a:avLst/>
            </a:prstGeom>
          </p:spPr>
        </p:pic>
      </p:grpSp>
    </p:spTree>
    <p:extLst>
      <p:ext uri="{BB962C8B-B14F-4D97-AF65-F5344CB8AC3E}">
        <p14:creationId xmlns:p14="http://schemas.microsoft.com/office/powerpoint/2010/main" val="1500839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43479B-79C0-0C48-18E9-987834875041}"/>
              </a:ext>
            </a:extLst>
          </p:cNvPr>
          <p:cNvSpPr>
            <a:spLocks noGrp="1"/>
          </p:cNvSpPr>
          <p:nvPr>
            <p:ph type="dt" sz="half" idx="10"/>
          </p:nvPr>
        </p:nvSpPr>
        <p:spPr/>
        <p:txBody>
          <a:bodyPr/>
          <a:lstStyle/>
          <a:p>
            <a:fld id="{E8FB2C52-EA41-6F47-9888-AA140085CA19}" type="datetimeFigureOut">
              <a:rPr lang="en-GB" smtClean="0"/>
              <a:t>27/09/2024</a:t>
            </a:fld>
            <a:endParaRPr lang="en-GB"/>
          </a:p>
        </p:txBody>
      </p:sp>
      <p:sp>
        <p:nvSpPr>
          <p:cNvPr id="3" name="Footer Placeholder 2">
            <a:extLst>
              <a:ext uri="{FF2B5EF4-FFF2-40B4-BE49-F238E27FC236}">
                <a16:creationId xmlns:a16="http://schemas.microsoft.com/office/drawing/2014/main" id="{42C020AB-AACD-FB05-4E8D-2EE79EAD63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CF0AE3-AC71-EA8E-4FB1-E3218F9B91C3}"/>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20" name="Picture 19" descr="A picture containing diagram&#10;&#10;Description automatically generated">
            <a:extLst>
              <a:ext uri="{FF2B5EF4-FFF2-40B4-BE49-F238E27FC236}">
                <a16:creationId xmlns:a16="http://schemas.microsoft.com/office/drawing/2014/main" id="{3AAA1621-7E3B-71FE-8B5B-836425E96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21" name="Picture 20">
            <a:extLst>
              <a:ext uri="{FF2B5EF4-FFF2-40B4-BE49-F238E27FC236}">
                <a16:creationId xmlns:a16="http://schemas.microsoft.com/office/drawing/2014/main" id="{96138E40-E1E6-1740-8262-BF4B87F80C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1925707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D7B8-64B2-077E-A497-F5C5120C3A55}"/>
              </a:ext>
            </a:extLst>
          </p:cNvPr>
          <p:cNvSpPr>
            <a:spLocks noGrp="1"/>
          </p:cNvSpPr>
          <p:nvPr>
            <p:ph type="title"/>
          </p:nvPr>
        </p:nvSpPr>
        <p:spPr>
          <a:xfrm>
            <a:off x="460800" y="457200"/>
            <a:ext cx="431122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AC457F0-2811-1B90-42E2-2AFC42A45BCA}"/>
              </a:ext>
            </a:extLst>
          </p:cNvPr>
          <p:cNvSpPr>
            <a:spLocks noGrp="1"/>
          </p:cNvSpPr>
          <p:nvPr>
            <p:ph idx="1"/>
          </p:nvPr>
        </p:nvSpPr>
        <p:spPr>
          <a:xfrm>
            <a:off x="5183188" y="987425"/>
            <a:ext cx="6638514" cy="4563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B6FCABF-7CDF-35B2-FE0F-168EA661B373}"/>
              </a:ext>
            </a:extLst>
          </p:cNvPr>
          <p:cNvSpPr>
            <a:spLocks noGrp="1"/>
          </p:cNvSpPr>
          <p:nvPr>
            <p:ph type="body" sz="half" idx="2"/>
          </p:nvPr>
        </p:nvSpPr>
        <p:spPr>
          <a:xfrm>
            <a:off x="460800" y="2057400"/>
            <a:ext cx="4311225" cy="35692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B95FC1-AB49-DEAA-A03A-4827F02F2D96}"/>
              </a:ext>
            </a:extLst>
          </p:cNvPr>
          <p:cNvSpPr>
            <a:spLocks noGrp="1"/>
          </p:cNvSpPr>
          <p:nvPr>
            <p:ph type="dt" sz="half" idx="10"/>
          </p:nvPr>
        </p:nvSpPr>
        <p:spPr/>
        <p:txBody>
          <a:bodyPr/>
          <a:lstStyle/>
          <a:p>
            <a:fld id="{E8FB2C52-EA41-6F47-9888-AA140085CA19}" type="datetimeFigureOut">
              <a:rPr lang="en-GB" smtClean="0"/>
              <a:t>27/09/2024</a:t>
            </a:fld>
            <a:endParaRPr lang="en-GB"/>
          </a:p>
        </p:txBody>
      </p:sp>
      <p:sp>
        <p:nvSpPr>
          <p:cNvPr id="6" name="Footer Placeholder 5">
            <a:extLst>
              <a:ext uri="{FF2B5EF4-FFF2-40B4-BE49-F238E27FC236}">
                <a16:creationId xmlns:a16="http://schemas.microsoft.com/office/drawing/2014/main" id="{6254A998-6928-50DE-BD70-165B0E03D9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3B6AD8-D852-AD08-8095-3AC3ED987128}"/>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0" name="Picture 9" descr="A picture containing diagram&#10;&#10;Description automatically generated">
            <a:extLst>
              <a:ext uri="{FF2B5EF4-FFF2-40B4-BE49-F238E27FC236}">
                <a16:creationId xmlns:a16="http://schemas.microsoft.com/office/drawing/2014/main" id="{CBEBE530-54E4-A2F7-4B1D-4917FB6DBA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11" name="Picture 10">
            <a:extLst>
              <a:ext uri="{FF2B5EF4-FFF2-40B4-BE49-F238E27FC236}">
                <a16:creationId xmlns:a16="http://schemas.microsoft.com/office/drawing/2014/main" id="{18B2D7B5-592B-1F99-9BD4-098DB196E9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2124072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CF98-1BCC-DF9F-C273-95DABBD1825E}"/>
              </a:ext>
            </a:extLst>
          </p:cNvPr>
          <p:cNvSpPr>
            <a:spLocks noGrp="1"/>
          </p:cNvSpPr>
          <p:nvPr>
            <p:ph type="title"/>
          </p:nvPr>
        </p:nvSpPr>
        <p:spPr>
          <a:xfrm>
            <a:off x="460800" y="457200"/>
            <a:ext cx="431122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9C5A5CE-70CC-D8D7-C552-5B24898BD824}"/>
              </a:ext>
            </a:extLst>
          </p:cNvPr>
          <p:cNvSpPr>
            <a:spLocks noGrp="1"/>
          </p:cNvSpPr>
          <p:nvPr>
            <p:ph type="pic" idx="1"/>
          </p:nvPr>
        </p:nvSpPr>
        <p:spPr>
          <a:xfrm>
            <a:off x="5183188" y="457201"/>
            <a:ext cx="6638514" cy="517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25B3AA-7E32-A72D-CEF2-1FB8B30B156B}"/>
              </a:ext>
            </a:extLst>
          </p:cNvPr>
          <p:cNvSpPr>
            <a:spLocks noGrp="1"/>
          </p:cNvSpPr>
          <p:nvPr>
            <p:ph type="body" sz="half" idx="2"/>
          </p:nvPr>
        </p:nvSpPr>
        <p:spPr>
          <a:xfrm>
            <a:off x="460800" y="2057400"/>
            <a:ext cx="4311225" cy="3577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56E2D1-753A-CB6C-E42C-47CE5F799173}"/>
              </a:ext>
            </a:extLst>
          </p:cNvPr>
          <p:cNvSpPr>
            <a:spLocks noGrp="1"/>
          </p:cNvSpPr>
          <p:nvPr>
            <p:ph type="dt" sz="half" idx="10"/>
          </p:nvPr>
        </p:nvSpPr>
        <p:spPr/>
        <p:txBody>
          <a:bodyPr/>
          <a:lstStyle/>
          <a:p>
            <a:fld id="{E8FB2C52-EA41-6F47-9888-AA140085CA19}" type="datetimeFigureOut">
              <a:rPr lang="en-GB" smtClean="0"/>
              <a:t>27/09/2024</a:t>
            </a:fld>
            <a:endParaRPr lang="en-GB"/>
          </a:p>
        </p:txBody>
      </p:sp>
      <p:sp>
        <p:nvSpPr>
          <p:cNvPr id="6" name="Footer Placeholder 5">
            <a:extLst>
              <a:ext uri="{FF2B5EF4-FFF2-40B4-BE49-F238E27FC236}">
                <a16:creationId xmlns:a16="http://schemas.microsoft.com/office/drawing/2014/main" id="{34F3A70F-47A7-6E0E-95C1-BDCA23EAB1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681E75-192F-309D-818D-8D807DCA54F5}"/>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0" name="Picture 9" descr="A picture containing diagram&#10;&#10;Description automatically generated">
            <a:extLst>
              <a:ext uri="{FF2B5EF4-FFF2-40B4-BE49-F238E27FC236}">
                <a16:creationId xmlns:a16="http://schemas.microsoft.com/office/drawing/2014/main" id="{5E145656-EC62-D82E-D929-944901072E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11" name="Picture 10">
            <a:extLst>
              <a:ext uri="{FF2B5EF4-FFF2-40B4-BE49-F238E27FC236}">
                <a16:creationId xmlns:a16="http://schemas.microsoft.com/office/drawing/2014/main" id="{9DB04F9E-AD6B-A10D-F730-7A9DD53A19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2729099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2EE6DB-D3C1-C77B-12FB-399E9B33981E}"/>
              </a:ext>
            </a:extLst>
          </p:cNvPr>
          <p:cNvSpPr/>
          <p:nvPr userDrawn="1"/>
        </p:nvSpPr>
        <p:spPr>
          <a:xfrm>
            <a:off x="0" y="4328160"/>
            <a:ext cx="12192000" cy="2529840"/>
          </a:xfrm>
          <a:prstGeom prst="rect">
            <a:avLst/>
          </a:prstGeom>
          <a:gradFill>
            <a:gsLst>
              <a:gs pos="0">
                <a:schemeClr val="bg1">
                  <a:lumMod val="0"/>
                  <a:lumOff val="100000"/>
                  <a:alpha val="0"/>
                </a:schemeClr>
              </a:gs>
              <a:gs pos="88000">
                <a:schemeClr val="tx1">
                  <a:alpha val="4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328259BA-1BF6-DA04-FC4C-074CF073608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73600" y="5653719"/>
            <a:ext cx="2671200" cy="1114345"/>
          </a:xfrm>
          <a:prstGeom prst="rect">
            <a:avLst/>
          </a:prstGeom>
        </p:spPr>
      </p:pic>
    </p:spTree>
    <p:extLst>
      <p:ext uri="{BB962C8B-B14F-4D97-AF65-F5344CB8AC3E}">
        <p14:creationId xmlns:p14="http://schemas.microsoft.com/office/powerpoint/2010/main" val="3121991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5B0C-C28C-9063-C2B2-DF97255C48C4}"/>
              </a:ext>
            </a:extLst>
          </p:cNvPr>
          <p:cNvSpPr>
            <a:spLocks noGrp="1"/>
          </p:cNvSpPr>
          <p:nvPr>
            <p:ph type="ctrTitle"/>
          </p:nvPr>
        </p:nvSpPr>
        <p:spPr>
          <a:xfrm>
            <a:off x="453600" y="1599495"/>
            <a:ext cx="5371200" cy="2310104"/>
          </a:xfrm>
        </p:spPr>
        <p:txBody>
          <a:bodyPr anchor="b">
            <a:normAutofit/>
          </a:bodyPr>
          <a:lstStyle>
            <a:lvl1pPr algn="l">
              <a:defRPr sz="2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92E6076-F0F7-D954-8553-8E27913E9B57}"/>
              </a:ext>
            </a:extLst>
          </p:cNvPr>
          <p:cNvSpPr>
            <a:spLocks noGrp="1"/>
          </p:cNvSpPr>
          <p:nvPr>
            <p:ph type="subTitle" idx="1"/>
          </p:nvPr>
        </p:nvSpPr>
        <p:spPr>
          <a:xfrm>
            <a:off x="453600" y="4204800"/>
            <a:ext cx="5371200" cy="1053000"/>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07A4F4E-EBD0-4398-E5CA-33B458F86DB2}"/>
              </a:ext>
            </a:extLst>
          </p:cNvPr>
          <p:cNvSpPr>
            <a:spLocks noGrp="1"/>
          </p:cNvSpPr>
          <p:nvPr>
            <p:ph type="dt" sz="half" idx="10"/>
          </p:nvPr>
        </p:nvSpPr>
        <p:spPr/>
        <p:txBody>
          <a:bodyPr/>
          <a:lstStyle>
            <a:lvl1pPr>
              <a:defRPr>
                <a:solidFill>
                  <a:schemeClr val="bg1"/>
                </a:solidFill>
              </a:defRPr>
            </a:lvl1pPr>
          </a:lstStyle>
          <a:p>
            <a:fld id="{E8FB2C52-EA41-6F47-9888-AA140085CA19}" type="datetimeFigureOut">
              <a:rPr lang="en-GB" smtClean="0"/>
              <a:pPr/>
              <a:t>27/09/2024</a:t>
            </a:fld>
            <a:endParaRPr lang="en-GB"/>
          </a:p>
        </p:txBody>
      </p:sp>
      <p:sp>
        <p:nvSpPr>
          <p:cNvPr id="5" name="Footer Placeholder 4">
            <a:extLst>
              <a:ext uri="{FF2B5EF4-FFF2-40B4-BE49-F238E27FC236}">
                <a16:creationId xmlns:a16="http://schemas.microsoft.com/office/drawing/2014/main" id="{3B344787-EC7B-7C8D-8914-F29CB9D1C93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AC8770B7-D587-3A7E-4AEE-8026B5CFA727}"/>
              </a:ext>
            </a:extLst>
          </p:cNvPr>
          <p:cNvSpPr>
            <a:spLocks noGrp="1"/>
          </p:cNvSpPr>
          <p:nvPr>
            <p:ph type="sldNum" sz="quarter" idx="12"/>
          </p:nvPr>
        </p:nvSpPr>
        <p:spPr/>
        <p:txBody>
          <a:bodyPr/>
          <a:lstStyle>
            <a:lvl1pPr>
              <a:defRPr>
                <a:solidFill>
                  <a:schemeClr val="bg1"/>
                </a:solidFill>
              </a:defRPr>
            </a:lvl1pPr>
          </a:lstStyle>
          <a:p>
            <a:fld id="{2052134C-DD39-9A46-9E9D-A910E1364561}" type="slidenum">
              <a:rPr lang="en-GB" smtClean="0"/>
              <a:pPr/>
              <a:t>‹#›</a:t>
            </a:fld>
            <a:endParaRPr lang="en-GB"/>
          </a:p>
        </p:txBody>
      </p:sp>
      <p:sp>
        <p:nvSpPr>
          <p:cNvPr id="10" name="Title 1">
            <a:extLst>
              <a:ext uri="{FF2B5EF4-FFF2-40B4-BE49-F238E27FC236}">
                <a16:creationId xmlns:a16="http://schemas.microsoft.com/office/drawing/2014/main" id="{CEFCA30A-4A91-AE7F-9BBE-45B4C84DB326}"/>
              </a:ext>
            </a:extLst>
          </p:cNvPr>
          <p:cNvSpPr txBox="1">
            <a:spLocks/>
          </p:cNvSpPr>
          <p:nvPr userDrawn="1"/>
        </p:nvSpPr>
        <p:spPr>
          <a:xfrm>
            <a:off x="370298" y="5735638"/>
            <a:ext cx="2819302" cy="7253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r>
              <a:rPr lang="en-GB" sz="2200"/>
              <a:t>Working together</a:t>
            </a:r>
            <a:br>
              <a:rPr lang="en-GB" sz="2200" b="0"/>
            </a:br>
            <a:r>
              <a:rPr lang="en-GB" sz="2200" b="0"/>
              <a:t>for a healthier future</a:t>
            </a:r>
          </a:p>
        </p:txBody>
      </p:sp>
      <p:grpSp>
        <p:nvGrpSpPr>
          <p:cNvPr id="12" name="Group 11">
            <a:extLst>
              <a:ext uri="{FF2B5EF4-FFF2-40B4-BE49-F238E27FC236}">
                <a16:creationId xmlns:a16="http://schemas.microsoft.com/office/drawing/2014/main" id="{45E45926-0426-B18F-740C-87D85A61AEA9}"/>
              </a:ext>
            </a:extLst>
          </p:cNvPr>
          <p:cNvGrpSpPr/>
          <p:nvPr userDrawn="1"/>
        </p:nvGrpSpPr>
        <p:grpSpPr>
          <a:xfrm>
            <a:off x="6179124" y="2894519"/>
            <a:ext cx="2676876" cy="3113407"/>
            <a:chOff x="8526325" y="2717706"/>
            <a:chExt cx="1755642" cy="2041943"/>
          </a:xfrm>
        </p:grpSpPr>
        <p:sp>
          <p:nvSpPr>
            <p:cNvPr id="13" name="Freeform 12">
              <a:extLst>
                <a:ext uri="{FF2B5EF4-FFF2-40B4-BE49-F238E27FC236}">
                  <a16:creationId xmlns:a16="http://schemas.microsoft.com/office/drawing/2014/main" id="{B59FBC28-51BA-935B-3C4B-3FD800C9653C}"/>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 name="Freeform 13">
              <a:extLst>
                <a:ext uri="{FF2B5EF4-FFF2-40B4-BE49-F238E27FC236}">
                  <a16:creationId xmlns:a16="http://schemas.microsoft.com/office/drawing/2014/main" id="{8A86505A-1025-6FFE-AAA2-A994C3393FE3}"/>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5" name="Group 14">
            <a:extLst>
              <a:ext uri="{FF2B5EF4-FFF2-40B4-BE49-F238E27FC236}">
                <a16:creationId xmlns:a16="http://schemas.microsoft.com/office/drawing/2014/main" id="{589ECC8A-3FE4-2539-43E7-C4BA11D262FB}"/>
              </a:ext>
            </a:extLst>
          </p:cNvPr>
          <p:cNvGrpSpPr/>
          <p:nvPr userDrawn="1"/>
        </p:nvGrpSpPr>
        <p:grpSpPr>
          <a:xfrm>
            <a:off x="7575924" y="2109719"/>
            <a:ext cx="2676876" cy="3113407"/>
            <a:chOff x="8526325" y="2717706"/>
            <a:chExt cx="1755642" cy="2041943"/>
          </a:xfrm>
        </p:grpSpPr>
        <p:sp>
          <p:nvSpPr>
            <p:cNvPr id="16" name="Freeform 15">
              <a:extLst>
                <a:ext uri="{FF2B5EF4-FFF2-40B4-BE49-F238E27FC236}">
                  <a16:creationId xmlns:a16="http://schemas.microsoft.com/office/drawing/2014/main" id="{D184AF44-B23F-1CAD-555C-C864A5DDC30A}"/>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FEB5C3BE-07D0-B4C2-7FF6-0F370EE37484}"/>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pic>
        <p:nvPicPr>
          <p:cNvPr id="18" name="Picture 17" descr="A picture containing text, gauge&#10;&#10;Description automatically generated">
            <a:extLst>
              <a:ext uri="{FF2B5EF4-FFF2-40B4-BE49-F238E27FC236}">
                <a16:creationId xmlns:a16="http://schemas.microsoft.com/office/drawing/2014/main" id="{5AE1D3AC-6A00-3C84-96D1-0EC07BC7F2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4957" y="3804608"/>
            <a:ext cx="2946187" cy="2859716"/>
          </a:xfrm>
          <a:prstGeom prst="rect">
            <a:avLst/>
          </a:prstGeom>
        </p:spPr>
      </p:pic>
      <p:pic>
        <p:nvPicPr>
          <p:cNvPr id="19" name="Picture 18">
            <a:extLst>
              <a:ext uri="{FF2B5EF4-FFF2-40B4-BE49-F238E27FC236}">
                <a16:creationId xmlns:a16="http://schemas.microsoft.com/office/drawing/2014/main" id="{F27CB4BF-E872-4BC7-D2F1-2B4CDBA3E2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02830" y="1680148"/>
            <a:ext cx="2946187" cy="2859716"/>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42286051-A1CA-4ABF-86FD-B60AE6E776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52520" y="694065"/>
            <a:ext cx="2952363" cy="2859716"/>
          </a:xfrm>
          <a:prstGeom prst="rect">
            <a:avLst/>
          </a:prstGeom>
        </p:spPr>
      </p:pic>
      <p:pic>
        <p:nvPicPr>
          <p:cNvPr id="21" name="Picture 20">
            <a:extLst>
              <a:ext uri="{FF2B5EF4-FFF2-40B4-BE49-F238E27FC236}">
                <a16:creationId xmlns:a16="http://schemas.microsoft.com/office/drawing/2014/main" id="{31FDAC0E-228C-3242-4478-CF0260860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778719" y="3034012"/>
            <a:ext cx="2023223" cy="2859716"/>
          </a:xfrm>
          <a:prstGeom prst="rect">
            <a:avLst/>
          </a:prstGeom>
        </p:spPr>
      </p:pic>
      <p:pic>
        <p:nvPicPr>
          <p:cNvPr id="24" name="Picture 23">
            <a:extLst>
              <a:ext uri="{FF2B5EF4-FFF2-40B4-BE49-F238E27FC236}">
                <a16:creationId xmlns:a16="http://schemas.microsoft.com/office/drawing/2014/main" id="{D2A0942E-C8B9-8058-0C65-440EFED2220C}"/>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186553" y="7200"/>
            <a:ext cx="3816894" cy="1592295"/>
          </a:xfrm>
          <a:prstGeom prst="rect">
            <a:avLst/>
          </a:prstGeom>
        </p:spPr>
      </p:pic>
    </p:spTree>
    <p:extLst>
      <p:ext uri="{BB962C8B-B14F-4D97-AF65-F5344CB8AC3E}">
        <p14:creationId xmlns:p14="http://schemas.microsoft.com/office/powerpoint/2010/main" val="4061678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F028-CAFA-690D-5FFF-35A28EB06380}"/>
              </a:ext>
            </a:extLst>
          </p:cNvPr>
          <p:cNvSpPr>
            <a:spLocks noGrp="1"/>
          </p:cNvSpPr>
          <p:nvPr>
            <p:ph type="title"/>
          </p:nvPr>
        </p:nvSpPr>
        <p:spPr/>
        <p:txBody>
          <a:bodyPr/>
          <a:lstStyle/>
          <a:p>
            <a:r>
              <a:rPr lang="en-GB"/>
              <a:t>Click to edit Master title style</a:t>
            </a:r>
          </a:p>
        </p:txBody>
      </p:sp>
      <p:grpSp>
        <p:nvGrpSpPr>
          <p:cNvPr id="110" name="Group 109">
            <a:extLst>
              <a:ext uri="{FF2B5EF4-FFF2-40B4-BE49-F238E27FC236}">
                <a16:creationId xmlns:a16="http://schemas.microsoft.com/office/drawing/2014/main" id="{12D23A1B-3BF5-A3BE-C76D-612A65C6B490}"/>
              </a:ext>
            </a:extLst>
          </p:cNvPr>
          <p:cNvGrpSpPr/>
          <p:nvPr userDrawn="1"/>
        </p:nvGrpSpPr>
        <p:grpSpPr>
          <a:xfrm>
            <a:off x="528061" y="2671684"/>
            <a:ext cx="3035751" cy="4085166"/>
            <a:chOff x="453600" y="1975769"/>
            <a:chExt cx="3035751" cy="4085166"/>
          </a:xfrm>
        </p:grpSpPr>
        <p:grpSp>
          <p:nvGrpSpPr>
            <p:cNvPr id="108" name="Group 107">
              <a:extLst>
                <a:ext uri="{FF2B5EF4-FFF2-40B4-BE49-F238E27FC236}">
                  <a16:creationId xmlns:a16="http://schemas.microsoft.com/office/drawing/2014/main" id="{7ABB0857-F820-E671-7D59-B6F765F8C751}"/>
                </a:ext>
              </a:extLst>
            </p:cNvPr>
            <p:cNvGrpSpPr/>
            <p:nvPr userDrawn="1"/>
          </p:nvGrpSpPr>
          <p:grpSpPr>
            <a:xfrm>
              <a:off x="453600" y="1975769"/>
              <a:ext cx="2023834" cy="2338604"/>
              <a:chOff x="453600" y="1975769"/>
              <a:chExt cx="2023834" cy="2338604"/>
            </a:xfrm>
          </p:grpSpPr>
          <p:sp>
            <p:nvSpPr>
              <p:cNvPr id="7" name="Freeform 6">
                <a:extLst>
                  <a:ext uri="{FF2B5EF4-FFF2-40B4-BE49-F238E27FC236}">
                    <a16:creationId xmlns:a16="http://schemas.microsoft.com/office/drawing/2014/main" id="{671DB64A-1B85-65AA-6868-1479B869A8BA}"/>
                  </a:ext>
                </a:extLst>
              </p:cNvPr>
              <p:cNvSpPr/>
              <p:nvPr/>
            </p:nvSpPr>
            <p:spPr>
              <a:xfrm>
                <a:off x="453600" y="1975769"/>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8" name="Freeform 7">
                <a:extLst>
                  <a:ext uri="{FF2B5EF4-FFF2-40B4-BE49-F238E27FC236}">
                    <a16:creationId xmlns:a16="http://schemas.microsoft.com/office/drawing/2014/main" id="{2B5711F5-4BD7-1AA4-8903-DE2FF34E8F01}"/>
                  </a:ext>
                </a:extLst>
              </p:cNvPr>
              <p:cNvSpPr/>
              <p:nvPr/>
            </p:nvSpPr>
            <p:spPr>
              <a:xfrm>
                <a:off x="491275" y="2052639"/>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0" name="Freeform 9">
                <a:extLst>
                  <a:ext uri="{FF2B5EF4-FFF2-40B4-BE49-F238E27FC236}">
                    <a16:creationId xmlns:a16="http://schemas.microsoft.com/office/drawing/2014/main" id="{13AE8B31-921E-F1F1-FBD2-AECCC6CA353B}"/>
                  </a:ext>
                </a:extLst>
              </p:cNvPr>
              <p:cNvSpPr/>
              <p:nvPr/>
            </p:nvSpPr>
            <p:spPr>
              <a:xfrm>
                <a:off x="1502129" y="2052639"/>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0F6088E6-ACC8-A20D-5753-A83925EF2A64}"/>
                  </a:ext>
                </a:extLst>
              </p:cNvPr>
              <p:cNvSpPr/>
              <p:nvPr/>
            </p:nvSpPr>
            <p:spPr>
              <a:xfrm>
                <a:off x="551738" y="3188671"/>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09" name="Group 108">
              <a:extLst>
                <a:ext uri="{FF2B5EF4-FFF2-40B4-BE49-F238E27FC236}">
                  <a16:creationId xmlns:a16="http://schemas.microsoft.com/office/drawing/2014/main" id="{8B74E49D-0B3F-86B8-776C-DF7D9F25474D}"/>
                </a:ext>
              </a:extLst>
            </p:cNvPr>
            <p:cNvGrpSpPr/>
            <p:nvPr userDrawn="1"/>
          </p:nvGrpSpPr>
          <p:grpSpPr>
            <a:xfrm>
              <a:off x="1465517" y="3722331"/>
              <a:ext cx="2023834" cy="2338604"/>
              <a:chOff x="1465517" y="3722331"/>
              <a:chExt cx="2023834" cy="2338604"/>
            </a:xfrm>
          </p:grpSpPr>
          <p:sp>
            <p:nvSpPr>
              <p:cNvPr id="31" name="Freeform 30">
                <a:extLst>
                  <a:ext uri="{FF2B5EF4-FFF2-40B4-BE49-F238E27FC236}">
                    <a16:creationId xmlns:a16="http://schemas.microsoft.com/office/drawing/2014/main" id="{75D578EC-479E-E95F-BA55-E57F5FA585F5}"/>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32" name="Freeform 31">
                <a:extLst>
                  <a:ext uri="{FF2B5EF4-FFF2-40B4-BE49-F238E27FC236}">
                    <a16:creationId xmlns:a16="http://schemas.microsoft.com/office/drawing/2014/main" id="{76583236-6720-1DFF-BBA0-AA9980DE3C19}"/>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34" name="Freeform 33">
                <a:extLst>
                  <a:ext uri="{FF2B5EF4-FFF2-40B4-BE49-F238E27FC236}">
                    <a16:creationId xmlns:a16="http://schemas.microsoft.com/office/drawing/2014/main" id="{A162237E-F0AA-B366-DCAB-DEBC79C52FC7}"/>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36" name="Freeform 35">
                <a:extLst>
                  <a:ext uri="{FF2B5EF4-FFF2-40B4-BE49-F238E27FC236}">
                    <a16:creationId xmlns:a16="http://schemas.microsoft.com/office/drawing/2014/main" id="{38269649-EB04-55C5-3162-81DE468861B3}"/>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grpSp>
        <p:nvGrpSpPr>
          <p:cNvPr id="122" name="Group 121">
            <a:extLst>
              <a:ext uri="{FF2B5EF4-FFF2-40B4-BE49-F238E27FC236}">
                <a16:creationId xmlns:a16="http://schemas.microsoft.com/office/drawing/2014/main" id="{89B5EF14-33B3-348F-39CC-EA1CD0FEE9D6}"/>
              </a:ext>
            </a:extLst>
          </p:cNvPr>
          <p:cNvGrpSpPr/>
          <p:nvPr userDrawn="1"/>
        </p:nvGrpSpPr>
        <p:grpSpPr>
          <a:xfrm>
            <a:off x="2551069" y="2671684"/>
            <a:ext cx="3035751" cy="4085166"/>
            <a:chOff x="453600" y="1975769"/>
            <a:chExt cx="3035751" cy="4085166"/>
          </a:xfrm>
        </p:grpSpPr>
        <p:grpSp>
          <p:nvGrpSpPr>
            <p:cNvPr id="123" name="Group 122">
              <a:extLst>
                <a:ext uri="{FF2B5EF4-FFF2-40B4-BE49-F238E27FC236}">
                  <a16:creationId xmlns:a16="http://schemas.microsoft.com/office/drawing/2014/main" id="{70C90FD8-8A86-6327-9CFC-65E67A502FD4}"/>
                </a:ext>
              </a:extLst>
            </p:cNvPr>
            <p:cNvGrpSpPr/>
            <p:nvPr userDrawn="1"/>
          </p:nvGrpSpPr>
          <p:grpSpPr>
            <a:xfrm>
              <a:off x="453600" y="1975769"/>
              <a:ext cx="2023834" cy="2338604"/>
              <a:chOff x="453600" y="1975769"/>
              <a:chExt cx="2023834" cy="2338604"/>
            </a:xfrm>
          </p:grpSpPr>
          <p:sp>
            <p:nvSpPr>
              <p:cNvPr id="129" name="Freeform 128">
                <a:extLst>
                  <a:ext uri="{FF2B5EF4-FFF2-40B4-BE49-F238E27FC236}">
                    <a16:creationId xmlns:a16="http://schemas.microsoft.com/office/drawing/2014/main" id="{12581A93-6B17-32E4-5A0A-9A224B76B71B}"/>
                  </a:ext>
                </a:extLst>
              </p:cNvPr>
              <p:cNvSpPr/>
              <p:nvPr/>
            </p:nvSpPr>
            <p:spPr>
              <a:xfrm>
                <a:off x="453600" y="1975769"/>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0" name="Freeform 129">
                <a:extLst>
                  <a:ext uri="{FF2B5EF4-FFF2-40B4-BE49-F238E27FC236}">
                    <a16:creationId xmlns:a16="http://schemas.microsoft.com/office/drawing/2014/main" id="{AB251C02-A01B-BEDD-C986-E1AD3D6018FB}"/>
                  </a:ext>
                </a:extLst>
              </p:cNvPr>
              <p:cNvSpPr/>
              <p:nvPr/>
            </p:nvSpPr>
            <p:spPr>
              <a:xfrm>
                <a:off x="491275" y="2052639"/>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1" name="Freeform 130">
                <a:extLst>
                  <a:ext uri="{FF2B5EF4-FFF2-40B4-BE49-F238E27FC236}">
                    <a16:creationId xmlns:a16="http://schemas.microsoft.com/office/drawing/2014/main" id="{47102A30-B51E-6350-1DC1-F635866C2F9F}"/>
                  </a:ext>
                </a:extLst>
              </p:cNvPr>
              <p:cNvSpPr/>
              <p:nvPr/>
            </p:nvSpPr>
            <p:spPr>
              <a:xfrm>
                <a:off x="1502129" y="2052639"/>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2" name="Freeform 131">
                <a:extLst>
                  <a:ext uri="{FF2B5EF4-FFF2-40B4-BE49-F238E27FC236}">
                    <a16:creationId xmlns:a16="http://schemas.microsoft.com/office/drawing/2014/main" id="{9AFFA867-3917-A4B6-EEEF-3AA1B91D9E60}"/>
                  </a:ext>
                </a:extLst>
              </p:cNvPr>
              <p:cNvSpPr/>
              <p:nvPr/>
            </p:nvSpPr>
            <p:spPr>
              <a:xfrm>
                <a:off x="551738" y="3188671"/>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24" name="Group 123">
              <a:extLst>
                <a:ext uri="{FF2B5EF4-FFF2-40B4-BE49-F238E27FC236}">
                  <a16:creationId xmlns:a16="http://schemas.microsoft.com/office/drawing/2014/main" id="{CDC15192-7D00-35B5-8B48-7AB8350B046C}"/>
                </a:ext>
              </a:extLst>
            </p:cNvPr>
            <p:cNvGrpSpPr/>
            <p:nvPr userDrawn="1"/>
          </p:nvGrpSpPr>
          <p:grpSpPr>
            <a:xfrm>
              <a:off x="1465517" y="3722331"/>
              <a:ext cx="2023834" cy="2338604"/>
              <a:chOff x="1465517" y="3722331"/>
              <a:chExt cx="2023834" cy="2338604"/>
            </a:xfrm>
          </p:grpSpPr>
          <p:sp>
            <p:nvSpPr>
              <p:cNvPr id="125" name="Freeform 124">
                <a:extLst>
                  <a:ext uri="{FF2B5EF4-FFF2-40B4-BE49-F238E27FC236}">
                    <a16:creationId xmlns:a16="http://schemas.microsoft.com/office/drawing/2014/main" id="{AA00FECE-6CBA-325F-CE92-3001486DEAA9}"/>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26" name="Freeform 125">
                <a:extLst>
                  <a:ext uri="{FF2B5EF4-FFF2-40B4-BE49-F238E27FC236}">
                    <a16:creationId xmlns:a16="http://schemas.microsoft.com/office/drawing/2014/main" id="{0C579BF5-3956-FCC0-C630-A202DC9986CF}"/>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27" name="Freeform 126">
                <a:extLst>
                  <a:ext uri="{FF2B5EF4-FFF2-40B4-BE49-F238E27FC236}">
                    <a16:creationId xmlns:a16="http://schemas.microsoft.com/office/drawing/2014/main" id="{CBE4F493-D5E5-94CD-141E-B62A7AFB7364}"/>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28" name="Freeform 127">
                <a:extLst>
                  <a:ext uri="{FF2B5EF4-FFF2-40B4-BE49-F238E27FC236}">
                    <a16:creationId xmlns:a16="http://schemas.microsoft.com/office/drawing/2014/main" id="{243BA382-E792-445A-3532-9B92B7BA605E}"/>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grpSp>
        <p:nvGrpSpPr>
          <p:cNvPr id="133" name="Group 132">
            <a:extLst>
              <a:ext uri="{FF2B5EF4-FFF2-40B4-BE49-F238E27FC236}">
                <a16:creationId xmlns:a16="http://schemas.microsoft.com/office/drawing/2014/main" id="{282BECD4-903B-1BEA-99B6-0856A74DFF6A}"/>
              </a:ext>
            </a:extLst>
          </p:cNvPr>
          <p:cNvGrpSpPr/>
          <p:nvPr userDrawn="1"/>
        </p:nvGrpSpPr>
        <p:grpSpPr>
          <a:xfrm>
            <a:off x="4574078" y="2671684"/>
            <a:ext cx="3035751" cy="4085166"/>
            <a:chOff x="453600" y="1975769"/>
            <a:chExt cx="3035751" cy="4085166"/>
          </a:xfrm>
        </p:grpSpPr>
        <p:grpSp>
          <p:nvGrpSpPr>
            <p:cNvPr id="134" name="Group 133">
              <a:extLst>
                <a:ext uri="{FF2B5EF4-FFF2-40B4-BE49-F238E27FC236}">
                  <a16:creationId xmlns:a16="http://schemas.microsoft.com/office/drawing/2014/main" id="{101A0FDC-6DA2-F822-82C0-248F14492B2A}"/>
                </a:ext>
              </a:extLst>
            </p:cNvPr>
            <p:cNvGrpSpPr/>
            <p:nvPr userDrawn="1"/>
          </p:nvGrpSpPr>
          <p:grpSpPr>
            <a:xfrm>
              <a:off x="453600" y="1975769"/>
              <a:ext cx="2023834" cy="2338604"/>
              <a:chOff x="453600" y="1975769"/>
              <a:chExt cx="2023834" cy="2338604"/>
            </a:xfrm>
          </p:grpSpPr>
          <p:sp>
            <p:nvSpPr>
              <p:cNvPr id="140" name="Freeform 139">
                <a:extLst>
                  <a:ext uri="{FF2B5EF4-FFF2-40B4-BE49-F238E27FC236}">
                    <a16:creationId xmlns:a16="http://schemas.microsoft.com/office/drawing/2014/main" id="{8570C6FE-D4A3-8BA5-9268-1414569775C5}"/>
                  </a:ext>
                </a:extLst>
              </p:cNvPr>
              <p:cNvSpPr/>
              <p:nvPr/>
            </p:nvSpPr>
            <p:spPr>
              <a:xfrm>
                <a:off x="453600" y="1975769"/>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1" name="Freeform 140">
                <a:extLst>
                  <a:ext uri="{FF2B5EF4-FFF2-40B4-BE49-F238E27FC236}">
                    <a16:creationId xmlns:a16="http://schemas.microsoft.com/office/drawing/2014/main" id="{513C5CAC-CFA0-BA14-D79F-195F25527F66}"/>
                  </a:ext>
                </a:extLst>
              </p:cNvPr>
              <p:cNvSpPr/>
              <p:nvPr/>
            </p:nvSpPr>
            <p:spPr>
              <a:xfrm>
                <a:off x="491275" y="2052639"/>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2" name="Freeform 141">
                <a:extLst>
                  <a:ext uri="{FF2B5EF4-FFF2-40B4-BE49-F238E27FC236}">
                    <a16:creationId xmlns:a16="http://schemas.microsoft.com/office/drawing/2014/main" id="{E9D8B78D-BE77-EEFA-8195-FD1F19F3A84E}"/>
                  </a:ext>
                </a:extLst>
              </p:cNvPr>
              <p:cNvSpPr/>
              <p:nvPr/>
            </p:nvSpPr>
            <p:spPr>
              <a:xfrm>
                <a:off x="1502129" y="2052639"/>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3" name="Freeform 142">
                <a:extLst>
                  <a:ext uri="{FF2B5EF4-FFF2-40B4-BE49-F238E27FC236}">
                    <a16:creationId xmlns:a16="http://schemas.microsoft.com/office/drawing/2014/main" id="{EF3A3F80-3D24-7641-92EA-261D4880DA4E}"/>
                  </a:ext>
                </a:extLst>
              </p:cNvPr>
              <p:cNvSpPr/>
              <p:nvPr/>
            </p:nvSpPr>
            <p:spPr>
              <a:xfrm>
                <a:off x="551738" y="3188671"/>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35" name="Group 134">
              <a:extLst>
                <a:ext uri="{FF2B5EF4-FFF2-40B4-BE49-F238E27FC236}">
                  <a16:creationId xmlns:a16="http://schemas.microsoft.com/office/drawing/2014/main" id="{937BE035-6A77-239D-AFA9-27D17A636E64}"/>
                </a:ext>
              </a:extLst>
            </p:cNvPr>
            <p:cNvGrpSpPr/>
            <p:nvPr userDrawn="1"/>
          </p:nvGrpSpPr>
          <p:grpSpPr>
            <a:xfrm>
              <a:off x="1465517" y="3722331"/>
              <a:ext cx="2023834" cy="2338604"/>
              <a:chOff x="1465517" y="3722331"/>
              <a:chExt cx="2023834" cy="2338604"/>
            </a:xfrm>
          </p:grpSpPr>
          <p:sp>
            <p:nvSpPr>
              <p:cNvPr id="136" name="Freeform 135">
                <a:extLst>
                  <a:ext uri="{FF2B5EF4-FFF2-40B4-BE49-F238E27FC236}">
                    <a16:creationId xmlns:a16="http://schemas.microsoft.com/office/drawing/2014/main" id="{5D42CE29-ADDA-C510-3F54-1B8F2FAA565D}"/>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7" name="Freeform 136">
                <a:extLst>
                  <a:ext uri="{FF2B5EF4-FFF2-40B4-BE49-F238E27FC236}">
                    <a16:creationId xmlns:a16="http://schemas.microsoft.com/office/drawing/2014/main" id="{01A8AF44-4AA3-9F5E-420C-84D24808BB35}"/>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8" name="Freeform 137">
                <a:extLst>
                  <a:ext uri="{FF2B5EF4-FFF2-40B4-BE49-F238E27FC236}">
                    <a16:creationId xmlns:a16="http://schemas.microsoft.com/office/drawing/2014/main" id="{8D409F57-AF45-BE58-6EED-922F35CB3D38}"/>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9" name="Freeform 138">
                <a:extLst>
                  <a:ext uri="{FF2B5EF4-FFF2-40B4-BE49-F238E27FC236}">
                    <a16:creationId xmlns:a16="http://schemas.microsoft.com/office/drawing/2014/main" id="{1B36455B-00C7-AF77-1375-A2400B167747}"/>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grpSp>
        <p:nvGrpSpPr>
          <p:cNvPr id="144" name="Group 143">
            <a:extLst>
              <a:ext uri="{FF2B5EF4-FFF2-40B4-BE49-F238E27FC236}">
                <a16:creationId xmlns:a16="http://schemas.microsoft.com/office/drawing/2014/main" id="{181B00CB-8915-9D18-A942-9BBEBB5E1355}"/>
              </a:ext>
            </a:extLst>
          </p:cNvPr>
          <p:cNvGrpSpPr/>
          <p:nvPr userDrawn="1"/>
        </p:nvGrpSpPr>
        <p:grpSpPr>
          <a:xfrm>
            <a:off x="6597086" y="2671684"/>
            <a:ext cx="3035751" cy="4085166"/>
            <a:chOff x="453600" y="1975769"/>
            <a:chExt cx="3035751" cy="4085166"/>
          </a:xfrm>
        </p:grpSpPr>
        <p:grpSp>
          <p:nvGrpSpPr>
            <p:cNvPr id="145" name="Group 144">
              <a:extLst>
                <a:ext uri="{FF2B5EF4-FFF2-40B4-BE49-F238E27FC236}">
                  <a16:creationId xmlns:a16="http://schemas.microsoft.com/office/drawing/2014/main" id="{A97050DC-3032-47CD-BEA3-B8E3EEA36700}"/>
                </a:ext>
              </a:extLst>
            </p:cNvPr>
            <p:cNvGrpSpPr/>
            <p:nvPr userDrawn="1"/>
          </p:nvGrpSpPr>
          <p:grpSpPr>
            <a:xfrm>
              <a:off x="453600" y="1975769"/>
              <a:ext cx="2023834" cy="2338604"/>
              <a:chOff x="453600" y="1975769"/>
              <a:chExt cx="2023834" cy="2338604"/>
            </a:xfrm>
          </p:grpSpPr>
          <p:sp>
            <p:nvSpPr>
              <p:cNvPr id="151" name="Freeform 150">
                <a:extLst>
                  <a:ext uri="{FF2B5EF4-FFF2-40B4-BE49-F238E27FC236}">
                    <a16:creationId xmlns:a16="http://schemas.microsoft.com/office/drawing/2014/main" id="{2735D1BC-6F0F-C5CF-4171-0069A21647A5}"/>
                  </a:ext>
                </a:extLst>
              </p:cNvPr>
              <p:cNvSpPr/>
              <p:nvPr/>
            </p:nvSpPr>
            <p:spPr>
              <a:xfrm>
                <a:off x="453600" y="1975769"/>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52" name="Freeform 151">
                <a:extLst>
                  <a:ext uri="{FF2B5EF4-FFF2-40B4-BE49-F238E27FC236}">
                    <a16:creationId xmlns:a16="http://schemas.microsoft.com/office/drawing/2014/main" id="{107F18B1-4D4E-45CB-D9AF-3B03DB9F4EF3}"/>
                  </a:ext>
                </a:extLst>
              </p:cNvPr>
              <p:cNvSpPr/>
              <p:nvPr/>
            </p:nvSpPr>
            <p:spPr>
              <a:xfrm>
                <a:off x="491275" y="2052639"/>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53" name="Freeform 152">
                <a:extLst>
                  <a:ext uri="{FF2B5EF4-FFF2-40B4-BE49-F238E27FC236}">
                    <a16:creationId xmlns:a16="http://schemas.microsoft.com/office/drawing/2014/main" id="{E45F0179-255B-7BB7-68D5-641087A550EB}"/>
                  </a:ext>
                </a:extLst>
              </p:cNvPr>
              <p:cNvSpPr/>
              <p:nvPr/>
            </p:nvSpPr>
            <p:spPr>
              <a:xfrm>
                <a:off x="1502129" y="2052639"/>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54" name="Freeform 153">
                <a:extLst>
                  <a:ext uri="{FF2B5EF4-FFF2-40B4-BE49-F238E27FC236}">
                    <a16:creationId xmlns:a16="http://schemas.microsoft.com/office/drawing/2014/main" id="{A0473382-3F99-79AA-F6CF-1F2A35C64F7C}"/>
                  </a:ext>
                </a:extLst>
              </p:cNvPr>
              <p:cNvSpPr/>
              <p:nvPr/>
            </p:nvSpPr>
            <p:spPr>
              <a:xfrm>
                <a:off x="551738" y="3188671"/>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46" name="Group 145">
              <a:extLst>
                <a:ext uri="{FF2B5EF4-FFF2-40B4-BE49-F238E27FC236}">
                  <a16:creationId xmlns:a16="http://schemas.microsoft.com/office/drawing/2014/main" id="{F7DCC72E-8AE6-E5EF-8141-47B7B6EEEC10}"/>
                </a:ext>
              </a:extLst>
            </p:cNvPr>
            <p:cNvGrpSpPr/>
            <p:nvPr userDrawn="1"/>
          </p:nvGrpSpPr>
          <p:grpSpPr>
            <a:xfrm>
              <a:off x="1465517" y="3722331"/>
              <a:ext cx="2023834" cy="2338604"/>
              <a:chOff x="1465517" y="3722331"/>
              <a:chExt cx="2023834" cy="2338604"/>
            </a:xfrm>
          </p:grpSpPr>
          <p:sp>
            <p:nvSpPr>
              <p:cNvPr id="147" name="Freeform 146">
                <a:extLst>
                  <a:ext uri="{FF2B5EF4-FFF2-40B4-BE49-F238E27FC236}">
                    <a16:creationId xmlns:a16="http://schemas.microsoft.com/office/drawing/2014/main" id="{0A8D4EFB-5C0C-2CD4-31E5-FA22865E837A}"/>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8" name="Freeform 147">
                <a:extLst>
                  <a:ext uri="{FF2B5EF4-FFF2-40B4-BE49-F238E27FC236}">
                    <a16:creationId xmlns:a16="http://schemas.microsoft.com/office/drawing/2014/main" id="{752BA792-0F2B-9356-2649-BBAF753A2041}"/>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9" name="Freeform 148">
                <a:extLst>
                  <a:ext uri="{FF2B5EF4-FFF2-40B4-BE49-F238E27FC236}">
                    <a16:creationId xmlns:a16="http://schemas.microsoft.com/office/drawing/2014/main" id="{9A9F9BD9-0204-A635-D450-2958673BAE46}"/>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50" name="Freeform 149">
                <a:extLst>
                  <a:ext uri="{FF2B5EF4-FFF2-40B4-BE49-F238E27FC236}">
                    <a16:creationId xmlns:a16="http://schemas.microsoft.com/office/drawing/2014/main" id="{AD06D6C1-EE20-4727-9B63-C915388F0773}"/>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grpSp>
        <p:nvGrpSpPr>
          <p:cNvPr id="155" name="Group 154">
            <a:extLst>
              <a:ext uri="{FF2B5EF4-FFF2-40B4-BE49-F238E27FC236}">
                <a16:creationId xmlns:a16="http://schemas.microsoft.com/office/drawing/2014/main" id="{88CBCD4E-47CE-BBA6-47E8-2CCA3710254A}"/>
              </a:ext>
            </a:extLst>
          </p:cNvPr>
          <p:cNvGrpSpPr/>
          <p:nvPr userDrawn="1"/>
        </p:nvGrpSpPr>
        <p:grpSpPr>
          <a:xfrm>
            <a:off x="8628188" y="2671684"/>
            <a:ext cx="3035751" cy="4085166"/>
            <a:chOff x="453600" y="1975769"/>
            <a:chExt cx="3035751" cy="4085166"/>
          </a:xfrm>
        </p:grpSpPr>
        <p:grpSp>
          <p:nvGrpSpPr>
            <p:cNvPr id="156" name="Group 155">
              <a:extLst>
                <a:ext uri="{FF2B5EF4-FFF2-40B4-BE49-F238E27FC236}">
                  <a16:creationId xmlns:a16="http://schemas.microsoft.com/office/drawing/2014/main" id="{D0E4194A-59F5-5FDC-FA19-8C1136767B5C}"/>
                </a:ext>
              </a:extLst>
            </p:cNvPr>
            <p:cNvGrpSpPr/>
            <p:nvPr userDrawn="1"/>
          </p:nvGrpSpPr>
          <p:grpSpPr>
            <a:xfrm>
              <a:off x="453600" y="1975769"/>
              <a:ext cx="2023834" cy="2338604"/>
              <a:chOff x="453600" y="1975769"/>
              <a:chExt cx="2023834" cy="2338604"/>
            </a:xfrm>
          </p:grpSpPr>
          <p:sp>
            <p:nvSpPr>
              <p:cNvPr id="162" name="Freeform 161">
                <a:extLst>
                  <a:ext uri="{FF2B5EF4-FFF2-40B4-BE49-F238E27FC236}">
                    <a16:creationId xmlns:a16="http://schemas.microsoft.com/office/drawing/2014/main" id="{E07C0CAF-65F0-54FC-73E8-960CD0047E79}"/>
                  </a:ext>
                </a:extLst>
              </p:cNvPr>
              <p:cNvSpPr/>
              <p:nvPr/>
            </p:nvSpPr>
            <p:spPr>
              <a:xfrm>
                <a:off x="453600" y="1975769"/>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63" name="Freeform 162">
                <a:extLst>
                  <a:ext uri="{FF2B5EF4-FFF2-40B4-BE49-F238E27FC236}">
                    <a16:creationId xmlns:a16="http://schemas.microsoft.com/office/drawing/2014/main" id="{B1D80526-0660-58B2-851D-5468299BF725}"/>
                  </a:ext>
                </a:extLst>
              </p:cNvPr>
              <p:cNvSpPr/>
              <p:nvPr/>
            </p:nvSpPr>
            <p:spPr>
              <a:xfrm>
                <a:off x="491275" y="2052639"/>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64" name="Freeform 163">
                <a:extLst>
                  <a:ext uri="{FF2B5EF4-FFF2-40B4-BE49-F238E27FC236}">
                    <a16:creationId xmlns:a16="http://schemas.microsoft.com/office/drawing/2014/main" id="{07426E50-C765-896C-8F7D-A71ABDEE1434}"/>
                  </a:ext>
                </a:extLst>
              </p:cNvPr>
              <p:cNvSpPr/>
              <p:nvPr/>
            </p:nvSpPr>
            <p:spPr>
              <a:xfrm>
                <a:off x="1502129" y="2052639"/>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65" name="Freeform 164">
                <a:extLst>
                  <a:ext uri="{FF2B5EF4-FFF2-40B4-BE49-F238E27FC236}">
                    <a16:creationId xmlns:a16="http://schemas.microsoft.com/office/drawing/2014/main" id="{6BB0DC56-43E1-4478-F4C1-AF74D3AC0525}"/>
                  </a:ext>
                </a:extLst>
              </p:cNvPr>
              <p:cNvSpPr/>
              <p:nvPr/>
            </p:nvSpPr>
            <p:spPr>
              <a:xfrm>
                <a:off x="551738" y="3188671"/>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57" name="Group 156">
              <a:extLst>
                <a:ext uri="{FF2B5EF4-FFF2-40B4-BE49-F238E27FC236}">
                  <a16:creationId xmlns:a16="http://schemas.microsoft.com/office/drawing/2014/main" id="{1B54305E-6A7D-0F35-0707-DF65336D3E57}"/>
                </a:ext>
              </a:extLst>
            </p:cNvPr>
            <p:cNvGrpSpPr/>
            <p:nvPr userDrawn="1"/>
          </p:nvGrpSpPr>
          <p:grpSpPr>
            <a:xfrm>
              <a:off x="1465517" y="3722331"/>
              <a:ext cx="2023834" cy="2338604"/>
              <a:chOff x="1465517" y="3722331"/>
              <a:chExt cx="2023834" cy="2338604"/>
            </a:xfrm>
          </p:grpSpPr>
          <p:sp>
            <p:nvSpPr>
              <p:cNvPr id="158" name="Freeform 157">
                <a:extLst>
                  <a:ext uri="{FF2B5EF4-FFF2-40B4-BE49-F238E27FC236}">
                    <a16:creationId xmlns:a16="http://schemas.microsoft.com/office/drawing/2014/main" id="{5F9BB29D-1AD8-F8E0-4CF9-6CB67B2DB199}"/>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59" name="Freeform 158">
                <a:extLst>
                  <a:ext uri="{FF2B5EF4-FFF2-40B4-BE49-F238E27FC236}">
                    <a16:creationId xmlns:a16="http://schemas.microsoft.com/office/drawing/2014/main" id="{30A42E1C-2403-C9A3-C0F9-CBF396537135}"/>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60" name="Freeform 159">
                <a:extLst>
                  <a:ext uri="{FF2B5EF4-FFF2-40B4-BE49-F238E27FC236}">
                    <a16:creationId xmlns:a16="http://schemas.microsoft.com/office/drawing/2014/main" id="{2605ECD5-84F8-80A4-C169-7BEF425BE07B}"/>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61" name="Freeform 160">
                <a:extLst>
                  <a:ext uri="{FF2B5EF4-FFF2-40B4-BE49-F238E27FC236}">
                    <a16:creationId xmlns:a16="http://schemas.microsoft.com/office/drawing/2014/main" id="{527BC8BA-68BB-F853-7351-5E630CCC0D71}"/>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grpSp>
        <p:nvGrpSpPr>
          <p:cNvPr id="225" name="Group 224">
            <a:extLst>
              <a:ext uri="{FF2B5EF4-FFF2-40B4-BE49-F238E27FC236}">
                <a16:creationId xmlns:a16="http://schemas.microsoft.com/office/drawing/2014/main" id="{817F9607-5C3A-DEA2-FDD9-6BBC957E5B10}"/>
              </a:ext>
            </a:extLst>
          </p:cNvPr>
          <p:cNvGrpSpPr/>
          <p:nvPr userDrawn="1"/>
        </p:nvGrpSpPr>
        <p:grpSpPr>
          <a:xfrm>
            <a:off x="1539978" y="930579"/>
            <a:ext cx="2023834" cy="2338604"/>
            <a:chOff x="1465517" y="3722331"/>
            <a:chExt cx="2023834" cy="2338604"/>
          </a:xfrm>
        </p:grpSpPr>
        <p:sp>
          <p:nvSpPr>
            <p:cNvPr id="226" name="Freeform 225">
              <a:extLst>
                <a:ext uri="{FF2B5EF4-FFF2-40B4-BE49-F238E27FC236}">
                  <a16:creationId xmlns:a16="http://schemas.microsoft.com/office/drawing/2014/main" id="{F8E95551-809E-1FE5-9B0C-CE4C53E0929F}"/>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27" name="Freeform 226">
              <a:extLst>
                <a:ext uri="{FF2B5EF4-FFF2-40B4-BE49-F238E27FC236}">
                  <a16:creationId xmlns:a16="http://schemas.microsoft.com/office/drawing/2014/main" id="{E36C128A-C37C-0FB0-DF82-031B06083F63}"/>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28" name="Freeform 227">
              <a:extLst>
                <a:ext uri="{FF2B5EF4-FFF2-40B4-BE49-F238E27FC236}">
                  <a16:creationId xmlns:a16="http://schemas.microsoft.com/office/drawing/2014/main" id="{175CB0EA-AC73-AC12-D774-496CA04A2DD9}"/>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29" name="Freeform 228">
              <a:extLst>
                <a:ext uri="{FF2B5EF4-FFF2-40B4-BE49-F238E27FC236}">
                  <a16:creationId xmlns:a16="http://schemas.microsoft.com/office/drawing/2014/main" id="{6AA66990-268A-55F7-8A77-A7C079A374D6}"/>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215" name="Group 214">
            <a:extLst>
              <a:ext uri="{FF2B5EF4-FFF2-40B4-BE49-F238E27FC236}">
                <a16:creationId xmlns:a16="http://schemas.microsoft.com/office/drawing/2014/main" id="{E43DFCB5-2042-3553-82B2-EE1ACA996DDA}"/>
              </a:ext>
            </a:extLst>
          </p:cNvPr>
          <p:cNvGrpSpPr/>
          <p:nvPr userDrawn="1"/>
        </p:nvGrpSpPr>
        <p:grpSpPr>
          <a:xfrm>
            <a:off x="3562986" y="930579"/>
            <a:ext cx="2023834" cy="2338604"/>
            <a:chOff x="1465517" y="3722331"/>
            <a:chExt cx="2023834" cy="2338604"/>
          </a:xfrm>
        </p:grpSpPr>
        <p:sp>
          <p:nvSpPr>
            <p:cNvPr id="216" name="Freeform 215">
              <a:extLst>
                <a:ext uri="{FF2B5EF4-FFF2-40B4-BE49-F238E27FC236}">
                  <a16:creationId xmlns:a16="http://schemas.microsoft.com/office/drawing/2014/main" id="{F73A6EFC-D6D2-3481-2CE0-5E7AA9DF6B82}"/>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17" name="Freeform 216">
              <a:extLst>
                <a:ext uri="{FF2B5EF4-FFF2-40B4-BE49-F238E27FC236}">
                  <a16:creationId xmlns:a16="http://schemas.microsoft.com/office/drawing/2014/main" id="{E770F655-9EF9-8868-48F0-CB51E2600400}"/>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18" name="Freeform 217">
              <a:extLst>
                <a:ext uri="{FF2B5EF4-FFF2-40B4-BE49-F238E27FC236}">
                  <a16:creationId xmlns:a16="http://schemas.microsoft.com/office/drawing/2014/main" id="{093383E9-5FDC-4A68-E5CA-4CEE5C40C621}"/>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19" name="Freeform 218">
              <a:extLst>
                <a:ext uri="{FF2B5EF4-FFF2-40B4-BE49-F238E27FC236}">
                  <a16:creationId xmlns:a16="http://schemas.microsoft.com/office/drawing/2014/main" id="{16FE8FBF-225C-FE3C-F16B-057398D94FDA}"/>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205" name="Group 204">
            <a:extLst>
              <a:ext uri="{FF2B5EF4-FFF2-40B4-BE49-F238E27FC236}">
                <a16:creationId xmlns:a16="http://schemas.microsoft.com/office/drawing/2014/main" id="{8682743D-D225-A1DC-E342-C6A42FC3121A}"/>
              </a:ext>
            </a:extLst>
          </p:cNvPr>
          <p:cNvGrpSpPr/>
          <p:nvPr userDrawn="1"/>
        </p:nvGrpSpPr>
        <p:grpSpPr>
          <a:xfrm>
            <a:off x="5585995" y="930579"/>
            <a:ext cx="2023834" cy="2338604"/>
            <a:chOff x="1465517" y="3722331"/>
            <a:chExt cx="2023834" cy="2338604"/>
          </a:xfrm>
        </p:grpSpPr>
        <p:sp>
          <p:nvSpPr>
            <p:cNvPr id="206" name="Freeform 205">
              <a:extLst>
                <a:ext uri="{FF2B5EF4-FFF2-40B4-BE49-F238E27FC236}">
                  <a16:creationId xmlns:a16="http://schemas.microsoft.com/office/drawing/2014/main" id="{448024C6-38F9-F454-DAB0-E9B6BB48D614}"/>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07" name="Freeform 206">
              <a:extLst>
                <a:ext uri="{FF2B5EF4-FFF2-40B4-BE49-F238E27FC236}">
                  <a16:creationId xmlns:a16="http://schemas.microsoft.com/office/drawing/2014/main" id="{606DD687-E28D-85C3-FF7F-B3786D7412D5}"/>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08" name="Freeform 207">
              <a:extLst>
                <a:ext uri="{FF2B5EF4-FFF2-40B4-BE49-F238E27FC236}">
                  <a16:creationId xmlns:a16="http://schemas.microsoft.com/office/drawing/2014/main" id="{F4EABBFD-BB9D-12D3-C774-A8C3D5E1DA39}"/>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09" name="Freeform 208">
              <a:extLst>
                <a:ext uri="{FF2B5EF4-FFF2-40B4-BE49-F238E27FC236}">
                  <a16:creationId xmlns:a16="http://schemas.microsoft.com/office/drawing/2014/main" id="{3AF348A5-7131-53ED-049E-A617F8F2B40A}"/>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95" name="Group 194">
            <a:extLst>
              <a:ext uri="{FF2B5EF4-FFF2-40B4-BE49-F238E27FC236}">
                <a16:creationId xmlns:a16="http://schemas.microsoft.com/office/drawing/2014/main" id="{F670C43D-E8F7-E8FE-813F-51B7D16392DF}"/>
              </a:ext>
            </a:extLst>
          </p:cNvPr>
          <p:cNvGrpSpPr/>
          <p:nvPr userDrawn="1"/>
        </p:nvGrpSpPr>
        <p:grpSpPr>
          <a:xfrm>
            <a:off x="7609003" y="930579"/>
            <a:ext cx="2023834" cy="2338604"/>
            <a:chOff x="1465517" y="3722331"/>
            <a:chExt cx="2023834" cy="2338604"/>
          </a:xfrm>
        </p:grpSpPr>
        <p:sp>
          <p:nvSpPr>
            <p:cNvPr id="196" name="Freeform 195">
              <a:extLst>
                <a:ext uri="{FF2B5EF4-FFF2-40B4-BE49-F238E27FC236}">
                  <a16:creationId xmlns:a16="http://schemas.microsoft.com/office/drawing/2014/main" id="{893DBB24-8331-CEC1-649C-30292192B656}"/>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97" name="Freeform 196">
              <a:extLst>
                <a:ext uri="{FF2B5EF4-FFF2-40B4-BE49-F238E27FC236}">
                  <a16:creationId xmlns:a16="http://schemas.microsoft.com/office/drawing/2014/main" id="{BF250A7C-734F-A8A1-6FB2-C90D3DB929E2}"/>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98" name="Freeform 197">
              <a:extLst>
                <a:ext uri="{FF2B5EF4-FFF2-40B4-BE49-F238E27FC236}">
                  <a16:creationId xmlns:a16="http://schemas.microsoft.com/office/drawing/2014/main" id="{91259801-EBE3-BC3D-79FF-71BC66408B34}"/>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99" name="Freeform 198">
              <a:extLst>
                <a:ext uri="{FF2B5EF4-FFF2-40B4-BE49-F238E27FC236}">
                  <a16:creationId xmlns:a16="http://schemas.microsoft.com/office/drawing/2014/main" id="{45417FA5-327C-B62E-24A8-877679942208}"/>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85" name="Group 184">
            <a:extLst>
              <a:ext uri="{FF2B5EF4-FFF2-40B4-BE49-F238E27FC236}">
                <a16:creationId xmlns:a16="http://schemas.microsoft.com/office/drawing/2014/main" id="{5F3A0793-D96F-E33A-C690-F2841DDD9C36}"/>
              </a:ext>
            </a:extLst>
          </p:cNvPr>
          <p:cNvGrpSpPr/>
          <p:nvPr userDrawn="1"/>
        </p:nvGrpSpPr>
        <p:grpSpPr>
          <a:xfrm>
            <a:off x="9640105" y="930579"/>
            <a:ext cx="2023834" cy="2338604"/>
            <a:chOff x="1465517" y="3722331"/>
            <a:chExt cx="2023834" cy="2338604"/>
          </a:xfrm>
        </p:grpSpPr>
        <p:sp>
          <p:nvSpPr>
            <p:cNvPr id="186" name="Freeform 185">
              <a:extLst>
                <a:ext uri="{FF2B5EF4-FFF2-40B4-BE49-F238E27FC236}">
                  <a16:creationId xmlns:a16="http://schemas.microsoft.com/office/drawing/2014/main" id="{3CC5364A-244F-823F-7772-F2FDE9557C43}"/>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87" name="Freeform 186">
              <a:extLst>
                <a:ext uri="{FF2B5EF4-FFF2-40B4-BE49-F238E27FC236}">
                  <a16:creationId xmlns:a16="http://schemas.microsoft.com/office/drawing/2014/main" id="{662A5A56-A3D6-1BF9-1104-02945D247F59}"/>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88" name="Freeform 187">
              <a:extLst>
                <a:ext uri="{FF2B5EF4-FFF2-40B4-BE49-F238E27FC236}">
                  <a16:creationId xmlns:a16="http://schemas.microsoft.com/office/drawing/2014/main" id="{150DE836-BD64-2375-C157-8FA25CDDE1A0}"/>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89" name="Freeform 188">
              <a:extLst>
                <a:ext uri="{FF2B5EF4-FFF2-40B4-BE49-F238E27FC236}">
                  <a16:creationId xmlns:a16="http://schemas.microsoft.com/office/drawing/2014/main" id="{D00ECB00-867B-295B-D4FD-A953212237C9}"/>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1296710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
        <p:nvSpPr>
          <p:cNvPr id="2" name="Rectangle 1">
            <a:extLst>
              <a:ext uri="{FF2B5EF4-FFF2-40B4-BE49-F238E27FC236}">
                <a16:creationId xmlns:a16="http://schemas.microsoft.com/office/drawing/2014/main" id="{AA6FE1FD-8C25-46C7-FA5A-48CC939C626C}"/>
              </a:ext>
            </a:extLst>
          </p:cNvPr>
          <p:cNvSpPr/>
          <p:nvPr userDrawn="1"/>
        </p:nvSpPr>
        <p:spPr>
          <a:xfrm>
            <a:off x="-144965" y="-97360"/>
            <a:ext cx="4739268" cy="611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C00000"/>
                </a:solidFill>
              </a:rPr>
              <a:t>CONFIDENTIAL- NOT FOR ONWARD SHARING</a:t>
            </a:r>
          </a:p>
        </p:txBody>
      </p:sp>
    </p:spTree>
    <p:extLst>
      <p:ext uri="{BB962C8B-B14F-4D97-AF65-F5344CB8AC3E}">
        <p14:creationId xmlns:p14="http://schemas.microsoft.com/office/powerpoint/2010/main" val="1123764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EC8A4-E593-80EF-8864-D36DABC5579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14EA3A9-0011-4FBE-A316-599C06133A3E}"/>
              </a:ext>
            </a:extLst>
          </p:cNvPr>
          <p:cNvSpPr>
            <a:spLocks noGrp="1"/>
          </p:cNvSpPr>
          <p:nvPr>
            <p:ph idx="1"/>
          </p:nvPr>
        </p:nvSpPr>
        <p:spPr>
          <a:xfrm>
            <a:off x="453600" y="1825625"/>
            <a:ext cx="11368102" cy="37687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1C80CD-E50C-1C8E-CAB2-DE816B487676}"/>
              </a:ext>
            </a:extLst>
          </p:cNvPr>
          <p:cNvSpPr>
            <a:spLocks noGrp="1"/>
          </p:cNvSpPr>
          <p:nvPr>
            <p:ph type="dt" sz="half" idx="10"/>
          </p:nvPr>
        </p:nvSpPr>
        <p:spPr/>
        <p:txBody>
          <a:bodyPr/>
          <a:lstStyle/>
          <a:p>
            <a:fld id="{E8FB2C52-EA41-6F47-9888-AA140085CA19}" type="datetimeFigureOut">
              <a:rPr lang="en-GB" smtClean="0"/>
              <a:t>27/09/2024</a:t>
            </a:fld>
            <a:endParaRPr lang="en-GB"/>
          </a:p>
        </p:txBody>
      </p:sp>
      <p:sp>
        <p:nvSpPr>
          <p:cNvPr id="5" name="Footer Placeholder 4">
            <a:extLst>
              <a:ext uri="{FF2B5EF4-FFF2-40B4-BE49-F238E27FC236}">
                <a16:creationId xmlns:a16="http://schemas.microsoft.com/office/drawing/2014/main" id="{4FBCB2FD-F076-F1AC-A9FF-BA38511B64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E01FB6-AFF0-ECA1-1E59-BFB0B4765E8F}"/>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7" name="Picture 6" descr="A picture containing diagram&#10;&#10;Description automatically generated">
            <a:extLst>
              <a:ext uri="{FF2B5EF4-FFF2-40B4-BE49-F238E27FC236}">
                <a16:creationId xmlns:a16="http://schemas.microsoft.com/office/drawing/2014/main" id="{54F837D3-6F8D-1DD1-92A6-AAC89F08ED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8" name="Picture 7">
            <a:extLst>
              <a:ext uri="{FF2B5EF4-FFF2-40B4-BE49-F238E27FC236}">
                <a16:creationId xmlns:a16="http://schemas.microsoft.com/office/drawing/2014/main" id="{58253B18-0F0B-FB17-CB70-6AC84EBCFC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3912504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545E-3F9F-95A4-77D4-E0C2EF4D629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8D991B9-C2C7-B256-3BD5-A133E8D194E2}"/>
              </a:ext>
            </a:extLst>
          </p:cNvPr>
          <p:cNvSpPr>
            <a:spLocks noGrp="1"/>
          </p:cNvSpPr>
          <p:nvPr>
            <p:ph sz="half" idx="1"/>
          </p:nvPr>
        </p:nvSpPr>
        <p:spPr>
          <a:xfrm>
            <a:off x="458920" y="1825625"/>
            <a:ext cx="5560880" cy="3828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FA5DF38-81DA-66B2-017F-644E08004A9E}"/>
              </a:ext>
            </a:extLst>
          </p:cNvPr>
          <p:cNvSpPr>
            <a:spLocks noGrp="1"/>
          </p:cNvSpPr>
          <p:nvPr>
            <p:ph sz="half" idx="2"/>
          </p:nvPr>
        </p:nvSpPr>
        <p:spPr>
          <a:xfrm>
            <a:off x="6177600" y="1825625"/>
            <a:ext cx="5644102" cy="3828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C43E54D-7E8B-E0A5-E2FF-771E9D3A1BAD}"/>
              </a:ext>
            </a:extLst>
          </p:cNvPr>
          <p:cNvSpPr>
            <a:spLocks noGrp="1"/>
          </p:cNvSpPr>
          <p:nvPr>
            <p:ph type="dt" sz="half" idx="10"/>
          </p:nvPr>
        </p:nvSpPr>
        <p:spPr/>
        <p:txBody>
          <a:bodyPr/>
          <a:lstStyle/>
          <a:p>
            <a:fld id="{E8FB2C52-EA41-6F47-9888-AA140085CA19}" type="datetimeFigureOut">
              <a:rPr lang="en-GB" smtClean="0"/>
              <a:t>27/09/2024</a:t>
            </a:fld>
            <a:endParaRPr lang="en-GB"/>
          </a:p>
        </p:txBody>
      </p:sp>
      <p:sp>
        <p:nvSpPr>
          <p:cNvPr id="6" name="Footer Placeholder 5">
            <a:extLst>
              <a:ext uri="{FF2B5EF4-FFF2-40B4-BE49-F238E27FC236}">
                <a16:creationId xmlns:a16="http://schemas.microsoft.com/office/drawing/2014/main" id="{21D2E62C-AC2B-EE4C-E9C3-49AFC99B7B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7A081B-5D37-46D7-C679-550A7703039C}"/>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8" name="Picture 7" descr="A picture containing diagram&#10;&#10;Description automatically generated">
            <a:extLst>
              <a:ext uri="{FF2B5EF4-FFF2-40B4-BE49-F238E27FC236}">
                <a16:creationId xmlns:a16="http://schemas.microsoft.com/office/drawing/2014/main" id="{3A809ACB-F590-06A9-06C9-C5F9E7D65D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9" name="Picture 8">
            <a:extLst>
              <a:ext uri="{FF2B5EF4-FFF2-40B4-BE49-F238E27FC236}">
                <a16:creationId xmlns:a16="http://schemas.microsoft.com/office/drawing/2014/main" id="{9A6F96FB-03E6-4A59-4569-A7A73AE618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2597551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21FD-95D2-3AB0-A350-BA126D5E84A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37FC4EE-DFE1-7369-5C4C-5408C1B01475}"/>
              </a:ext>
            </a:extLst>
          </p:cNvPr>
          <p:cNvSpPr>
            <a:spLocks noGrp="1"/>
          </p:cNvSpPr>
          <p:nvPr>
            <p:ph type="dt" sz="half" idx="10"/>
          </p:nvPr>
        </p:nvSpPr>
        <p:spPr/>
        <p:txBody>
          <a:bodyPr/>
          <a:lstStyle/>
          <a:p>
            <a:fld id="{E8FB2C52-EA41-6F47-9888-AA140085CA19}" type="datetimeFigureOut">
              <a:rPr lang="en-GB" smtClean="0"/>
              <a:t>27/09/2024</a:t>
            </a:fld>
            <a:endParaRPr lang="en-GB"/>
          </a:p>
        </p:txBody>
      </p:sp>
      <p:sp>
        <p:nvSpPr>
          <p:cNvPr id="4" name="Footer Placeholder 3">
            <a:extLst>
              <a:ext uri="{FF2B5EF4-FFF2-40B4-BE49-F238E27FC236}">
                <a16:creationId xmlns:a16="http://schemas.microsoft.com/office/drawing/2014/main" id="{0D2D43B7-F301-D796-8CA2-C17B4DA4D1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DA73BF-C204-A7AC-B80C-786485068658}"/>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3" name="Picture 12" descr="A picture containing diagram&#10;&#10;Description automatically generated">
            <a:extLst>
              <a:ext uri="{FF2B5EF4-FFF2-40B4-BE49-F238E27FC236}">
                <a16:creationId xmlns:a16="http://schemas.microsoft.com/office/drawing/2014/main" id="{C47D36F1-A032-519C-B7DA-981CDE40D9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14" name="Picture 13">
            <a:extLst>
              <a:ext uri="{FF2B5EF4-FFF2-40B4-BE49-F238E27FC236}">
                <a16:creationId xmlns:a16="http://schemas.microsoft.com/office/drawing/2014/main" id="{65A62A72-618D-770D-89B7-03AFD09C32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2141731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ust mosa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21FD-95D2-3AB0-A350-BA126D5E84A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37FC4EE-DFE1-7369-5C4C-5408C1B01475}"/>
              </a:ext>
            </a:extLst>
          </p:cNvPr>
          <p:cNvSpPr>
            <a:spLocks noGrp="1"/>
          </p:cNvSpPr>
          <p:nvPr>
            <p:ph type="dt" sz="half" idx="10"/>
          </p:nvPr>
        </p:nvSpPr>
        <p:spPr/>
        <p:txBody>
          <a:bodyPr/>
          <a:lstStyle/>
          <a:p>
            <a:fld id="{E8FB2C52-EA41-6F47-9888-AA140085CA19}" type="datetimeFigureOut">
              <a:rPr lang="en-GB" smtClean="0"/>
              <a:t>27/09/2024</a:t>
            </a:fld>
            <a:endParaRPr lang="en-GB"/>
          </a:p>
        </p:txBody>
      </p:sp>
      <p:sp>
        <p:nvSpPr>
          <p:cNvPr id="4" name="Footer Placeholder 3">
            <a:extLst>
              <a:ext uri="{FF2B5EF4-FFF2-40B4-BE49-F238E27FC236}">
                <a16:creationId xmlns:a16="http://schemas.microsoft.com/office/drawing/2014/main" id="{0D2D43B7-F301-D796-8CA2-C17B4DA4D1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DA73BF-C204-A7AC-B80C-786485068658}"/>
              </a:ext>
            </a:extLst>
          </p:cNvPr>
          <p:cNvSpPr>
            <a:spLocks noGrp="1"/>
          </p:cNvSpPr>
          <p:nvPr>
            <p:ph type="sldNum" sz="quarter" idx="12"/>
          </p:nvPr>
        </p:nvSpPr>
        <p:spPr/>
        <p:txBody>
          <a:bodyPr/>
          <a:lstStyle/>
          <a:p>
            <a:fld id="{2052134C-DD39-9A46-9E9D-A910E1364561}" type="slidenum">
              <a:rPr lang="en-GB" smtClean="0"/>
              <a:t>‹#›</a:t>
            </a:fld>
            <a:endParaRPr lang="en-GB"/>
          </a:p>
        </p:txBody>
      </p:sp>
      <p:grpSp>
        <p:nvGrpSpPr>
          <p:cNvPr id="10" name="Group 9">
            <a:extLst>
              <a:ext uri="{FF2B5EF4-FFF2-40B4-BE49-F238E27FC236}">
                <a16:creationId xmlns:a16="http://schemas.microsoft.com/office/drawing/2014/main" id="{77763BFF-33C1-8A55-E909-5A3CB60697D0}"/>
              </a:ext>
            </a:extLst>
          </p:cNvPr>
          <p:cNvGrpSpPr/>
          <p:nvPr userDrawn="1"/>
        </p:nvGrpSpPr>
        <p:grpSpPr>
          <a:xfrm>
            <a:off x="-551619" y="5904638"/>
            <a:ext cx="17689729" cy="591260"/>
            <a:chOff x="-236029" y="5904638"/>
            <a:chExt cx="17689729" cy="591260"/>
          </a:xfrm>
        </p:grpSpPr>
        <p:pic>
          <p:nvPicPr>
            <p:cNvPr id="11" name="Picture 10">
              <a:extLst>
                <a:ext uri="{FF2B5EF4-FFF2-40B4-BE49-F238E27FC236}">
                  <a16:creationId xmlns:a16="http://schemas.microsoft.com/office/drawing/2014/main" id="{A1D5BAC6-1A92-BCC9-E179-66255D82C8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29" y="5904638"/>
              <a:ext cx="8837102" cy="591260"/>
            </a:xfrm>
            <a:prstGeom prst="rect">
              <a:avLst/>
            </a:prstGeom>
          </p:spPr>
        </p:pic>
        <p:pic>
          <p:nvPicPr>
            <p:cNvPr id="12" name="Picture 11">
              <a:extLst>
                <a:ext uri="{FF2B5EF4-FFF2-40B4-BE49-F238E27FC236}">
                  <a16:creationId xmlns:a16="http://schemas.microsoft.com/office/drawing/2014/main" id="{6F799EAB-D2C1-C325-15FB-1FC8C3A8D2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16598" y="5904638"/>
              <a:ext cx="8837102" cy="591260"/>
            </a:xfrm>
            <a:prstGeom prst="rect">
              <a:avLst/>
            </a:prstGeom>
          </p:spPr>
        </p:pic>
      </p:grpSp>
    </p:spTree>
    <p:extLst>
      <p:ext uri="{BB962C8B-B14F-4D97-AF65-F5344CB8AC3E}">
        <p14:creationId xmlns:p14="http://schemas.microsoft.com/office/powerpoint/2010/main" val="2378853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43479B-79C0-0C48-18E9-987834875041}"/>
              </a:ext>
            </a:extLst>
          </p:cNvPr>
          <p:cNvSpPr>
            <a:spLocks noGrp="1"/>
          </p:cNvSpPr>
          <p:nvPr>
            <p:ph type="dt" sz="half" idx="10"/>
          </p:nvPr>
        </p:nvSpPr>
        <p:spPr/>
        <p:txBody>
          <a:bodyPr/>
          <a:lstStyle/>
          <a:p>
            <a:fld id="{E8FB2C52-EA41-6F47-9888-AA140085CA19}" type="datetimeFigureOut">
              <a:rPr lang="en-GB" smtClean="0"/>
              <a:t>27/09/2024</a:t>
            </a:fld>
            <a:endParaRPr lang="en-GB"/>
          </a:p>
        </p:txBody>
      </p:sp>
      <p:sp>
        <p:nvSpPr>
          <p:cNvPr id="3" name="Footer Placeholder 2">
            <a:extLst>
              <a:ext uri="{FF2B5EF4-FFF2-40B4-BE49-F238E27FC236}">
                <a16:creationId xmlns:a16="http://schemas.microsoft.com/office/drawing/2014/main" id="{42C020AB-AACD-FB05-4E8D-2EE79EAD63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CF0AE3-AC71-EA8E-4FB1-E3218F9B91C3}"/>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20" name="Picture 19" descr="A picture containing diagram&#10;&#10;Description automatically generated">
            <a:extLst>
              <a:ext uri="{FF2B5EF4-FFF2-40B4-BE49-F238E27FC236}">
                <a16:creationId xmlns:a16="http://schemas.microsoft.com/office/drawing/2014/main" id="{3AAA1621-7E3B-71FE-8B5B-836425E96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21" name="Picture 20">
            <a:extLst>
              <a:ext uri="{FF2B5EF4-FFF2-40B4-BE49-F238E27FC236}">
                <a16:creationId xmlns:a16="http://schemas.microsoft.com/office/drawing/2014/main" id="{96138E40-E1E6-1740-8262-BF4B87F80C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314924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D7B8-64B2-077E-A497-F5C5120C3A55}"/>
              </a:ext>
            </a:extLst>
          </p:cNvPr>
          <p:cNvSpPr>
            <a:spLocks noGrp="1"/>
          </p:cNvSpPr>
          <p:nvPr>
            <p:ph type="title"/>
          </p:nvPr>
        </p:nvSpPr>
        <p:spPr>
          <a:xfrm>
            <a:off x="460800" y="457200"/>
            <a:ext cx="431122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AC457F0-2811-1B90-42E2-2AFC42A45BCA}"/>
              </a:ext>
            </a:extLst>
          </p:cNvPr>
          <p:cNvSpPr>
            <a:spLocks noGrp="1"/>
          </p:cNvSpPr>
          <p:nvPr>
            <p:ph idx="1"/>
          </p:nvPr>
        </p:nvSpPr>
        <p:spPr>
          <a:xfrm>
            <a:off x="5183188" y="987425"/>
            <a:ext cx="6638514" cy="4563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B6FCABF-7CDF-35B2-FE0F-168EA661B373}"/>
              </a:ext>
            </a:extLst>
          </p:cNvPr>
          <p:cNvSpPr>
            <a:spLocks noGrp="1"/>
          </p:cNvSpPr>
          <p:nvPr>
            <p:ph type="body" sz="half" idx="2"/>
          </p:nvPr>
        </p:nvSpPr>
        <p:spPr>
          <a:xfrm>
            <a:off x="460800" y="2057400"/>
            <a:ext cx="4311225" cy="35692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B95FC1-AB49-DEAA-A03A-4827F02F2D96}"/>
              </a:ext>
            </a:extLst>
          </p:cNvPr>
          <p:cNvSpPr>
            <a:spLocks noGrp="1"/>
          </p:cNvSpPr>
          <p:nvPr>
            <p:ph type="dt" sz="half" idx="10"/>
          </p:nvPr>
        </p:nvSpPr>
        <p:spPr/>
        <p:txBody>
          <a:bodyPr/>
          <a:lstStyle/>
          <a:p>
            <a:fld id="{E8FB2C52-EA41-6F47-9888-AA140085CA19}" type="datetimeFigureOut">
              <a:rPr lang="en-GB" smtClean="0"/>
              <a:t>27/09/2024</a:t>
            </a:fld>
            <a:endParaRPr lang="en-GB"/>
          </a:p>
        </p:txBody>
      </p:sp>
      <p:sp>
        <p:nvSpPr>
          <p:cNvPr id="6" name="Footer Placeholder 5">
            <a:extLst>
              <a:ext uri="{FF2B5EF4-FFF2-40B4-BE49-F238E27FC236}">
                <a16:creationId xmlns:a16="http://schemas.microsoft.com/office/drawing/2014/main" id="{6254A998-6928-50DE-BD70-165B0E03D9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3B6AD8-D852-AD08-8095-3AC3ED987128}"/>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0" name="Picture 9" descr="A picture containing diagram&#10;&#10;Description automatically generated">
            <a:extLst>
              <a:ext uri="{FF2B5EF4-FFF2-40B4-BE49-F238E27FC236}">
                <a16:creationId xmlns:a16="http://schemas.microsoft.com/office/drawing/2014/main" id="{CBEBE530-54E4-A2F7-4B1D-4917FB6DBA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11" name="Picture 10">
            <a:extLst>
              <a:ext uri="{FF2B5EF4-FFF2-40B4-BE49-F238E27FC236}">
                <a16:creationId xmlns:a16="http://schemas.microsoft.com/office/drawing/2014/main" id="{18B2D7B5-592B-1F99-9BD4-098DB196E9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3728119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CF98-1BCC-DF9F-C273-95DABBD1825E}"/>
              </a:ext>
            </a:extLst>
          </p:cNvPr>
          <p:cNvSpPr>
            <a:spLocks noGrp="1"/>
          </p:cNvSpPr>
          <p:nvPr>
            <p:ph type="title"/>
          </p:nvPr>
        </p:nvSpPr>
        <p:spPr>
          <a:xfrm>
            <a:off x="460800" y="457200"/>
            <a:ext cx="431122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9C5A5CE-70CC-D8D7-C552-5B24898BD824}"/>
              </a:ext>
            </a:extLst>
          </p:cNvPr>
          <p:cNvSpPr>
            <a:spLocks noGrp="1"/>
          </p:cNvSpPr>
          <p:nvPr>
            <p:ph type="pic" idx="1"/>
          </p:nvPr>
        </p:nvSpPr>
        <p:spPr>
          <a:xfrm>
            <a:off x="5183188" y="457201"/>
            <a:ext cx="6638514" cy="517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25B3AA-7E32-A72D-CEF2-1FB8B30B156B}"/>
              </a:ext>
            </a:extLst>
          </p:cNvPr>
          <p:cNvSpPr>
            <a:spLocks noGrp="1"/>
          </p:cNvSpPr>
          <p:nvPr>
            <p:ph type="body" sz="half" idx="2"/>
          </p:nvPr>
        </p:nvSpPr>
        <p:spPr>
          <a:xfrm>
            <a:off x="460800" y="2057400"/>
            <a:ext cx="4311225" cy="3577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56E2D1-753A-CB6C-E42C-47CE5F799173}"/>
              </a:ext>
            </a:extLst>
          </p:cNvPr>
          <p:cNvSpPr>
            <a:spLocks noGrp="1"/>
          </p:cNvSpPr>
          <p:nvPr>
            <p:ph type="dt" sz="half" idx="10"/>
          </p:nvPr>
        </p:nvSpPr>
        <p:spPr/>
        <p:txBody>
          <a:bodyPr/>
          <a:lstStyle/>
          <a:p>
            <a:fld id="{E8FB2C52-EA41-6F47-9888-AA140085CA19}" type="datetimeFigureOut">
              <a:rPr lang="en-GB" smtClean="0"/>
              <a:t>27/09/2024</a:t>
            </a:fld>
            <a:endParaRPr lang="en-GB"/>
          </a:p>
        </p:txBody>
      </p:sp>
      <p:sp>
        <p:nvSpPr>
          <p:cNvPr id="6" name="Footer Placeholder 5">
            <a:extLst>
              <a:ext uri="{FF2B5EF4-FFF2-40B4-BE49-F238E27FC236}">
                <a16:creationId xmlns:a16="http://schemas.microsoft.com/office/drawing/2014/main" id="{34F3A70F-47A7-6E0E-95C1-BDCA23EAB1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681E75-192F-309D-818D-8D807DCA54F5}"/>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0" name="Picture 9" descr="A picture containing diagram&#10;&#10;Description automatically generated">
            <a:extLst>
              <a:ext uri="{FF2B5EF4-FFF2-40B4-BE49-F238E27FC236}">
                <a16:creationId xmlns:a16="http://schemas.microsoft.com/office/drawing/2014/main" id="{5E145656-EC62-D82E-D929-944901072E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11" name="Picture 10">
            <a:extLst>
              <a:ext uri="{FF2B5EF4-FFF2-40B4-BE49-F238E27FC236}">
                <a16:creationId xmlns:a16="http://schemas.microsoft.com/office/drawing/2014/main" id="{9DB04F9E-AD6B-A10D-F730-7A9DD53A19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1589422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F20A4B-E24B-B929-F3B7-6F010CBEFD1D}"/>
              </a:ext>
            </a:extLst>
          </p:cNvPr>
          <p:cNvSpPr>
            <a:spLocks noGrp="1"/>
          </p:cNvSpPr>
          <p:nvPr>
            <p:ph type="title"/>
          </p:nvPr>
        </p:nvSpPr>
        <p:spPr>
          <a:xfrm>
            <a:off x="453600" y="365125"/>
            <a:ext cx="11368102" cy="1325563"/>
          </a:xfrm>
          <a:prstGeom prst="rect">
            <a:avLst/>
          </a:prstGeom>
        </p:spPr>
        <p:txBody>
          <a:bodyPr vert="horz" lIns="91440" tIns="45720" rIns="91440" bIns="45720" rtlCol="0" anchor="t">
            <a:normAutofit/>
          </a:bodyPr>
          <a:lstStyle/>
          <a:p>
            <a:r>
              <a:rPr lang="en-GB"/>
              <a:t>Click to edit Master title style</a:t>
            </a:r>
          </a:p>
        </p:txBody>
      </p:sp>
      <p:sp>
        <p:nvSpPr>
          <p:cNvPr id="3" name="Text Placeholder 2">
            <a:extLst>
              <a:ext uri="{FF2B5EF4-FFF2-40B4-BE49-F238E27FC236}">
                <a16:creationId xmlns:a16="http://schemas.microsoft.com/office/drawing/2014/main" id="{0865D54C-334A-4CAB-3906-A5AD3F98A2E9}"/>
              </a:ext>
            </a:extLst>
          </p:cNvPr>
          <p:cNvSpPr>
            <a:spLocks noGrp="1"/>
          </p:cNvSpPr>
          <p:nvPr>
            <p:ph type="body" idx="1"/>
          </p:nvPr>
        </p:nvSpPr>
        <p:spPr>
          <a:xfrm>
            <a:off x="453600" y="1825625"/>
            <a:ext cx="1136810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79C2A1-FC46-E6FC-F098-E930DF2C82DE}"/>
              </a:ext>
            </a:extLst>
          </p:cNvPr>
          <p:cNvSpPr>
            <a:spLocks noGrp="1"/>
          </p:cNvSpPr>
          <p:nvPr>
            <p:ph type="dt" sz="half" idx="2"/>
          </p:nvPr>
        </p:nvSpPr>
        <p:spPr>
          <a:xfrm>
            <a:off x="2984600" y="6356350"/>
            <a:ext cx="24760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E8FB2C52-EA41-6F47-9888-AA140085CA19}" type="datetimeFigureOut">
              <a:rPr lang="en-GB" smtClean="0"/>
              <a:pPr/>
              <a:t>27/09/2024</a:t>
            </a:fld>
            <a:endParaRPr lang="en-GB"/>
          </a:p>
        </p:txBody>
      </p:sp>
      <p:sp>
        <p:nvSpPr>
          <p:cNvPr id="5" name="Footer Placeholder 4">
            <a:extLst>
              <a:ext uri="{FF2B5EF4-FFF2-40B4-BE49-F238E27FC236}">
                <a16:creationId xmlns:a16="http://schemas.microsoft.com/office/drawing/2014/main" id="{375C6CBB-15F2-BB90-32A6-B5F2FD7643AE}"/>
              </a:ext>
            </a:extLst>
          </p:cNvPr>
          <p:cNvSpPr>
            <a:spLocks noGrp="1"/>
          </p:cNvSpPr>
          <p:nvPr>
            <p:ph type="ftr" sz="quarter" idx="3"/>
          </p:nvPr>
        </p:nvSpPr>
        <p:spPr>
          <a:xfrm>
            <a:off x="5824800" y="6356350"/>
            <a:ext cx="42264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B7C8291D-F1AF-809E-39B4-53F2B11FE038}"/>
              </a:ext>
            </a:extLst>
          </p:cNvPr>
          <p:cNvSpPr>
            <a:spLocks noGrp="1"/>
          </p:cNvSpPr>
          <p:nvPr>
            <p:ph type="sldNum" sz="quarter" idx="4"/>
          </p:nvPr>
        </p:nvSpPr>
        <p:spPr>
          <a:xfrm>
            <a:off x="10396799" y="6356350"/>
            <a:ext cx="1424903"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052134C-DD39-9A46-9E9D-A910E1364561}" type="slidenum">
              <a:rPr lang="en-GB" smtClean="0"/>
              <a:pPr/>
              <a:t>‹#›</a:t>
            </a:fld>
            <a:endParaRPr lang="en-GB"/>
          </a:p>
        </p:txBody>
      </p:sp>
    </p:spTree>
    <p:extLst>
      <p:ext uri="{BB962C8B-B14F-4D97-AF65-F5344CB8AC3E}">
        <p14:creationId xmlns:p14="http://schemas.microsoft.com/office/powerpoint/2010/main" val="3436659078"/>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2" r:id="rId4"/>
    <p:sldLayoutId id="2147483654" r:id="rId5"/>
    <p:sldLayoutId id="2147483660"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F20A4B-E24B-B929-F3B7-6F010CBEFD1D}"/>
              </a:ext>
            </a:extLst>
          </p:cNvPr>
          <p:cNvSpPr>
            <a:spLocks noGrp="1"/>
          </p:cNvSpPr>
          <p:nvPr>
            <p:ph type="title"/>
          </p:nvPr>
        </p:nvSpPr>
        <p:spPr>
          <a:xfrm>
            <a:off x="453600" y="365125"/>
            <a:ext cx="11368102" cy="1325563"/>
          </a:xfrm>
          <a:prstGeom prst="rect">
            <a:avLst/>
          </a:prstGeom>
        </p:spPr>
        <p:txBody>
          <a:bodyPr vert="horz" lIns="91440" tIns="45720" rIns="91440" bIns="45720" rtlCol="0" anchor="t">
            <a:normAutofit/>
          </a:bodyPr>
          <a:lstStyle/>
          <a:p>
            <a:r>
              <a:rPr lang="en-GB"/>
              <a:t>Click to edit Master title style</a:t>
            </a:r>
          </a:p>
        </p:txBody>
      </p:sp>
      <p:sp>
        <p:nvSpPr>
          <p:cNvPr id="3" name="Text Placeholder 2">
            <a:extLst>
              <a:ext uri="{FF2B5EF4-FFF2-40B4-BE49-F238E27FC236}">
                <a16:creationId xmlns:a16="http://schemas.microsoft.com/office/drawing/2014/main" id="{0865D54C-334A-4CAB-3906-A5AD3F98A2E9}"/>
              </a:ext>
            </a:extLst>
          </p:cNvPr>
          <p:cNvSpPr>
            <a:spLocks noGrp="1"/>
          </p:cNvSpPr>
          <p:nvPr>
            <p:ph type="body" idx="1"/>
          </p:nvPr>
        </p:nvSpPr>
        <p:spPr>
          <a:xfrm>
            <a:off x="453600" y="1825625"/>
            <a:ext cx="1136810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79C2A1-FC46-E6FC-F098-E930DF2C82DE}"/>
              </a:ext>
            </a:extLst>
          </p:cNvPr>
          <p:cNvSpPr>
            <a:spLocks noGrp="1"/>
          </p:cNvSpPr>
          <p:nvPr>
            <p:ph type="dt" sz="half" idx="2"/>
          </p:nvPr>
        </p:nvSpPr>
        <p:spPr>
          <a:xfrm>
            <a:off x="2984600" y="6356350"/>
            <a:ext cx="24760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E8FB2C52-EA41-6F47-9888-AA140085CA19}" type="datetimeFigureOut">
              <a:rPr lang="en-GB" smtClean="0"/>
              <a:pPr/>
              <a:t>27/09/2024</a:t>
            </a:fld>
            <a:endParaRPr lang="en-GB"/>
          </a:p>
        </p:txBody>
      </p:sp>
      <p:sp>
        <p:nvSpPr>
          <p:cNvPr id="5" name="Footer Placeholder 4">
            <a:extLst>
              <a:ext uri="{FF2B5EF4-FFF2-40B4-BE49-F238E27FC236}">
                <a16:creationId xmlns:a16="http://schemas.microsoft.com/office/drawing/2014/main" id="{375C6CBB-15F2-BB90-32A6-B5F2FD7643AE}"/>
              </a:ext>
            </a:extLst>
          </p:cNvPr>
          <p:cNvSpPr>
            <a:spLocks noGrp="1"/>
          </p:cNvSpPr>
          <p:nvPr>
            <p:ph type="ftr" sz="quarter" idx="3"/>
          </p:nvPr>
        </p:nvSpPr>
        <p:spPr>
          <a:xfrm>
            <a:off x="5824800" y="6356350"/>
            <a:ext cx="42264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B7C8291D-F1AF-809E-39B4-53F2B11FE038}"/>
              </a:ext>
            </a:extLst>
          </p:cNvPr>
          <p:cNvSpPr>
            <a:spLocks noGrp="1"/>
          </p:cNvSpPr>
          <p:nvPr>
            <p:ph type="sldNum" sz="quarter" idx="4"/>
          </p:nvPr>
        </p:nvSpPr>
        <p:spPr>
          <a:xfrm>
            <a:off x="10396799" y="6356350"/>
            <a:ext cx="1424903"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052134C-DD39-9A46-9E9D-A910E1364561}" type="slidenum">
              <a:rPr lang="en-GB" smtClean="0"/>
              <a:pPr/>
              <a:t>‹#›</a:t>
            </a:fld>
            <a:endParaRPr lang="en-GB"/>
          </a:p>
        </p:txBody>
      </p:sp>
    </p:spTree>
    <p:extLst>
      <p:ext uri="{BB962C8B-B14F-4D97-AF65-F5344CB8AC3E}">
        <p14:creationId xmlns:p14="http://schemas.microsoft.com/office/powerpoint/2010/main" val="82482144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26380-F138-DECB-523E-E05535C445AD}"/>
              </a:ext>
            </a:extLst>
          </p:cNvPr>
          <p:cNvSpPr/>
          <p:nvPr/>
        </p:nvSpPr>
        <p:spPr>
          <a:xfrm>
            <a:off x="198120" y="5745480"/>
            <a:ext cx="3108960" cy="883920"/>
          </a:xfrm>
          <a:prstGeom prst="rect">
            <a:avLst/>
          </a:prstGeom>
          <a:solidFill>
            <a:srgbClr val="0072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E291E33-C876-448D-F97A-C57A8EC51910}"/>
              </a:ext>
            </a:extLst>
          </p:cNvPr>
          <p:cNvSpPr txBox="1"/>
          <p:nvPr/>
        </p:nvSpPr>
        <p:spPr>
          <a:xfrm>
            <a:off x="355600" y="2135862"/>
            <a:ext cx="6167120" cy="4493538"/>
          </a:xfrm>
          <a:prstGeom prst="rect">
            <a:avLst/>
          </a:prstGeom>
          <a:noFill/>
        </p:spPr>
        <p:txBody>
          <a:bodyPr wrap="square" rtlCol="0">
            <a:spAutoFit/>
          </a:bodyPr>
          <a:lstStyle/>
          <a:p>
            <a:r>
              <a:rPr lang="en-GB" sz="3800" b="1">
                <a:solidFill>
                  <a:schemeClr val="bg1"/>
                </a:solidFill>
                <a:latin typeface="Arial" panose="020B0604020202020204" pitchFamily="34" charset="0"/>
                <a:cs typeface="Arial" panose="020B0604020202020204" pitchFamily="34" charset="0"/>
              </a:rPr>
              <a:t>ICB Annual General Meeting 2023/24</a:t>
            </a:r>
          </a:p>
          <a:p>
            <a:br>
              <a:rPr lang="en-GB" sz="3000">
                <a:solidFill>
                  <a:schemeClr val="bg1"/>
                </a:solidFill>
                <a:latin typeface="Arial" panose="020B0604020202020204" pitchFamily="34" charset="0"/>
                <a:cs typeface="Arial" panose="020B0604020202020204" pitchFamily="34" charset="0"/>
              </a:rPr>
            </a:br>
            <a:endParaRPr lang="en-GB" sz="3000">
              <a:solidFill>
                <a:schemeClr val="bg1"/>
              </a:solidFill>
              <a:latin typeface="Arial" panose="020B0604020202020204" pitchFamily="34" charset="0"/>
              <a:cs typeface="Arial" panose="020B0604020202020204" pitchFamily="34" charset="0"/>
            </a:endParaRPr>
          </a:p>
          <a:p>
            <a:r>
              <a:rPr lang="en-GB" sz="3000" b="1">
                <a:solidFill>
                  <a:schemeClr val="bg1"/>
                </a:solidFill>
                <a:latin typeface="Arial" panose="020B0604020202020204" pitchFamily="34" charset="0"/>
                <a:cs typeface="Arial" panose="020B0604020202020204" pitchFamily="34" charset="0"/>
              </a:rPr>
              <a:t>Dr Jane Halpin, Chief Executive</a:t>
            </a:r>
            <a:br>
              <a:rPr lang="en-GB" sz="3000" b="1">
                <a:solidFill>
                  <a:schemeClr val="bg1"/>
                </a:solidFill>
                <a:latin typeface="Arial" panose="020B0604020202020204" pitchFamily="34" charset="0"/>
                <a:cs typeface="Arial" panose="020B0604020202020204" pitchFamily="34" charset="0"/>
              </a:rPr>
            </a:br>
            <a:r>
              <a:rPr lang="en-GB" sz="3000" b="1">
                <a:solidFill>
                  <a:schemeClr val="bg1"/>
                </a:solidFill>
                <a:latin typeface="Arial" panose="020B0604020202020204" pitchFamily="34" charset="0"/>
                <a:cs typeface="Arial" panose="020B0604020202020204" pitchFamily="34" charset="0"/>
              </a:rPr>
              <a:t>Rt Hon Paul Burstow, Chair</a:t>
            </a:r>
          </a:p>
          <a:p>
            <a:r>
              <a:rPr lang="en-GB" sz="3000" b="1">
                <a:solidFill>
                  <a:schemeClr val="bg1"/>
                </a:solidFill>
                <a:latin typeface="Arial" panose="020B0604020202020204" pitchFamily="34" charset="0"/>
                <a:cs typeface="Arial" panose="020B0604020202020204" pitchFamily="34" charset="0"/>
              </a:rPr>
              <a:t>Alan Pond, Chief Finance Officer</a:t>
            </a:r>
            <a:br>
              <a:rPr lang="en-GB" sz="3000">
                <a:solidFill>
                  <a:schemeClr val="bg1"/>
                </a:solidFill>
                <a:latin typeface="Arial" panose="020B0604020202020204" pitchFamily="34" charset="0"/>
                <a:cs typeface="Arial" panose="020B0604020202020204" pitchFamily="34" charset="0"/>
              </a:rPr>
            </a:br>
            <a:br>
              <a:rPr lang="en-GB" sz="2600">
                <a:solidFill>
                  <a:schemeClr val="bg1"/>
                </a:solidFill>
                <a:latin typeface="Arial" panose="020B0604020202020204" pitchFamily="34" charset="0"/>
                <a:cs typeface="Arial" panose="020B0604020202020204" pitchFamily="34" charset="0"/>
              </a:rPr>
            </a:br>
            <a:r>
              <a:rPr lang="en-GB" sz="3000">
                <a:solidFill>
                  <a:schemeClr val="bg1"/>
                </a:solidFill>
                <a:latin typeface="Arial" panose="020B0604020202020204" pitchFamily="34" charset="0"/>
                <a:cs typeface="Arial" panose="020B0604020202020204" pitchFamily="34" charset="0"/>
              </a:rPr>
              <a:t>The meeting will begin shortly</a:t>
            </a:r>
          </a:p>
        </p:txBody>
      </p:sp>
    </p:spTree>
    <p:extLst>
      <p:ext uri="{BB962C8B-B14F-4D97-AF65-F5344CB8AC3E}">
        <p14:creationId xmlns:p14="http://schemas.microsoft.com/office/powerpoint/2010/main" val="1492146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26380-F138-DECB-523E-E05535C445AD}"/>
              </a:ext>
            </a:extLst>
          </p:cNvPr>
          <p:cNvSpPr/>
          <p:nvPr/>
        </p:nvSpPr>
        <p:spPr>
          <a:xfrm>
            <a:off x="198120" y="5745480"/>
            <a:ext cx="3108960" cy="883920"/>
          </a:xfrm>
          <a:prstGeom prst="rect">
            <a:avLst/>
          </a:prstGeom>
          <a:solidFill>
            <a:srgbClr val="0072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E291E33-C876-448D-F97A-C57A8EC51910}"/>
              </a:ext>
            </a:extLst>
          </p:cNvPr>
          <p:cNvSpPr txBox="1"/>
          <p:nvPr/>
        </p:nvSpPr>
        <p:spPr>
          <a:xfrm>
            <a:off x="445476" y="2736583"/>
            <a:ext cx="6588369" cy="3108543"/>
          </a:xfrm>
          <a:prstGeom prst="rect">
            <a:avLst/>
          </a:prstGeom>
          <a:noFill/>
        </p:spPr>
        <p:txBody>
          <a:bodyPr wrap="square" rtlCol="0">
            <a:spAutoFit/>
          </a:bodyPr>
          <a:lstStyle/>
          <a:p>
            <a:r>
              <a:rPr lang="en-GB" sz="3800" b="1">
                <a:solidFill>
                  <a:schemeClr val="bg1"/>
                </a:solidFill>
                <a:latin typeface="Arial" panose="020B0604020202020204" pitchFamily="34" charset="0"/>
                <a:cs typeface="Arial" panose="020B0604020202020204" pitchFamily="34" charset="0"/>
              </a:rPr>
              <a:t>Financial update </a:t>
            </a:r>
            <a:br>
              <a:rPr lang="en-GB" sz="3800" b="1">
                <a:solidFill>
                  <a:schemeClr val="bg1"/>
                </a:solidFill>
                <a:latin typeface="Arial" panose="020B0604020202020204" pitchFamily="34" charset="0"/>
                <a:cs typeface="Arial" panose="020B0604020202020204" pitchFamily="34" charset="0"/>
              </a:rPr>
            </a:br>
            <a:r>
              <a:rPr lang="en-GB" sz="3800" b="1">
                <a:solidFill>
                  <a:schemeClr val="bg1"/>
                </a:solidFill>
                <a:latin typeface="Arial" panose="020B0604020202020204" pitchFamily="34" charset="0"/>
                <a:cs typeface="Arial" panose="020B0604020202020204" pitchFamily="34" charset="0"/>
              </a:rPr>
              <a:t>2023/24</a:t>
            </a:r>
          </a:p>
          <a:p>
            <a:br>
              <a:rPr lang="en-GB" sz="3000" b="1">
                <a:solidFill>
                  <a:schemeClr val="bg1"/>
                </a:solidFill>
                <a:latin typeface="Arial" panose="020B0604020202020204" pitchFamily="34" charset="0"/>
                <a:cs typeface="Arial" panose="020B0604020202020204" pitchFamily="34" charset="0"/>
              </a:rPr>
            </a:br>
            <a:r>
              <a:rPr lang="en-GB" sz="3000" b="1">
                <a:solidFill>
                  <a:schemeClr val="bg1"/>
                </a:solidFill>
                <a:latin typeface="Arial" panose="020B0604020202020204" pitchFamily="34" charset="0"/>
                <a:cs typeface="Arial" panose="020B0604020202020204" pitchFamily="34" charset="0"/>
              </a:rPr>
              <a:t>Alan Pond, Chief Finance Officer</a:t>
            </a:r>
            <a:br>
              <a:rPr lang="en-GB" sz="3000">
                <a:solidFill>
                  <a:schemeClr val="bg1"/>
                </a:solidFill>
                <a:latin typeface="Arial" panose="020B0604020202020204" pitchFamily="34" charset="0"/>
                <a:cs typeface="Arial" panose="020B0604020202020204" pitchFamily="34" charset="0"/>
              </a:rPr>
            </a:br>
            <a:br>
              <a:rPr lang="en-GB" sz="3000">
                <a:solidFill>
                  <a:schemeClr val="bg1"/>
                </a:solidFill>
                <a:latin typeface="Arial" panose="020B0604020202020204" pitchFamily="34" charset="0"/>
                <a:cs typeface="Arial" panose="020B0604020202020204" pitchFamily="34" charset="0"/>
              </a:rPr>
            </a:br>
            <a:endParaRPr lang="en-GB" sz="3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9635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A3D749-CAFD-73A2-1018-7CC00CCA16F3}"/>
              </a:ext>
            </a:extLst>
          </p:cNvPr>
          <p:cNvSpPr/>
          <p:nvPr/>
        </p:nvSpPr>
        <p:spPr>
          <a:xfrm>
            <a:off x="0" y="359979"/>
            <a:ext cx="6279776" cy="73536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itle 13">
            <a:extLst>
              <a:ext uri="{FF2B5EF4-FFF2-40B4-BE49-F238E27FC236}">
                <a16:creationId xmlns:a16="http://schemas.microsoft.com/office/drawing/2014/main" id="{8D28801C-A667-0CE6-39B0-A00F3F0C6E60}"/>
              </a:ext>
            </a:extLst>
          </p:cNvPr>
          <p:cNvSpPr>
            <a:spLocks noGrp="1"/>
          </p:cNvSpPr>
          <p:nvPr>
            <p:ph type="title"/>
          </p:nvPr>
        </p:nvSpPr>
        <p:spPr>
          <a:xfrm>
            <a:off x="525573" y="466442"/>
            <a:ext cx="6030501" cy="682321"/>
          </a:xfrm>
        </p:spPr>
        <p:txBody>
          <a:bodyPr>
            <a:normAutofit/>
          </a:bodyPr>
          <a:lstStyle/>
          <a:p>
            <a:r>
              <a:rPr lang="en-GB" sz="3000">
                <a:solidFill>
                  <a:schemeClr val="bg1"/>
                </a:solidFill>
              </a:rPr>
              <a:t>ICB statutory financial duties</a:t>
            </a:r>
          </a:p>
        </p:txBody>
      </p:sp>
      <p:sp>
        <p:nvSpPr>
          <p:cNvPr id="15" name="Content Placeholder 14">
            <a:extLst>
              <a:ext uri="{FF2B5EF4-FFF2-40B4-BE49-F238E27FC236}">
                <a16:creationId xmlns:a16="http://schemas.microsoft.com/office/drawing/2014/main" id="{6126A4E2-E80E-11D1-B3D6-82EFEE88FD02}"/>
              </a:ext>
            </a:extLst>
          </p:cNvPr>
          <p:cNvSpPr>
            <a:spLocks noGrp="1"/>
          </p:cNvSpPr>
          <p:nvPr>
            <p:ph sz="half" idx="1"/>
          </p:nvPr>
        </p:nvSpPr>
        <p:spPr>
          <a:xfrm>
            <a:off x="473534" y="1312354"/>
            <a:ext cx="11244931" cy="4233291"/>
          </a:xfrm>
        </p:spPr>
        <p:txBody>
          <a:bodyPr>
            <a:normAutofit fontScale="92500" lnSpcReduction="10000"/>
          </a:bodyPr>
          <a:lstStyle/>
          <a:p>
            <a:r>
              <a:rPr lang="en-GB" sz="2400"/>
              <a:t>To keep spending within capital and revenue resource limits</a:t>
            </a:r>
          </a:p>
          <a:p>
            <a:r>
              <a:rPr lang="en-GB" sz="2400"/>
              <a:t>To keep spending within running cost allowance</a:t>
            </a:r>
          </a:p>
          <a:p>
            <a:r>
              <a:rPr lang="en-GB" sz="2400"/>
              <a:t>To not spend more cash than allocated</a:t>
            </a:r>
          </a:p>
          <a:p>
            <a:r>
              <a:rPr lang="en-GB" sz="2400"/>
              <a:t>To achieve value for money in use of resources</a:t>
            </a:r>
          </a:p>
          <a:p>
            <a:r>
              <a:rPr lang="en-GB" sz="2400"/>
              <a:t>To produce annual accounts and annual report</a:t>
            </a:r>
          </a:p>
          <a:p>
            <a:r>
              <a:rPr lang="en-GB" sz="2400"/>
              <a:t>To keep appropriate accounting records</a:t>
            </a:r>
          </a:p>
          <a:p>
            <a:r>
              <a:rPr lang="en-GB" sz="2400"/>
              <a:t>To increase spending on mental health services by at least the increase in the ICB’s core allocation – the Mental Health Investment Standard</a:t>
            </a:r>
          </a:p>
          <a:p>
            <a:r>
              <a:rPr lang="en-GB" sz="2400">
                <a:solidFill>
                  <a:srgbClr val="7030A0"/>
                </a:solidFill>
              </a:rPr>
              <a:t>Collective system duty to act with a view to ensuring that the system’s revenue and capital resource use limits set by NHS England are not exceeded</a:t>
            </a:r>
          </a:p>
        </p:txBody>
      </p:sp>
    </p:spTree>
    <p:extLst>
      <p:ext uri="{BB962C8B-B14F-4D97-AF65-F5344CB8AC3E}">
        <p14:creationId xmlns:p14="http://schemas.microsoft.com/office/powerpoint/2010/main" val="2578265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B0A2871B-B064-6702-6A5F-AD1146578D53}"/>
              </a:ext>
            </a:extLst>
          </p:cNvPr>
          <p:cNvSpPr/>
          <p:nvPr/>
        </p:nvSpPr>
        <p:spPr>
          <a:xfrm>
            <a:off x="573778" y="2621944"/>
            <a:ext cx="3252938" cy="2221808"/>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B42BD23-482E-CFC6-9850-CD3AA6C432DF}"/>
              </a:ext>
            </a:extLst>
          </p:cNvPr>
          <p:cNvSpPr/>
          <p:nvPr/>
        </p:nvSpPr>
        <p:spPr>
          <a:xfrm>
            <a:off x="0" y="5634318"/>
            <a:ext cx="12192000" cy="1223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110C021-B567-19D6-E3B0-592EBA5D00AD}"/>
              </a:ext>
            </a:extLst>
          </p:cNvPr>
          <p:cNvSpPr/>
          <p:nvPr/>
        </p:nvSpPr>
        <p:spPr>
          <a:xfrm>
            <a:off x="0" y="374663"/>
            <a:ext cx="3884101" cy="1669289"/>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itle 13">
            <a:extLst>
              <a:ext uri="{FF2B5EF4-FFF2-40B4-BE49-F238E27FC236}">
                <a16:creationId xmlns:a16="http://schemas.microsoft.com/office/drawing/2014/main" id="{8D28801C-A667-0CE6-39B0-A00F3F0C6E60}"/>
              </a:ext>
            </a:extLst>
          </p:cNvPr>
          <p:cNvSpPr>
            <a:spLocks noGrp="1"/>
          </p:cNvSpPr>
          <p:nvPr>
            <p:ph type="title"/>
          </p:nvPr>
        </p:nvSpPr>
        <p:spPr>
          <a:xfrm>
            <a:off x="215153" y="474887"/>
            <a:ext cx="3455894" cy="510927"/>
          </a:xfrm>
        </p:spPr>
        <p:txBody>
          <a:bodyPr>
            <a:normAutofit fontScale="90000"/>
          </a:bodyPr>
          <a:lstStyle/>
          <a:p>
            <a:pPr>
              <a:lnSpc>
                <a:spcPct val="100000"/>
              </a:lnSpc>
            </a:pPr>
            <a:r>
              <a:rPr lang="en-GB" sz="3000">
                <a:solidFill>
                  <a:schemeClr val="bg1"/>
                </a:solidFill>
              </a:rPr>
              <a:t>2023/24 ICB financial challenge - efficiency savings</a:t>
            </a:r>
          </a:p>
        </p:txBody>
      </p:sp>
      <p:pic>
        <p:nvPicPr>
          <p:cNvPr id="5" name="Picture 2">
            <a:extLst>
              <a:ext uri="{FF2B5EF4-FFF2-40B4-BE49-F238E27FC236}">
                <a16:creationId xmlns:a16="http://schemas.microsoft.com/office/drawing/2014/main" id="{F6A306FE-6DA0-4578-8C9C-FAB527C88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7384" y="339092"/>
            <a:ext cx="4130463" cy="4487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0C307386-E0D6-490D-8EBF-7837BDD32D26}"/>
              </a:ext>
            </a:extLst>
          </p:cNvPr>
          <p:cNvSpPr txBox="1"/>
          <p:nvPr/>
        </p:nvSpPr>
        <p:spPr>
          <a:xfrm>
            <a:off x="4629057" y="2959186"/>
            <a:ext cx="939567" cy="369332"/>
          </a:xfrm>
          <a:prstGeom prst="rect">
            <a:avLst/>
          </a:prstGeom>
          <a:noFill/>
        </p:spPr>
        <p:txBody>
          <a:bodyPr wrap="square" rtlCol="0">
            <a:spAutoFit/>
          </a:bodyPr>
          <a:lstStyle/>
          <a:p>
            <a:r>
              <a:rPr lang="en-GB" b="1">
                <a:solidFill>
                  <a:srgbClr val="FF0000"/>
                </a:solidFill>
              </a:rPr>
              <a:t>£236m</a:t>
            </a:r>
          </a:p>
        </p:txBody>
      </p:sp>
      <p:sp>
        <p:nvSpPr>
          <p:cNvPr id="7" name="TextBox 6">
            <a:extLst>
              <a:ext uri="{FF2B5EF4-FFF2-40B4-BE49-F238E27FC236}">
                <a16:creationId xmlns:a16="http://schemas.microsoft.com/office/drawing/2014/main" id="{E2AEA236-0AB2-40F4-8AD8-D2E8877EA68C}"/>
              </a:ext>
            </a:extLst>
          </p:cNvPr>
          <p:cNvSpPr txBox="1"/>
          <p:nvPr/>
        </p:nvSpPr>
        <p:spPr>
          <a:xfrm>
            <a:off x="7145360" y="2456618"/>
            <a:ext cx="939567" cy="369332"/>
          </a:xfrm>
          <a:prstGeom prst="rect">
            <a:avLst/>
          </a:prstGeom>
          <a:noFill/>
        </p:spPr>
        <p:txBody>
          <a:bodyPr wrap="square" rtlCol="0">
            <a:spAutoFit/>
          </a:bodyPr>
          <a:lstStyle/>
          <a:p>
            <a:r>
              <a:rPr lang="en-GB" b="1"/>
              <a:t>£184m</a:t>
            </a:r>
          </a:p>
        </p:txBody>
      </p:sp>
      <p:sp>
        <p:nvSpPr>
          <p:cNvPr id="11" name="TextBox 10">
            <a:extLst>
              <a:ext uri="{FF2B5EF4-FFF2-40B4-BE49-F238E27FC236}">
                <a16:creationId xmlns:a16="http://schemas.microsoft.com/office/drawing/2014/main" id="{856D8878-1CE4-F76B-40F2-326E83F20F05}"/>
              </a:ext>
            </a:extLst>
          </p:cNvPr>
          <p:cNvSpPr txBox="1"/>
          <p:nvPr/>
        </p:nvSpPr>
        <p:spPr>
          <a:xfrm>
            <a:off x="453600" y="5185381"/>
            <a:ext cx="11500834" cy="1446550"/>
          </a:xfrm>
          <a:prstGeom prst="rect">
            <a:avLst/>
          </a:prstGeom>
          <a:noFill/>
        </p:spPr>
        <p:txBody>
          <a:bodyPr wrap="square">
            <a:spAutoFit/>
          </a:bodyPr>
          <a:lstStyle/>
          <a:p>
            <a:pPr marR="0" lvl="0" algn="ctr" defTabSz="914400" eaLnBrk="1" fontAlgn="auto" latinLnBrk="0" hangingPunct="1">
              <a:lnSpc>
                <a:spcPct val="100000"/>
              </a:lnSpc>
              <a:spcBef>
                <a:spcPts val="0"/>
              </a:spcBef>
              <a:spcAft>
                <a:spcPts val="0"/>
              </a:spcAft>
              <a:buClrTx/>
              <a:buSzTx/>
              <a:tabLst/>
              <a:defRPr/>
            </a:pPr>
            <a:r>
              <a:rPr kumimoji="0" lang="en-GB"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Cost growth in HWE ICB exceeds funding growth by £52m.</a:t>
            </a:r>
            <a:br>
              <a:rPr kumimoji="0" lang="en-GB"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br>
            <a:r>
              <a:rPr kumimoji="0" lang="en-GB" sz="2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Savings of £61m needed to deliver the planned £9.4m underspend to contribute to overall system financial balance. This equates to 1.9% of total budget. Including Trusts in the system savings of £147m (4.5%) required to achieve financial balance.</a:t>
            </a:r>
          </a:p>
        </p:txBody>
      </p:sp>
      <p:sp>
        <p:nvSpPr>
          <p:cNvPr id="12" name="TextBox 11">
            <a:extLst>
              <a:ext uri="{FF2B5EF4-FFF2-40B4-BE49-F238E27FC236}">
                <a16:creationId xmlns:a16="http://schemas.microsoft.com/office/drawing/2014/main" id="{4D83F6CF-FB3F-5514-55FC-AEA1D6E80E54}"/>
              </a:ext>
            </a:extLst>
          </p:cNvPr>
          <p:cNvSpPr txBox="1"/>
          <p:nvPr/>
        </p:nvSpPr>
        <p:spPr>
          <a:xfrm>
            <a:off x="723786" y="2994184"/>
            <a:ext cx="2994176" cy="1631216"/>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kern="0">
                <a:solidFill>
                  <a:prstClr val="black"/>
                </a:solidFill>
                <a:latin typeface="Arial" panose="020B0604020202020204" pitchFamily="34" charset="0"/>
                <a:cs typeface="Arial" panose="020B0604020202020204" pitchFamily="34" charset="0"/>
              </a:rPr>
              <a:t>I</a:t>
            </a:r>
            <a:r>
              <a:rPr kumimoji="0" lang="en-GB" sz="2000" b="0" i="0" u="none" strike="noStrike" kern="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nflation</a:t>
            </a:r>
            <a:endParaRPr kumimoji="0" lang="en-GB"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kern="0">
                <a:solidFill>
                  <a:prstClr val="black"/>
                </a:solidFill>
                <a:latin typeface="Arial" panose="020B0604020202020204" pitchFamily="34" charset="0"/>
                <a:cs typeface="Arial" panose="020B0604020202020204" pitchFamily="34" charset="0"/>
              </a:rPr>
              <a:t>Population growth</a:t>
            </a:r>
            <a:endParaRPr kumimoji="0" lang="en-GB" sz="2000" b="0" i="0" u="none" strike="noStrike" kern="0" cap="none" spc="0" normalizeH="0" baseline="0" noProof="0">
              <a:ln>
                <a:noFill/>
              </a:ln>
              <a:solidFill>
                <a:prstClr val="black"/>
              </a:solidFill>
              <a:effectLst/>
              <a:highlight>
                <a:srgbClr val="FFFF00"/>
              </a:highligh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Demography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Service recovery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kern="0">
                <a:solidFill>
                  <a:prstClr val="black"/>
                </a:solidFill>
                <a:latin typeface="Arial" panose="020B0604020202020204" pitchFamily="34" charset="0"/>
                <a:cs typeface="Arial" panose="020B0604020202020204" pitchFamily="34" charset="0"/>
              </a:rPr>
              <a:t>Other c</a:t>
            </a:r>
            <a:r>
              <a:rPr kumimoji="0" lang="en-GB" sz="2000" b="0" i="0" u="none" strike="noStrike" kern="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ost</a:t>
            </a:r>
            <a:r>
              <a:rPr lang="en-GB" sz="2000" kern="0">
                <a:solidFill>
                  <a:prstClr val="black"/>
                </a:solidFill>
                <a:latin typeface="Arial" panose="020B0604020202020204" pitchFamily="34" charset="0"/>
                <a:cs typeface="Arial" panose="020B0604020202020204" pitchFamily="34" charset="0"/>
              </a:rPr>
              <a:t> </a:t>
            </a:r>
            <a:r>
              <a:rPr kumimoji="0" lang="en-GB"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pressures</a:t>
            </a:r>
            <a:endParaRPr lang="en-GB" sz="200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BE959E2F-6AB2-3F62-CB2E-46844282D928}"/>
              </a:ext>
            </a:extLst>
          </p:cNvPr>
          <p:cNvSpPr/>
          <p:nvPr/>
        </p:nvSpPr>
        <p:spPr>
          <a:xfrm>
            <a:off x="8633012" y="2043952"/>
            <a:ext cx="3078398" cy="2799800"/>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F412AF24-EE51-C37A-7083-A3E3188C51A3}"/>
              </a:ext>
            </a:extLst>
          </p:cNvPr>
          <p:cNvSpPr txBox="1"/>
          <p:nvPr/>
        </p:nvSpPr>
        <p:spPr>
          <a:xfrm>
            <a:off x="8759520" y="2501362"/>
            <a:ext cx="3078398" cy="1938992"/>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Funding growth </a:t>
            </a:r>
            <a:br>
              <a:rPr kumimoji="0" lang="en-GB"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br>
            <a:r>
              <a:rPr kumimoji="0" lang="en-GB"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lower because of c</a:t>
            </a:r>
            <a:r>
              <a:rPr lang="en-GB" sz="2000" kern="0" err="1">
                <a:solidFill>
                  <a:prstClr val="black"/>
                </a:solidFill>
                <a:latin typeface="Arial" panose="020B0604020202020204" pitchFamily="34" charset="0"/>
                <a:cs typeface="Arial" panose="020B0604020202020204" pitchFamily="34" charset="0"/>
              </a:rPr>
              <a:t>onvergance</a:t>
            </a:r>
            <a:r>
              <a:rPr lang="en-GB" sz="2000" kern="0">
                <a:solidFill>
                  <a:prstClr val="black"/>
                </a:solidFill>
                <a:latin typeface="Arial" panose="020B0604020202020204" pitchFamily="34" charset="0"/>
                <a:cs typeface="Arial" panose="020B0604020202020204" pitchFamily="34" charset="0"/>
              </a:rPr>
              <a:t> to funding target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Elective </a:t>
            </a:r>
            <a:r>
              <a:rPr lang="en-GB" sz="2000" kern="0">
                <a:solidFill>
                  <a:prstClr val="black"/>
                </a:solidFill>
                <a:latin typeface="Arial" panose="020B0604020202020204" pitchFamily="34" charset="0"/>
                <a:cs typeface="Arial" panose="020B0604020202020204" pitchFamily="34" charset="0"/>
              </a:rPr>
              <a:t>R</a:t>
            </a:r>
            <a:r>
              <a:rPr kumimoji="0" lang="en-GB" sz="2000" b="0" i="0" u="none" strike="noStrike" kern="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ecovery</a:t>
            </a:r>
            <a:r>
              <a:rPr kumimoji="0" lang="en-GB" sz="2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 Funding</a:t>
            </a:r>
          </a:p>
        </p:txBody>
      </p:sp>
    </p:spTree>
    <p:extLst>
      <p:ext uri="{BB962C8B-B14F-4D97-AF65-F5344CB8AC3E}">
        <p14:creationId xmlns:p14="http://schemas.microsoft.com/office/powerpoint/2010/main" val="13020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3EBD22-DECD-79EF-8DCF-3178A4B91148}"/>
              </a:ext>
            </a:extLst>
          </p:cNvPr>
          <p:cNvSpPr/>
          <p:nvPr/>
        </p:nvSpPr>
        <p:spPr>
          <a:xfrm>
            <a:off x="0" y="359979"/>
            <a:ext cx="6561827" cy="73536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itle 13">
            <a:extLst>
              <a:ext uri="{FF2B5EF4-FFF2-40B4-BE49-F238E27FC236}">
                <a16:creationId xmlns:a16="http://schemas.microsoft.com/office/drawing/2014/main" id="{8D28801C-A667-0CE6-39B0-A00F3F0C6E60}"/>
              </a:ext>
            </a:extLst>
          </p:cNvPr>
          <p:cNvSpPr>
            <a:spLocks noGrp="1"/>
          </p:cNvSpPr>
          <p:nvPr>
            <p:ph type="title"/>
          </p:nvPr>
        </p:nvSpPr>
        <p:spPr>
          <a:xfrm>
            <a:off x="345057" y="446008"/>
            <a:ext cx="6216770" cy="662782"/>
          </a:xfrm>
        </p:spPr>
        <p:txBody>
          <a:bodyPr>
            <a:normAutofit/>
          </a:bodyPr>
          <a:lstStyle/>
          <a:p>
            <a:r>
              <a:rPr lang="en-GB" sz="3000">
                <a:solidFill>
                  <a:schemeClr val="bg1"/>
                </a:solidFill>
              </a:rPr>
              <a:t>Financial challenges in 2023/24</a:t>
            </a:r>
          </a:p>
        </p:txBody>
      </p:sp>
      <p:sp>
        <p:nvSpPr>
          <p:cNvPr id="4" name="TextBox 3">
            <a:extLst>
              <a:ext uri="{FF2B5EF4-FFF2-40B4-BE49-F238E27FC236}">
                <a16:creationId xmlns:a16="http://schemas.microsoft.com/office/drawing/2014/main" id="{CBCE943C-3359-2185-55DD-BCB426B6367B}"/>
              </a:ext>
            </a:extLst>
          </p:cNvPr>
          <p:cNvSpPr txBox="1"/>
          <p:nvPr/>
        </p:nvSpPr>
        <p:spPr>
          <a:xfrm>
            <a:off x="345057" y="1409854"/>
            <a:ext cx="11205967" cy="3740255"/>
          </a:xfrm>
          <a:prstGeom prst="rect">
            <a:avLst/>
          </a:prstGeom>
          <a:noFill/>
        </p:spPr>
        <p:txBody>
          <a:bodyPr wrap="square">
            <a:spAutoFit/>
          </a:bodyPr>
          <a:lstStyle/>
          <a:p>
            <a:pPr marL="285750" indent="-285750">
              <a:lnSpc>
                <a:spcPct val="125000"/>
              </a:lnSpc>
              <a:buFont typeface="Arial" panose="020B0604020202020204" pitchFamily="34" charset="0"/>
              <a:buChar char="•"/>
            </a:pPr>
            <a:r>
              <a:rPr lang="en-GB" sz="2400">
                <a:latin typeface="Arial" panose="020B0604020202020204" pitchFamily="34" charset="0"/>
                <a:cs typeface="Arial" panose="020B0604020202020204" pitchFamily="34" charset="0"/>
              </a:rPr>
              <a:t>Efficiency savings at 4.5% higher than previously achieved in memory</a:t>
            </a:r>
          </a:p>
          <a:p>
            <a:pPr marL="285750" indent="-285750">
              <a:lnSpc>
                <a:spcPct val="125000"/>
              </a:lnSpc>
              <a:buFont typeface="Arial" panose="020B0604020202020204" pitchFamily="34" charset="0"/>
              <a:buChar char="•"/>
            </a:pPr>
            <a:r>
              <a:rPr lang="en-GB" sz="2400">
                <a:latin typeface="Arial" panose="020B0604020202020204" pitchFamily="34" charset="0"/>
                <a:cs typeface="Arial" panose="020B0604020202020204" pitchFamily="34" charset="0"/>
              </a:rPr>
              <a:t>Inflation very high and not fully reflected in the NHS financial settlement</a:t>
            </a:r>
          </a:p>
          <a:p>
            <a:pPr marL="285750" indent="-285750">
              <a:lnSpc>
                <a:spcPct val="125000"/>
              </a:lnSpc>
              <a:buFont typeface="Arial" panose="020B0604020202020204" pitchFamily="34" charset="0"/>
              <a:buChar char="•"/>
            </a:pPr>
            <a:r>
              <a:rPr lang="en-GB" sz="2400">
                <a:latin typeface="Arial" panose="020B0604020202020204" pitchFamily="34" charset="0"/>
                <a:cs typeface="Arial" panose="020B0604020202020204" pitchFamily="34" charset="0"/>
              </a:rPr>
              <a:t>Industrial action impacted on costs and service delivery</a:t>
            </a:r>
          </a:p>
          <a:p>
            <a:pPr marL="285750" indent="-285750">
              <a:lnSpc>
                <a:spcPct val="125000"/>
              </a:lnSpc>
              <a:buFont typeface="Arial" panose="020B0604020202020204" pitchFamily="34" charset="0"/>
              <a:buChar char="•"/>
            </a:pPr>
            <a:r>
              <a:rPr lang="en-GB" sz="2400">
                <a:latin typeface="Arial" panose="020B0604020202020204" pitchFamily="34" charset="0"/>
                <a:cs typeface="Arial" panose="020B0604020202020204" pitchFamily="34" charset="0"/>
              </a:rPr>
              <a:t>Continuing Healthcare: increased patient numbers, complexity and cost</a:t>
            </a:r>
          </a:p>
          <a:p>
            <a:pPr marL="285750" indent="-285750">
              <a:lnSpc>
                <a:spcPct val="125000"/>
              </a:lnSpc>
              <a:buFont typeface="Arial" panose="020B0604020202020204" pitchFamily="34" charset="0"/>
              <a:buChar char="•"/>
            </a:pPr>
            <a:r>
              <a:rPr lang="en-GB" sz="2400">
                <a:latin typeface="Arial" panose="020B0604020202020204" pitchFamily="34" charset="0"/>
                <a:cs typeface="Arial" panose="020B0604020202020204" pitchFamily="34" charset="0"/>
              </a:rPr>
              <a:t>Increase in emergency/unplanned demand – including admissions</a:t>
            </a:r>
          </a:p>
          <a:p>
            <a:pPr marL="285750" indent="-285750">
              <a:lnSpc>
                <a:spcPct val="125000"/>
              </a:lnSpc>
              <a:buFont typeface="Arial" panose="020B0604020202020204" pitchFamily="34" charset="0"/>
              <a:buChar char="•"/>
            </a:pPr>
            <a:r>
              <a:rPr lang="en-GB" sz="2400">
                <a:latin typeface="Arial" panose="020B0604020202020204" pitchFamily="34" charset="0"/>
                <a:cs typeface="Arial" panose="020B0604020202020204" pitchFamily="34" charset="0"/>
              </a:rPr>
              <a:t>Significant increase in mental health demand – including admissions</a:t>
            </a:r>
          </a:p>
          <a:p>
            <a:pPr marL="285750" indent="-285750">
              <a:lnSpc>
                <a:spcPct val="125000"/>
              </a:lnSpc>
              <a:buFont typeface="Arial" panose="020B0604020202020204" pitchFamily="34" charset="0"/>
              <a:buChar char="•"/>
            </a:pPr>
            <a:r>
              <a:rPr lang="en-GB" sz="2400">
                <a:latin typeface="Arial" panose="020B0604020202020204" pitchFamily="34" charset="0"/>
                <a:cs typeface="Arial" panose="020B0604020202020204" pitchFamily="34" charset="0"/>
              </a:rPr>
              <a:t>Increase in agency staff usage in Trusts</a:t>
            </a:r>
          </a:p>
          <a:p>
            <a:pPr marL="285750" indent="-285750">
              <a:lnSpc>
                <a:spcPct val="125000"/>
              </a:lnSpc>
              <a:buFont typeface="Arial" panose="020B0604020202020204" pitchFamily="34" charset="0"/>
              <a:buChar char="•"/>
            </a:pPr>
            <a:r>
              <a:rPr lang="en-GB" sz="2400">
                <a:latin typeface="Arial" panose="020B0604020202020204" pitchFamily="34" charset="0"/>
                <a:cs typeface="Arial" panose="020B0604020202020204" pitchFamily="34" charset="0"/>
              </a:rPr>
              <a:t>ICB running cost reduction of 20%</a:t>
            </a:r>
          </a:p>
        </p:txBody>
      </p:sp>
    </p:spTree>
    <p:extLst>
      <p:ext uri="{BB962C8B-B14F-4D97-AF65-F5344CB8AC3E}">
        <p14:creationId xmlns:p14="http://schemas.microsoft.com/office/powerpoint/2010/main" val="4242135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C0AF7-CD3E-EA67-BB69-FE40D0DB299B}"/>
              </a:ext>
            </a:extLst>
          </p:cNvPr>
          <p:cNvSpPr/>
          <p:nvPr/>
        </p:nvSpPr>
        <p:spPr>
          <a:xfrm>
            <a:off x="0" y="5553635"/>
            <a:ext cx="12192000" cy="1304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BB6A581-6DE8-7431-D219-976D50CEEFC8}"/>
              </a:ext>
            </a:extLst>
          </p:cNvPr>
          <p:cNvSpPr/>
          <p:nvPr/>
        </p:nvSpPr>
        <p:spPr>
          <a:xfrm>
            <a:off x="0" y="258506"/>
            <a:ext cx="8177842" cy="73536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itle 13">
            <a:extLst>
              <a:ext uri="{FF2B5EF4-FFF2-40B4-BE49-F238E27FC236}">
                <a16:creationId xmlns:a16="http://schemas.microsoft.com/office/drawing/2014/main" id="{8D28801C-A667-0CE6-39B0-A00F3F0C6E60}"/>
              </a:ext>
            </a:extLst>
          </p:cNvPr>
          <p:cNvSpPr>
            <a:spLocks noGrp="1"/>
          </p:cNvSpPr>
          <p:nvPr>
            <p:ph type="title"/>
          </p:nvPr>
        </p:nvSpPr>
        <p:spPr>
          <a:xfrm>
            <a:off x="-430305" y="364134"/>
            <a:ext cx="9004962" cy="524108"/>
          </a:xfrm>
        </p:spPr>
        <p:txBody>
          <a:bodyPr>
            <a:normAutofit/>
          </a:bodyPr>
          <a:lstStyle/>
          <a:p>
            <a:pPr algn="ctr"/>
            <a:r>
              <a:rPr lang="en-GB" sz="3000">
                <a:solidFill>
                  <a:schemeClr val="bg1"/>
                </a:solidFill>
              </a:rPr>
              <a:t>How did we do on our Financial Duties?</a:t>
            </a:r>
          </a:p>
        </p:txBody>
      </p:sp>
      <p:graphicFrame>
        <p:nvGraphicFramePr>
          <p:cNvPr id="5" name="Table 4">
            <a:extLst>
              <a:ext uri="{FF2B5EF4-FFF2-40B4-BE49-F238E27FC236}">
                <a16:creationId xmlns:a16="http://schemas.microsoft.com/office/drawing/2014/main" id="{54BAA0B2-A24D-AA4E-52F1-C8D5B3913EE5}"/>
              </a:ext>
            </a:extLst>
          </p:cNvPr>
          <p:cNvGraphicFramePr>
            <a:graphicFrameLocks noGrp="1"/>
          </p:cNvGraphicFramePr>
          <p:nvPr>
            <p:extLst>
              <p:ext uri="{D42A27DB-BD31-4B8C-83A1-F6EECF244321}">
                <p14:modId xmlns:p14="http://schemas.microsoft.com/office/powerpoint/2010/main" val="1781884484"/>
              </p:ext>
            </p:extLst>
          </p:nvPr>
        </p:nvGraphicFramePr>
        <p:xfrm>
          <a:off x="409289" y="1418106"/>
          <a:ext cx="11373421" cy="5010861"/>
        </p:xfrm>
        <a:graphic>
          <a:graphicData uri="http://schemas.openxmlformats.org/drawingml/2006/table">
            <a:tbl>
              <a:tblPr firstRow="1" firstCol="1" bandRow="1"/>
              <a:tblGrid>
                <a:gridCol w="3827431">
                  <a:extLst>
                    <a:ext uri="{9D8B030D-6E8A-4147-A177-3AD203B41FA5}">
                      <a16:colId xmlns:a16="http://schemas.microsoft.com/office/drawing/2014/main" val="2684079506"/>
                    </a:ext>
                  </a:extLst>
                </a:gridCol>
                <a:gridCol w="4076649">
                  <a:extLst>
                    <a:ext uri="{9D8B030D-6E8A-4147-A177-3AD203B41FA5}">
                      <a16:colId xmlns:a16="http://schemas.microsoft.com/office/drawing/2014/main" val="604982391"/>
                    </a:ext>
                  </a:extLst>
                </a:gridCol>
                <a:gridCol w="3469341">
                  <a:extLst>
                    <a:ext uri="{9D8B030D-6E8A-4147-A177-3AD203B41FA5}">
                      <a16:colId xmlns:a16="http://schemas.microsoft.com/office/drawing/2014/main" val="2229434645"/>
                    </a:ext>
                  </a:extLst>
                </a:gridCol>
              </a:tblGrid>
              <a:tr h="420019">
                <a:tc>
                  <a:txBody>
                    <a:bodyPr/>
                    <a:lstStyle/>
                    <a:p>
                      <a:pPr marL="174625" lvl="1" indent="0" algn="l">
                        <a:lnSpc>
                          <a:spcPct val="107000"/>
                        </a:lnSpc>
                        <a:spcAft>
                          <a:spcPts val="800"/>
                        </a:spcAft>
                      </a:pPr>
                      <a:r>
                        <a:rPr lang="en-GB" sz="1650" b="1" kern="100">
                          <a:solidFill>
                            <a:srgbClr val="000000"/>
                          </a:solidFill>
                          <a:effectLst/>
                          <a:latin typeface="Arial" panose="020B0604020202020204" pitchFamily="34" charset="0"/>
                          <a:ea typeface="Calibri" panose="020F0502020204030204" pitchFamily="34" charset="0"/>
                          <a:cs typeface="Arial" panose="020B0604020202020204" pitchFamily="34" charset="0"/>
                        </a:rPr>
                        <a:t>Duty</a:t>
                      </a:r>
                      <a:endParaRPr lang="en-GB" sz="165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indent="806450" algn="l">
                        <a:lnSpc>
                          <a:spcPct val="107000"/>
                        </a:lnSpc>
                        <a:spcAft>
                          <a:spcPts val="800"/>
                        </a:spcAft>
                      </a:pPr>
                      <a:r>
                        <a:rPr lang="en-GB" sz="1650" b="1" kern="100">
                          <a:solidFill>
                            <a:srgbClr val="000000"/>
                          </a:solidFill>
                          <a:effectLst/>
                          <a:latin typeface="Arial" panose="020B0604020202020204" pitchFamily="34" charset="0"/>
                          <a:ea typeface="Calibri" panose="020F0502020204030204" pitchFamily="34" charset="0"/>
                          <a:cs typeface="Arial" panose="020B0604020202020204" pitchFamily="34" charset="0"/>
                        </a:rPr>
                        <a:t>ICB Performance</a:t>
                      </a:r>
                      <a:endParaRPr lang="en-GB" sz="165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indent="712788" algn="l">
                        <a:lnSpc>
                          <a:spcPct val="107000"/>
                        </a:lnSpc>
                        <a:spcAft>
                          <a:spcPts val="800"/>
                        </a:spcAft>
                      </a:pPr>
                      <a:r>
                        <a:rPr lang="en-GB" sz="1650" b="1" kern="100">
                          <a:solidFill>
                            <a:srgbClr val="000000"/>
                          </a:solidFill>
                          <a:effectLst/>
                          <a:latin typeface="Arial" panose="020B0604020202020204" pitchFamily="34" charset="0"/>
                          <a:ea typeface="Calibri" panose="020F0502020204030204" pitchFamily="34" charset="0"/>
                          <a:cs typeface="Arial" panose="020B0604020202020204" pitchFamily="34" charset="0"/>
                        </a:rPr>
                        <a:t>ICS Performance</a:t>
                      </a:r>
                      <a:endParaRPr lang="en-GB" sz="165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057307017"/>
                  </a:ext>
                </a:extLst>
              </a:tr>
              <a:tr h="697550">
                <a:tc>
                  <a:txBody>
                    <a:bodyPr/>
                    <a:lstStyle/>
                    <a:p>
                      <a:pPr marL="174625" indent="0">
                        <a:lnSpc>
                          <a:spcPct val="107000"/>
                        </a:lnSpc>
                        <a:spcAft>
                          <a:spcPts val="800"/>
                        </a:spcAft>
                      </a:pPr>
                      <a:r>
                        <a:rPr lang="en-GB" sz="1650" kern="100">
                          <a:effectLst/>
                          <a:latin typeface="Arial" panose="020B0604020202020204" pitchFamily="34" charset="0"/>
                          <a:ea typeface="Calibri" panose="020F0502020204030204" pitchFamily="34" charset="0"/>
                          <a:cs typeface="Arial" panose="020B0604020202020204" pitchFamily="34" charset="0"/>
                        </a:rPr>
                        <a:t>Revenue expenditure does not exceed allocations/income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lvl="0" indent="806450" algn="l">
                        <a:lnSpc>
                          <a:spcPct val="107000"/>
                        </a:lnSpc>
                        <a:spcAft>
                          <a:spcPts val="0"/>
                        </a:spcAft>
                        <a:buFont typeface="Symbol" panose="05050102010706020507" pitchFamily="18" charset="2"/>
                        <a:buNone/>
                        <a:tabLst>
                          <a:tab pos="457200" algn="l"/>
                        </a:tabLst>
                      </a:pPr>
                      <a:r>
                        <a:rPr lang="en-GB" sz="1650" b="1" kern="100">
                          <a:solidFill>
                            <a:srgbClr val="00B050"/>
                          </a:solidFill>
                          <a:effectLst/>
                          <a:latin typeface="Arial" panose="020B0604020202020204" pitchFamily="34" charset="0"/>
                          <a:ea typeface="Calibri" panose="020F0502020204030204" pitchFamily="34" charset="0"/>
                          <a:cs typeface="Arial" panose="020B0604020202020204" pitchFamily="34" charset="0"/>
                        </a:rPr>
                        <a:t>Achieved</a:t>
                      </a:r>
                    </a:p>
                    <a:p>
                      <a:pPr marL="0" lvl="0" indent="806450" algn="l">
                        <a:lnSpc>
                          <a:spcPct val="107000"/>
                        </a:lnSpc>
                        <a:spcAft>
                          <a:spcPts val="0"/>
                        </a:spcAft>
                        <a:buFont typeface="Symbol" panose="05050102010706020507" pitchFamily="18" charset="2"/>
                        <a:buNone/>
                        <a:tabLst>
                          <a:tab pos="457200" algn="l"/>
                        </a:tabLst>
                      </a:pPr>
                      <a:r>
                        <a:rPr lang="en-GB" sz="1650" kern="100">
                          <a:effectLst/>
                          <a:latin typeface="Arial" panose="020B0604020202020204" pitchFamily="34" charset="0"/>
                          <a:ea typeface="Calibri" panose="020F0502020204030204" pitchFamily="34" charset="0"/>
                          <a:cs typeface="Arial" panose="020B0604020202020204" pitchFamily="34" charset="0"/>
                        </a:rPr>
                        <a:t>An underspend of £13.998m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2788" lvl="0" indent="0" algn="l">
                        <a:lnSpc>
                          <a:spcPct val="107000"/>
                        </a:lnSpc>
                        <a:spcAft>
                          <a:spcPts val="0"/>
                        </a:spcAft>
                        <a:buFont typeface="Symbol" panose="05050102010706020507" pitchFamily="18" charset="2"/>
                        <a:buNone/>
                        <a:tabLst>
                          <a:tab pos="457200" algn="l"/>
                        </a:tabLst>
                      </a:pPr>
                      <a:r>
                        <a:rPr lang="en-GB" sz="1650" b="1" kern="100">
                          <a:solidFill>
                            <a:srgbClr val="00B050"/>
                          </a:solidFill>
                          <a:effectLst/>
                          <a:latin typeface="Arial" panose="020B0604020202020204" pitchFamily="34" charset="0"/>
                          <a:ea typeface="Calibri" panose="020F0502020204030204" pitchFamily="34" charset="0"/>
                          <a:cs typeface="Arial" panose="020B0604020202020204" pitchFamily="34" charset="0"/>
                        </a:rPr>
                        <a:t>Achieved</a:t>
                      </a:r>
                    </a:p>
                    <a:p>
                      <a:pPr marL="712788" indent="0" algn="l">
                        <a:lnSpc>
                          <a:spcPct val="107000"/>
                        </a:lnSpc>
                        <a:spcAft>
                          <a:spcPts val="0"/>
                        </a:spcAft>
                      </a:pPr>
                      <a:r>
                        <a:rPr lang="en-GB" sz="1650" kern="100">
                          <a:effectLst/>
                          <a:latin typeface="Arial" panose="020B0604020202020204" pitchFamily="34" charset="0"/>
                          <a:ea typeface="Calibri" panose="020F0502020204030204" pitchFamily="34" charset="0"/>
                          <a:cs typeface="Arial" panose="020B0604020202020204" pitchFamily="34" charset="0"/>
                        </a:rPr>
                        <a:t>An underspend of £0.038m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3905045"/>
                  </a:ext>
                </a:extLst>
              </a:tr>
              <a:tr h="682907">
                <a:tc>
                  <a:txBody>
                    <a:bodyPr/>
                    <a:lstStyle/>
                    <a:p>
                      <a:pPr marL="174625" indent="0">
                        <a:lnSpc>
                          <a:spcPct val="107000"/>
                        </a:lnSpc>
                        <a:spcAft>
                          <a:spcPts val="800"/>
                        </a:spcAft>
                      </a:pPr>
                      <a:r>
                        <a:rPr lang="en-GB" sz="1650" kern="100">
                          <a:effectLst/>
                          <a:latin typeface="Arial" panose="020B0604020202020204" pitchFamily="34" charset="0"/>
                          <a:ea typeface="Calibri" panose="020F0502020204030204" pitchFamily="34" charset="0"/>
                          <a:cs typeface="Arial" panose="020B0604020202020204" pitchFamily="34" charset="0"/>
                        </a:rPr>
                        <a:t>Capital resource use does not </a:t>
                      </a:r>
                      <a:br>
                        <a:rPr lang="en-GB" sz="1650" kern="100">
                          <a:effectLst/>
                          <a:latin typeface="Arial" panose="020B0604020202020204" pitchFamily="34" charset="0"/>
                          <a:ea typeface="Calibri" panose="020F0502020204030204" pitchFamily="34" charset="0"/>
                          <a:cs typeface="Arial" panose="020B0604020202020204" pitchFamily="34" charset="0"/>
                        </a:rPr>
                      </a:br>
                      <a:r>
                        <a:rPr lang="en-GB" sz="1650" kern="100">
                          <a:effectLst/>
                          <a:latin typeface="Arial" panose="020B0604020202020204" pitchFamily="34" charset="0"/>
                          <a:ea typeface="Calibri" panose="020F0502020204030204" pitchFamily="34" charset="0"/>
                          <a:cs typeface="Arial" panose="020B0604020202020204" pitchFamily="34" charset="0"/>
                        </a:rPr>
                        <a:t>exceed resource allocation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lvl="0" indent="806450" algn="l">
                        <a:lnSpc>
                          <a:spcPct val="107000"/>
                        </a:lnSpc>
                        <a:spcAft>
                          <a:spcPts val="0"/>
                        </a:spcAft>
                        <a:buFont typeface="Symbol" panose="05050102010706020507" pitchFamily="18" charset="2"/>
                        <a:buNone/>
                        <a:tabLst>
                          <a:tab pos="457200" algn="l"/>
                        </a:tabLst>
                      </a:pPr>
                      <a:r>
                        <a:rPr lang="en-GB" sz="1650" b="1" kern="100">
                          <a:solidFill>
                            <a:srgbClr val="00B050"/>
                          </a:solidFill>
                          <a:effectLst/>
                          <a:latin typeface="Arial" panose="020B0604020202020204" pitchFamily="34" charset="0"/>
                          <a:ea typeface="Calibri" panose="020F0502020204030204" pitchFamily="34" charset="0"/>
                          <a:cs typeface="Arial" panose="020B0604020202020204" pitchFamily="34" charset="0"/>
                        </a:rPr>
                        <a:t>Achieved</a:t>
                      </a:r>
                    </a:p>
                    <a:p>
                      <a:pPr marL="0" indent="806450" algn="l">
                        <a:lnSpc>
                          <a:spcPct val="107000"/>
                        </a:lnSpc>
                        <a:spcAft>
                          <a:spcPts val="0"/>
                        </a:spcAft>
                      </a:pPr>
                      <a:r>
                        <a:rPr lang="en-GB" sz="1650" kern="100">
                          <a:effectLst/>
                          <a:latin typeface="Arial" panose="020B0604020202020204" pitchFamily="34" charset="0"/>
                          <a:ea typeface="Calibri" panose="020F0502020204030204" pitchFamily="34" charset="0"/>
                          <a:cs typeface="Arial" panose="020B0604020202020204" pitchFamily="34" charset="0"/>
                        </a:rPr>
                        <a:t>An underspend of £0.121m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69888" algn="l">
                        <a:lnSpc>
                          <a:spcPct val="107000"/>
                        </a:lnSpc>
                        <a:spcAft>
                          <a:spcPts val="0"/>
                        </a:spcAft>
                        <a:buFont typeface="Symbol" panose="05050102010706020507" pitchFamily="18" charset="2"/>
                        <a:buNone/>
                        <a:tabLst>
                          <a:tab pos="457200" algn="l"/>
                        </a:tabLst>
                      </a:pPr>
                      <a:r>
                        <a:rPr lang="en-GB" sz="1650" b="1" kern="100">
                          <a:solidFill>
                            <a:srgbClr val="00B050"/>
                          </a:solidFill>
                          <a:effectLst/>
                          <a:latin typeface="Arial" panose="020B0604020202020204" pitchFamily="34" charset="0"/>
                          <a:ea typeface="Calibri" panose="020F0502020204030204" pitchFamily="34" charset="0"/>
                          <a:cs typeface="Arial" panose="020B0604020202020204" pitchFamily="34" charset="0"/>
                        </a:rPr>
                        <a:t>Achieved</a:t>
                      </a:r>
                    </a:p>
                    <a:p>
                      <a:pPr marL="342900" indent="369888" algn="l">
                        <a:lnSpc>
                          <a:spcPct val="107000"/>
                        </a:lnSpc>
                        <a:spcAft>
                          <a:spcPts val="0"/>
                        </a:spcAft>
                      </a:pPr>
                      <a:r>
                        <a:rPr lang="en-GB" sz="1650" kern="100">
                          <a:effectLst/>
                          <a:latin typeface="Arial" panose="020B0604020202020204" pitchFamily="34" charset="0"/>
                          <a:ea typeface="Calibri" panose="020F0502020204030204" pitchFamily="34" charset="0"/>
                          <a:cs typeface="Arial" panose="020B0604020202020204" pitchFamily="34" charset="0"/>
                        </a:rPr>
                        <a:t>An underspend of £0.6m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4272808"/>
                  </a:ext>
                </a:extLst>
              </a:tr>
              <a:tr h="660948">
                <a:tc>
                  <a:txBody>
                    <a:bodyPr/>
                    <a:lstStyle/>
                    <a:p>
                      <a:pPr marL="174625" indent="0">
                        <a:lnSpc>
                          <a:spcPct val="107000"/>
                        </a:lnSpc>
                        <a:spcAft>
                          <a:spcPts val="800"/>
                        </a:spcAft>
                      </a:pPr>
                      <a:r>
                        <a:rPr lang="en-GB" sz="1650" kern="100">
                          <a:effectLst/>
                          <a:latin typeface="Arial" panose="020B0604020202020204" pitchFamily="34" charset="0"/>
                          <a:ea typeface="Calibri" panose="020F0502020204030204" pitchFamily="34" charset="0"/>
                          <a:cs typeface="Arial" panose="020B0604020202020204" pitchFamily="34" charset="0"/>
                        </a:rPr>
                        <a:t>Revenue administration expenditure does not exceed allocation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806450" algn="l" defTabSz="914400" rtl="0" eaLnBrk="1" fontAlgn="auto" latinLnBrk="0" hangingPunct="1">
                        <a:lnSpc>
                          <a:spcPct val="107000"/>
                        </a:lnSpc>
                        <a:spcBef>
                          <a:spcPts val="0"/>
                        </a:spcBef>
                        <a:spcAft>
                          <a:spcPts val="0"/>
                        </a:spcAft>
                        <a:buClrTx/>
                        <a:buSzTx/>
                        <a:buFontTx/>
                        <a:buNone/>
                        <a:tabLst/>
                        <a:defRPr/>
                      </a:pPr>
                      <a:r>
                        <a:rPr lang="en-GB" sz="1650" b="1" kern="100">
                          <a:solidFill>
                            <a:srgbClr val="00B050"/>
                          </a:solidFill>
                          <a:effectLst/>
                          <a:latin typeface="Arial" panose="020B0604020202020204" pitchFamily="34" charset="0"/>
                          <a:ea typeface="Calibri" panose="020F0502020204030204" pitchFamily="34" charset="0"/>
                          <a:cs typeface="Arial" panose="020B0604020202020204" pitchFamily="34" charset="0"/>
                        </a:rPr>
                        <a:t>Achieved</a:t>
                      </a:r>
                    </a:p>
                    <a:p>
                      <a:pPr marL="806450" indent="0" algn="l">
                        <a:lnSpc>
                          <a:spcPct val="107000"/>
                        </a:lnSpc>
                        <a:spcAft>
                          <a:spcPts val="0"/>
                        </a:spcAft>
                      </a:pPr>
                      <a:r>
                        <a:rPr lang="en-GB" sz="1650" kern="100">
                          <a:effectLst/>
                          <a:latin typeface="Arial" panose="020B0604020202020204" pitchFamily="34" charset="0"/>
                          <a:ea typeface="Calibri" panose="020F0502020204030204" pitchFamily="34" charset="0"/>
                          <a:cs typeface="Arial" panose="020B0604020202020204" pitchFamily="34" charset="0"/>
                        </a:rPr>
                        <a:t>An underspend of £1.539m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712788" algn="l">
                        <a:lnSpc>
                          <a:spcPct val="107000"/>
                        </a:lnSpc>
                        <a:spcAft>
                          <a:spcPts val="0"/>
                        </a:spcAft>
                      </a:pPr>
                      <a:r>
                        <a:rPr lang="en-GB" sz="1650" kern="100">
                          <a:effectLst/>
                          <a:latin typeface="Arial" panose="020B0604020202020204" pitchFamily="34" charset="0"/>
                          <a:ea typeface="Calibri" panose="020F0502020204030204" pitchFamily="34" charset="0"/>
                          <a:cs typeface="Arial" panose="020B0604020202020204" pitchFamily="34" charset="0"/>
                        </a:rPr>
                        <a:t>Not applicable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7290160"/>
                  </a:ext>
                </a:extLst>
              </a:tr>
              <a:tr h="890059">
                <a:tc>
                  <a:txBody>
                    <a:bodyPr/>
                    <a:lstStyle/>
                    <a:p>
                      <a:pPr marL="174625" indent="0">
                        <a:lnSpc>
                          <a:spcPct val="107000"/>
                        </a:lnSpc>
                        <a:spcAft>
                          <a:spcPts val="800"/>
                        </a:spcAft>
                      </a:pPr>
                      <a:r>
                        <a:rPr lang="en-GB" sz="1650" kern="100">
                          <a:effectLst/>
                          <a:latin typeface="Arial" panose="020B0604020202020204" pitchFamily="34" charset="0"/>
                          <a:ea typeface="Arial" panose="020B0604020202020204" pitchFamily="34" charset="0"/>
                          <a:cs typeface="Arial" panose="020B0604020202020204" pitchFamily="34" charset="0"/>
                        </a:rPr>
                        <a:t>Mental Health Investment Standard</a:t>
                      </a:r>
                      <a:endParaRPr lang="en-GB" sz="165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0645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tab pos="457200" algn="l"/>
                        </a:tabLst>
                        <a:defRPr/>
                      </a:pPr>
                      <a:r>
                        <a:rPr lang="en-GB" sz="1650" b="1" kern="100">
                          <a:solidFill>
                            <a:srgbClr val="00B050"/>
                          </a:solidFill>
                          <a:effectLst/>
                          <a:latin typeface="Arial" panose="020B0604020202020204" pitchFamily="34" charset="0"/>
                          <a:ea typeface="Calibri" panose="020F0502020204030204" pitchFamily="34" charset="0"/>
                          <a:cs typeface="Arial" panose="020B0604020202020204" pitchFamily="34" charset="0"/>
                        </a:rPr>
                        <a:t>Achieved</a:t>
                      </a:r>
                    </a:p>
                    <a:p>
                      <a:pPr marL="806450" indent="0" algn="l">
                        <a:lnSpc>
                          <a:spcPct val="107000"/>
                        </a:lnSpc>
                        <a:spcAft>
                          <a:spcPts val="0"/>
                        </a:spcAft>
                      </a:pPr>
                      <a:r>
                        <a:rPr lang="en-GB" sz="1650" kern="100">
                          <a:effectLst/>
                          <a:latin typeface="Arial" panose="020B0604020202020204" pitchFamily="34" charset="0"/>
                          <a:ea typeface="Calibri" panose="020F0502020204030204" pitchFamily="34" charset="0"/>
                          <a:cs typeface="Arial" panose="020B0604020202020204" pitchFamily="34" charset="0"/>
                        </a:rPr>
                        <a:t>An increase of 9.29% against</a:t>
                      </a:r>
                      <a:br>
                        <a:rPr lang="en-GB" sz="1650" kern="100">
                          <a:effectLst/>
                          <a:latin typeface="Arial" panose="020B0604020202020204" pitchFamily="34" charset="0"/>
                          <a:ea typeface="Calibri" panose="020F0502020204030204" pitchFamily="34" charset="0"/>
                          <a:cs typeface="Arial" panose="020B0604020202020204" pitchFamily="34" charset="0"/>
                        </a:rPr>
                      </a:br>
                      <a:r>
                        <a:rPr lang="en-GB" sz="1650" kern="100">
                          <a:effectLst/>
                          <a:latin typeface="Arial" panose="020B0604020202020204" pitchFamily="34" charset="0"/>
                          <a:ea typeface="Calibri" panose="020F0502020204030204" pitchFamily="34" charset="0"/>
                          <a:cs typeface="Arial" panose="020B0604020202020204" pitchFamily="34" charset="0"/>
                        </a:rPr>
                        <a:t>a target of 9.01%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712788" algn="l">
                        <a:lnSpc>
                          <a:spcPct val="107000"/>
                        </a:lnSpc>
                        <a:spcAft>
                          <a:spcPts val="0"/>
                        </a:spcAft>
                      </a:pPr>
                      <a:r>
                        <a:rPr lang="en-GB" sz="1650" kern="100">
                          <a:effectLst/>
                          <a:latin typeface="Arial" panose="020B0604020202020204" pitchFamily="34" charset="0"/>
                          <a:ea typeface="Calibri" panose="020F0502020204030204" pitchFamily="34" charset="0"/>
                          <a:cs typeface="Arial" panose="020B0604020202020204" pitchFamily="34" charset="0"/>
                        </a:rPr>
                        <a:t>Not applicable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6691919"/>
                  </a:ext>
                </a:extLst>
              </a:tr>
              <a:tr h="1017753">
                <a:tc>
                  <a:txBody>
                    <a:bodyPr/>
                    <a:lstStyle/>
                    <a:p>
                      <a:pPr marL="174625" indent="0">
                        <a:lnSpc>
                          <a:spcPct val="107000"/>
                        </a:lnSpc>
                        <a:spcAft>
                          <a:spcPts val="800"/>
                        </a:spcAft>
                      </a:pPr>
                      <a:r>
                        <a:rPr lang="en-GB" sz="1650" kern="100">
                          <a:effectLst/>
                          <a:latin typeface="Arial" panose="020B0604020202020204" pitchFamily="34" charset="0"/>
                          <a:ea typeface="Arial" panose="020B0604020202020204" pitchFamily="34" charset="0"/>
                          <a:cs typeface="Arial" panose="020B0604020202020204" pitchFamily="34" charset="0"/>
                        </a:rPr>
                        <a:t>Not to spend more cash than allocated</a:t>
                      </a:r>
                      <a:endParaRPr lang="en-GB" sz="165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06450" marR="0" lvl="0" indent="0" algn="l" defTabSz="914400" rtl="0" eaLnBrk="1" fontAlgn="auto" latinLnBrk="0" hangingPunct="1">
                        <a:lnSpc>
                          <a:spcPct val="107000"/>
                        </a:lnSpc>
                        <a:spcBef>
                          <a:spcPts val="0"/>
                        </a:spcBef>
                        <a:spcAft>
                          <a:spcPts val="0"/>
                        </a:spcAft>
                        <a:buClrTx/>
                        <a:buSzTx/>
                        <a:buFontTx/>
                        <a:buNone/>
                        <a:tabLst/>
                        <a:defRPr/>
                      </a:pPr>
                      <a:r>
                        <a:rPr lang="en-GB" sz="1650" b="1" kern="100">
                          <a:solidFill>
                            <a:srgbClr val="00B050"/>
                          </a:solidFill>
                          <a:effectLst/>
                          <a:latin typeface="Arial" panose="020B0604020202020204" pitchFamily="34" charset="0"/>
                          <a:ea typeface="Calibri" panose="020F0502020204030204" pitchFamily="34" charset="0"/>
                          <a:cs typeface="Arial" panose="020B0604020202020204" pitchFamily="34" charset="0"/>
                        </a:rPr>
                        <a:t>Achieved</a:t>
                      </a:r>
                    </a:p>
                    <a:p>
                      <a:pPr marL="806450" indent="0" algn="l">
                        <a:lnSpc>
                          <a:spcPct val="107000"/>
                        </a:lnSpc>
                        <a:spcAft>
                          <a:spcPts val="0"/>
                        </a:spcAft>
                      </a:pPr>
                      <a:r>
                        <a:rPr lang="en-GB" sz="1650" kern="100">
                          <a:effectLst/>
                          <a:latin typeface="Arial" panose="020B0604020202020204" pitchFamily="34" charset="0"/>
                          <a:ea typeface="Calibri" panose="020F0502020204030204" pitchFamily="34" charset="0"/>
                          <a:cs typeface="Arial" panose="020B0604020202020204" pitchFamily="34" charset="0"/>
                        </a:rPr>
                        <a:t>With a cash balance at </a:t>
                      </a:r>
                      <a:br>
                        <a:rPr lang="en-GB" sz="1650" kern="100">
                          <a:effectLst/>
                          <a:latin typeface="Arial" panose="020B0604020202020204" pitchFamily="34" charset="0"/>
                          <a:ea typeface="Calibri" panose="020F0502020204030204" pitchFamily="34" charset="0"/>
                          <a:cs typeface="Arial" panose="020B0604020202020204" pitchFamily="34" charset="0"/>
                        </a:rPr>
                      </a:br>
                      <a:r>
                        <a:rPr lang="en-GB" sz="1650" kern="100">
                          <a:effectLst/>
                          <a:latin typeface="Arial" panose="020B0604020202020204" pitchFamily="34" charset="0"/>
                          <a:ea typeface="Calibri" panose="020F0502020204030204" pitchFamily="34" charset="0"/>
                          <a:cs typeface="Arial" panose="020B0604020202020204" pitchFamily="34" charset="0"/>
                        </a:rPr>
                        <a:t>31/3/24 of £0.946m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712788" algn="l">
                        <a:lnSpc>
                          <a:spcPct val="107000"/>
                        </a:lnSpc>
                        <a:spcAft>
                          <a:spcPts val="0"/>
                        </a:spcAft>
                      </a:pPr>
                      <a:r>
                        <a:rPr lang="en-GB" sz="1650" kern="100">
                          <a:effectLst/>
                          <a:latin typeface="Arial" panose="020B0604020202020204" pitchFamily="34" charset="0"/>
                          <a:ea typeface="Calibri" panose="020F0502020204030204" pitchFamily="34" charset="0"/>
                          <a:cs typeface="Arial" panose="020B0604020202020204" pitchFamily="34" charset="0"/>
                        </a:rPr>
                        <a:t>Not applicable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7186252"/>
                  </a:ext>
                </a:extLst>
              </a:tr>
              <a:tr h="641625">
                <a:tc>
                  <a:txBody>
                    <a:bodyPr/>
                    <a:lstStyle/>
                    <a:p>
                      <a:pPr marL="174625" indent="0">
                        <a:lnSpc>
                          <a:spcPct val="107000"/>
                        </a:lnSpc>
                        <a:spcAft>
                          <a:spcPts val="800"/>
                        </a:spcAft>
                      </a:pPr>
                      <a:r>
                        <a:rPr lang="en-GB" sz="1650" kern="100">
                          <a:effectLst/>
                          <a:latin typeface="Arial" panose="020B0604020202020204" pitchFamily="34" charset="0"/>
                          <a:ea typeface="Arial" panose="020B0604020202020204" pitchFamily="34" charset="0"/>
                          <a:cs typeface="Arial" panose="020B0604020202020204" pitchFamily="34" charset="0"/>
                        </a:rPr>
                        <a:t>Better Care Fund minimum contribution increase</a:t>
                      </a:r>
                      <a:endParaRPr lang="en-GB" sz="165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0645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tab pos="457200" algn="l"/>
                        </a:tabLst>
                        <a:defRPr/>
                      </a:pPr>
                      <a:r>
                        <a:rPr lang="en-GB" sz="1650" b="1" kern="100">
                          <a:solidFill>
                            <a:srgbClr val="00B050"/>
                          </a:solidFill>
                          <a:effectLst/>
                          <a:latin typeface="Arial" panose="020B0604020202020204" pitchFamily="34" charset="0"/>
                          <a:ea typeface="Calibri" panose="020F0502020204030204" pitchFamily="34" charset="0"/>
                          <a:cs typeface="Arial" panose="020B0604020202020204" pitchFamily="34" charset="0"/>
                        </a:rPr>
                        <a:t>Achieved</a:t>
                      </a:r>
                    </a:p>
                    <a:p>
                      <a:pPr marL="806450" indent="0" algn="l">
                        <a:lnSpc>
                          <a:spcPct val="107000"/>
                        </a:lnSpc>
                        <a:spcAft>
                          <a:spcPts val="0"/>
                        </a:spcAft>
                      </a:pPr>
                      <a:r>
                        <a:rPr lang="en-GB" sz="1650" kern="100">
                          <a:effectLst/>
                          <a:latin typeface="Arial" panose="020B0604020202020204" pitchFamily="34" charset="0"/>
                          <a:ea typeface="Calibri" panose="020F0502020204030204" pitchFamily="34" charset="0"/>
                          <a:cs typeface="Arial" panose="020B0604020202020204" pitchFamily="34" charset="0"/>
                        </a:rPr>
                        <a:t>An increase of 5.66%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712788" algn="l">
                        <a:lnSpc>
                          <a:spcPct val="107000"/>
                        </a:lnSpc>
                        <a:spcAft>
                          <a:spcPts val="0"/>
                        </a:spcAft>
                      </a:pPr>
                      <a:r>
                        <a:rPr lang="en-GB" sz="1650" kern="100">
                          <a:effectLst/>
                          <a:latin typeface="Arial" panose="020B0604020202020204" pitchFamily="34" charset="0"/>
                          <a:ea typeface="Calibri" panose="020F0502020204030204" pitchFamily="34" charset="0"/>
                          <a:cs typeface="Arial" panose="020B0604020202020204" pitchFamily="34" charset="0"/>
                        </a:rPr>
                        <a:t>Not applicable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848849"/>
                  </a:ext>
                </a:extLst>
              </a:tr>
            </a:tbl>
          </a:graphicData>
        </a:graphic>
      </p:graphicFrame>
      <p:pic>
        <p:nvPicPr>
          <p:cNvPr id="6" name="Graphic 5" descr="Checkmark with solid fill">
            <a:extLst>
              <a:ext uri="{FF2B5EF4-FFF2-40B4-BE49-F238E27FC236}">
                <a16:creationId xmlns:a16="http://schemas.microsoft.com/office/drawing/2014/main" id="{9D0D5C70-857B-A800-C456-020EC59B3D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0048" y="1953319"/>
            <a:ext cx="439271" cy="439271"/>
          </a:xfrm>
          <a:prstGeom prst="rect">
            <a:avLst/>
          </a:prstGeom>
        </p:spPr>
      </p:pic>
      <p:pic>
        <p:nvPicPr>
          <p:cNvPr id="7" name="Graphic 6" descr="Checkmark with solid fill">
            <a:extLst>
              <a:ext uri="{FF2B5EF4-FFF2-40B4-BE49-F238E27FC236}">
                <a16:creationId xmlns:a16="http://schemas.microsoft.com/office/drawing/2014/main" id="{5E2F61E0-6C32-A1D2-D550-98E4043B49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0105" y="2657522"/>
            <a:ext cx="439271" cy="439271"/>
          </a:xfrm>
          <a:prstGeom prst="rect">
            <a:avLst/>
          </a:prstGeom>
        </p:spPr>
      </p:pic>
      <p:pic>
        <p:nvPicPr>
          <p:cNvPr id="9" name="Graphic 8" descr="Checkmark with solid fill">
            <a:extLst>
              <a:ext uri="{FF2B5EF4-FFF2-40B4-BE49-F238E27FC236}">
                <a16:creationId xmlns:a16="http://schemas.microsoft.com/office/drawing/2014/main" id="{45F07437-CC4D-BFBA-7765-EC0C08D733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7581" y="1899148"/>
            <a:ext cx="439271" cy="439271"/>
          </a:xfrm>
          <a:prstGeom prst="rect">
            <a:avLst/>
          </a:prstGeom>
        </p:spPr>
      </p:pic>
      <p:pic>
        <p:nvPicPr>
          <p:cNvPr id="10" name="Graphic 9" descr="Checkmark with solid fill">
            <a:extLst>
              <a:ext uri="{FF2B5EF4-FFF2-40B4-BE49-F238E27FC236}">
                <a16:creationId xmlns:a16="http://schemas.microsoft.com/office/drawing/2014/main" id="{1418C1AB-E06A-11DB-3CF4-B3D39D477F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4697" y="2598172"/>
            <a:ext cx="439271" cy="439271"/>
          </a:xfrm>
          <a:prstGeom prst="rect">
            <a:avLst/>
          </a:prstGeom>
        </p:spPr>
      </p:pic>
      <p:pic>
        <p:nvPicPr>
          <p:cNvPr id="11" name="Graphic 10" descr="Checkmark with solid fill">
            <a:extLst>
              <a:ext uri="{FF2B5EF4-FFF2-40B4-BE49-F238E27FC236}">
                <a16:creationId xmlns:a16="http://schemas.microsoft.com/office/drawing/2014/main" id="{0ABFDE39-2105-7D6F-3EFA-65250AFD1E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4697" y="3309137"/>
            <a:ext cx="439271" cy="439271"/>
          </a:xfrm>
          <a:prstGeom prst="rect">
            <a:avLst/>
          </a:prstGeom>
        </p:spPr>
      </p:pic>
      <p:pic>
        <p:nvPicPr>
          <p:cNvPr id="12" name="Graphic 11" descr="Checkmark with solid fill">
            <a:extLst>
              <a:ext uri="{FF2B5EF4-FFF2-40B4-BE49-F238E27FC236}">
                <a16:creationId xmlns:a16="http://schemas.microsoft.com/office/drawing/2014/main" id="{02273182-8479-94F2-ADD6-28538B3074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4697" y="4101411"/>
            <a:ext cx="439271" cy="439271"/>
          </a:xfrm>
          <a:prstGeom prst="rect">
            <a:avLst/>
          </a:prstGeom>
        </p:spPr>
      </p:pic>
      <p:pic>
        <p:nvPicPr>
          <p:cNvPr id="13" name="Graphic 12" descr="Checkmark with solid fill">
            <a:extLst>
              <a:ext uri="{FF2B5EF4-FFF2-40B4-BE49-F238E27FC236}">
                <a16:creationId xmlns:a16="http://schemas.microsoft.com/office/drawing/2014/main" id="{84032CC9-19B3-1B24-7774-D6AF1A2DB0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4697" y="4956162"/>
            <a:ext cx="439271" cy="439271"/>
          </a:xfrm>
          <a:prstGeom prst="rect">
            <a:avLst/>
          </a:prstGeom>
        </p:spPr>
      </p:pic>
      <p:pic>
        <p:nvPicPr>
          <p:cNvPr id="15" name="Graphic 14" descr="Checkmark with solid fill">
            <a:extLst>
              <a:ext uri="{FF2B5EF4-FFF2-40B4-BE49-F238E27FC236}">
                <a16:creationId xmlns:a16="http://schemas.microsoft.com/office/drawing/2014/main" id="{9B2538A6-5302-739B-8710-978547C66E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4697" y="5909745"/>
            <a:ext cx="439271" cy="439271"/>
          </a:xfrm>
          <a:prstGeom prst="rect">
            <a:avLst/>
          </a:prstGeom>
        </p:spPr>
      </p:pic>
    </p:spTree>
    <p:extLst>
      <p:ext uri="{BB962C8B-B14F-4D97-AF65-F5344CB8AC3E}">
        <p14:creationId xmlns:p14="http://schemas.microsoft.com/office/powerpoint/2010/main" val="396441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600-000005000000}"/>
              </a:ext>
            </a:extLst>
          </p:cNvPr>
          <p:cNvGraphicFramePr>
            <a:graphicFrameLocks/>
          </p:cNvGraphicFramePr>
          <p:nvPr>
            <p:extLst>
              <p:ext uri="{D42A27DB-BD31-4B8C-83A1-F6EECF244321}">
                <p14:modId xmlns:p14="http://schemas.microsoft.com/office/powerpoint/2010/main" val="4025443470"/>
              </p:ext>
            </p:extLst>
          </p:nvPr>
        </p:nvGraphicFramePr>
        <p:xfrm>
          <a:off x="5068331" y="0"/>
          <a:ext cx="7123670" cy="649224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19B496D0-37CA-43E9-3F51-4DF67EB8B088}"/>
              </a:ext>
            </a:extLst>
          </p:cNvPr>
          <p:cNvSpPr/>
          <p:nvPr/>
        </p:nvSpPr>
        <p:spPr>
          <a:xfrm>
            <a:off x="-8973" y="321276"/>
            <a:ext cx="4657173" cy="127892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3307BEF-2A6C-602D-084B-AE264D67828A}"/>
              </a:ext>
            </a:extLst>
          </p:cNvPr>
          <p:cNvSpPr txBox="1"/>
          <p:nvPr/>
        </p:nvSpPr>
        <p:spPr>
          <a:xfrm>
            <a:off x="411157" y="393013"/>
            <a:ext cx="4038923" cy="1015663"/>
          </a:xfrm>
          <a:prstGeom prst="rect">
            <a:avLst/>
          </a:prstGeom>
          <a:noFill/>
        </p:spPr>
        <p:txBody>
          <a:bodyPr wrap="square" rtlCol="0">
            <a:spAutoFit/>
          </a:bodyPr>
          <a:lstStyle/>
          <a:p>
            <a:r>
              <a:rPr lang="en-GB" sz="3000" b="1">
                <a:solidFill>
                  <a:schemeClr val="bg1"/>
                </a:solidFill>
                <a:latin typeface="Arial" panose="020B0604020202020204" pitchFamily="34" charset="0"/>
                <a:cs typeface="Arial" panose="020B0604020202020204" pitchFamily="34" charset="0"/>
              </a:rPr>
              <a:t>Where the money was spent in 2023/24 </a:t>
            </a:r>
          </a:p>
        </p:txBody>
      </p:sp>
    </p:spTree>
    <p:extLst>
      <p:ext uri="{BB962C8B-B14F-4D97-AF65-F5344CB8AC3E}">
        <p14:creationId xmlns:p14="http://schemas.microsoft.com/office/powerpoint/2010/main" val="9434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FE1BB2-2CEA-C216-5255-ECF2EF067894}"/>
              </a:ext>
            </a:extLst>
          </p:cNvPr>
          <p:cNvSpPr/>
          <p:nvPr/>
        </p:nvSpPr>
        <p:spPr>
          <a:xfrm>
            <a:off x="7516916" y="307894"/>
            <a:ext cx="4675517" cy="73536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itle 13">
            <a:extLst>
              <a:ext uri="{FF2B5EF4-FFF2-40B4-BE49-F238E27FC236}">
                <a16:creationId xmlns:a16="http://schemas.microsoft.com/office/drawing/2014/main" id="{8D28801C-A667-0CE6-39B0-A00F3F0C6E60}"/>
              </a:ext>
            </a:extLst>
          </p:cNvPr>
          <p:cNvSpPr>
            <a:spLocks noGrp="1"/>
          </p:cNvSpPr>
          <p:nvPr>
            <p:ph type="title"/>
          </p:nvPr>
        </p:nvSpPr>
        <p:spPr>
          <a:xfrm>
            <a:off x="7327135" y="409327"/>
            <a:ext cx="5175849" cy="532497"/>
          </a:xfrm>
        </p:spPr>
        <p:txBody>
          <a:bodyPr>
            <a:normAutofit/>
          </a:bodyPr>
          <a:lstStyle/>
          <a:p>
            <a:pPr algn="ctr"/>
            <a:r>
              <a:rPr lang="en-GB" sz="3000">
                <a:solidFill>
                  <a:schemeClr val="bg1"/>
                </a:solidFill>
              </a:rPr>
              <a:t>Looking into 2024/25</a:t>
            </a:r>
          </a:p>
        </p:txBody>
      </p:sp>
      <p:sp>
        <p:nvSpPr>
          <p:cNvPr id="4" name="Rectangle 3">
            <a:extLst>
              <a:ext uri="{FF2B5EF4-FFF2-40B4-BE49-F238E27FC236}">
                <a16:creationId xmlns:a16="http://schemas.microsoft.com/office/drawing/2014/main" id="{9BE7ABD4-2BDA-F9FD-321E-D20CF1F7A50F}"/>
              </a:ext>
            </a:extLst>
          </p:cNvPr>
          <p:cNvSpPr/>
          <p:nvPr/>
        </p:nvSpPr>
        <p:spPr>
          <a:xfrm>
            <a:off x="0" y="5580529"/>
            <a:ext cx="12192000" cy="13984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CEFF478-3973-7BA3-8748-3EAAF5B88CE2}"/>
              </a:ext>
            </a:extLst>
          </p:cNvPr>
          <p:cNvSpPr txBox="1"/>
          <p:nvPr/>
        </p:nvSpPr>
        <p:spPr>
          <a:xfrm>
            <a:off x="331694" y="455109"/>
            <a:ext cx="11528612" cy="6294031"/>
          </a:xfrm>
          <a:prstGeom prst="rect">
            <a:avLst/>
          </a:prstGeom>
          <a:noFill/>
        </p:spPr>
        <p:txBody>
          <a:bodyPr wrap="square" rtlCol="0">
            <a:spAutoFit/>
          </a:bodyPr>
          <a:lstStyle/>
          <a:p>
            <a:pPr marL="342900" indent="-342900">
              <a:buFont typeface="Arial" panose="020B0604020202020204" pitchFamily="34" charset="0"/>
              <a:buChar char="•"/>
            </a:pPr>
            <a:r>
              <a:rPr lang="en-GB" sz="2250">
                <a:latin typeface="Arial" panose="020B0604020202020204" pitchFamily="34" charset="0"/>
                <a:cs typeface="Arial" panose="020B0604020202020204" pitchFamily="34" charset="0"/>
              </a:rPr>
              <a:t>Less funding growth in 2024/25 </a:t>
            </a:r>
            <a:br>
              <a:rPr lang="en-GB" sz="2250">
                <a:latin typeface="Arial" panose="020B0604020202020204" pitchFamily="34" charset="0"/>
                <a:cs typeface="Arial" panose="020B0604020202020204" pitchFamily="34" charset="0"/>
              </a:rPr>
            </a:br>
            <a:r>
              <a:rPr lang="en-GB" sz="2250">
                <a:latin typeface="Arial" panose="020B0604020202020204" pitchFamily="34" charset="0"/>
                <a:cs typeface="Arial" panose="020B0604020202020204" pitchFamily="34" charset="0"/>
              </a:rPr>
              <a:t>compared to 2023/24</a:t>
            </a:r>
            <a:br>
              <a:rPr lang="en-GB" sz="2250">
                <a:latin typeface="Arial" panose="020B0604020202020204" pitchFamily="34" charset="0"/>
                <a:cs typeface="Arial" panose="020B0604020202020204" pitchFamily="34" charset="0"/>
              </a:rPr>
            </a:br>
            <a:endParaRPr lang="en-GB" sz="11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50">
                <a:latin typeface="Arial" panose="020B0604020202020204" pitchFamily="34" charset="0"/>
                <a:cs typeface="Arial" panose="020B0604020202020204" pitchFamily="34" charset="0"/>
              </a:rPr>
              <a:t>Low level of funding growth available to meet Urgent and Emergency Care demand</a:t>
            </a:r>
            <a:br>
              <a:rPr lang="en-GB" sz="2250">
                <a:latin typeface="Arial" panose="020B0604020202020204" pitchFamily="34" charset="0"/>
                <a:cs typeface="Arial" panose="020B0604020202020204" pitchFamily="34" charset="0"/>
              </a:rPr>
            </a:br>
            <a:endParaRPr lang="en-GB" sz="11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50">
                <a:latin typeface="Arial" panose="020B0604020202020204" pitchFamily="34" charset="0"/>
                <a:cs typeface="Arial" panose="020B0604020202020204" pitchFamily="34" charset="0"/>
              </a:rPr>
              <a:t>Further 10% reduction in ICB running cost allocation</a:t>
            </a:r>
            <a:br>
              <a:rPr lang="en-GB" sz="2250">
                <a:latin typeface="Arial" panose="020B0604020202020204" pitchFamily="34" charset="0"/>
                <a:cs typeface="Arial" panose="020B0604020202020204" pitchFamily="34" charset="0"/>
              </a:rPr>
            </a:br>
            <a:endParaRPr lang="en-GB" sz="11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50">
                <a:latin typeface="Arial" panose="020B0604020202020204" pitchFamily="34" charset="0"/>
                <a:cs typeface="Arial" panose="020B0604020202020204" pitchFamily="34" charset="0"/>
              </a:rPr>
              <a:t>Population growth, demography and demand continues to grow</a:t>
            </a:r>
            <a:br>
              <a:rPr lang="en-GB" sz="2250">
                <a:latin typeface="Arial" panose="020B0604020202020204" pitchFamily="34" charset="0"/>
                <a:cs typeface="Arial" panose="020B0604020202020204" pitchFamily="34" charset="0"/>
              </a:rPr>
            </a:br>
            <a:endParaRPr lang="en-GB" sz="11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50">
                <a:latin typeface="Arial" panose="020B0604020202020204" pitchFamily="34" charset="0"/>
                <a:cs typeface="Arial" panose="020B0604020202020204" pitchFamily="34" charset="0"/>
              </a:rPr>
              <a:t>Commissioning of services from NHS Trusts on a negotiated contractual basis under Aligned Payment Incentive Agreements</a:t>
            </a:r>
            <a:br>
              <a:rPr lang="en-GB" sz="2250">
                <a:latin typeface="Arial" panose="020B0604020202020204" pitchFamily="34" charset="0"/>
                <a:cs typeface="Arial" panose="020B0604020202020204" pitchFamily="34" charset="0"/>
              </a:rPr>
            </a:br>
            <a:endParaRPr lang="en-GB" sz="11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50">
                <a:latin typeface="Arial" panose="020B0604020202020204" pitchFamily="34" charset="0"/>
                <a:cs typeface="Arial" panose="020B0604020202020204" pitchFamily="34" charset="0"/>
              </a:rPr>
              <a:t>Elective Recovery Fund provides financial support and incentive to increase elective activity – but funds are not guaranteed</a:t>
            </a:r>
            <a:br>
              <a:rPr lang="en-GB" sz="2250">
                <a:latin typeface="Arial" panose="020B0604020202020204" pitchFamily="34" charset="0"/>
                <a:cs typeface="Arial" panose="020B0604020202020204" pitchFamily="34" charset="0"/>
              </a:rPr>
            </a:br>
            <a:endParaRPr lang="en-GB" sz="11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50">
                <a:latin typeface="Arial" panose="020B0604020202020204" pitchFamily="34" charset="0"/>
                <a:cs typeface="Arial" panose="020B0604020202020204" pitchFamily="34" charset="0"/>
              </a:rPr>
              <a:t>System Development Funding continues to provide targeted funding – most going into mental health, primary care and community services</a:t>
            </a:r>
            <a:br>
              <a:rPr lang="en-GB" sz="2250">
                <a:latin typeface="Arial" panose="020B0604020202020204" pitchFamily="34" charset="0"/>
                <a:cs typeface="Arial" panose="020B0604020202020204" pitchFamily="34" charset="0"/>
              </a:rPr>
            </a:br>
            <a:endParaRPr lang="en-GB" sz="11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50">
                <a:latin typeface="Arial" panose="020B0604020202020204" pitchFamily="34" charset="0"/>
                <a:cs typeface="Arial" panose="020B0604020202020204" pitchFamily="34" charset="0"/>
              </a:rPr>
              <a:t>Even higher level of efficiency savings needed at 5.1%</a:t>
            </a:r>
            <a:br>
              <a:rPr lang="en-GB" sz="2250">
                <a:latin typeface="Arial" panose="020B0604020202020204" pitchFamily="34" charset="0"/>
                <a:cs typeface="Arial" panose="020B0604020202020204" pitchFamily="34" charset="0"/>
              </a:rPr>
            </a:br>
            <a:endParaRPr lang="en-GB" sz="11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50">
                <a:latin typeface="Arial" panose="020B0604020202020204" pitchFamily="34" charset="0"/>
                <a:cs typeface="Arial" panose="020B0604020202020204" pitchFamily="34" charset="0"/>
              </a:rPr>
              <a:t>Even at this level financial plan agreed with NHSE still has a deficit of £20m (like 31 out of 42 ICSs)</a:t>
            </a:r>
          </a:p>
        </p:txBody>
      </p:sp>
    </p:spTree>
    <p:extLst>
      <p:ext uri="{BB962C8B-B14F-4D97-AF65-F5344CB8AC3E}">
        <p14:creationId xmlns:p14="http://schemas.microsoft.com/office/powerpoint/2010/main" val="3869987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3D4A2D-BC15-B4A8-84F9-FF78E902E8D8}"/>
              </a:ext>
            </a:extLst>
          </p:cNvPr>
          <p:cNvSpPr/>
          <p:nvPr/>
        </p:nvSpPr>
        <p:spPr>
          <a:xfrm>
            <a:off x="0" y="2184580"/>
            <a:ext cx="5003321" cy="1593789"/>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63A82B2-8035-9732-55E8-0E7E2B7FFCA1}"/>
              </a:ext>
            </a:extLst>
          </p:cNvPr>
          <p:cNvSpPr txBox="1"/>
          <p:nvPr/>
        </p:nvSpPr>
        <p:spPr>
          <a:xfrm>
            <a:off x="376518" y="2473642"/>
            <a:ext cx="739166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Questions</a:t>
            </a:r>
          </a:p>
        </p:txBody>
      </p:sp>
    </p:spTree>
    <p:extLst>
      <p:ext uri="{BB962C8B-B14F-4D97-AF65-F5344CB8AC3E}">
        <p14:creationId xmlns:p14="http://schemas.microsoft.com/office/powerpoint/2010/main" val="414589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876D0B-CCEB-F79D-6B8D-C3212DA55E33}"/>
              </a:ext>
            </a:extLst>
          </p:cNvPr>
          <p:cNvSpPr/>
          <p:nvPr/>
        </p:nvSpPr>
        <p:spPr>
          <a:xfrm>
            <a:off x="1" y="2184580"/>
            <a:ext cx="4951562" cy="1593789"/>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E6C85DC-5172-8CF0-C294-23058AA10F86}"/>
              </a:ext>
            </a:extLst>
          </p:cNvPr>
          <p:cNvSpPr>
            <a:spLocks noGrp="1"/>
          </p:cNvSpPr>
          <p:nvPr>
            <p:ph sz="half" idx="1"/>
          </p:nvPr>
        </p:nvSpPr>
        <p:spPr>
          <a:xfrm>
            <a:off x="349624" y="2539939"/>
            <a:ext cx="9864051" cy="883069"/>
          </a:xfrm>
        </p:spPr>
        <p:txBody>
          <a:bodyPr>
            <a:noAutofit/>
          </a:bodyPr>
          <a:lstStyle/>
          <a:p>
            <a:pPr marL="0" indent="0">
              <a:buNone/>
            </a:pPr>
            <a:r>
              <a:rPr lang="en-GB" sz="6000" b="1">
                <a:solidFill>
                  <a:schemeClr val="bg1"/>
                </a:solidFill>
              </a:rPr>
              <a:t>Thank you</a:t>
            </a:r>
          </a:p>
        </p:txBody>
      </p:sp>
    </p:spTree>
    <p:extLst>
      <p:ext uri="{BB962C8B-B14F-4D97-AF65-F5344CB8AC3E}">
        <p14:creationId xmlns:p14="http://schemas.microsoft.com/office/powerpoint/2010/main" val="333781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4">
            <a:extLst>
              <a:ext uri="{FF2B5EF4-FFF2-40B4-BE49-F238E27FC236}">
                <a16:creationId xmlns:a16="http://schemas.microsoft.com/office/drawing/2014/main" id="{4A6F5EC9-DFB8-0504-31E0-F83A6DEB7A9D}"/>
              </a:ext>
            </a:extLst>
          </p:cNvPr>
          <p:cNvSpPr txBox="1">
            <a:spLocks/>
          </p:cNvSpPr>
          <p:nvPr/>
        </p:nvSpPr>
        <p:spPr>
          <a:xfrm>
            <a:off x="823415" y="1353201"/>
            <a:ext cx="5560880" cy="3828094"/>
          </a:xfrm>
          <a:prstGeom prst="rect">
            <a:avLst/>
          </a:prstGeom>
        </p:spPr>
        <p:txBody>
          <a:bodyPr>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6" name="Content Placeholder 14">
            <a:extLst>
              <a:ext uri="{FF2B5EF4-FFF2-40B4-BE49-F238E27FC236}">
                <a16:creationId xmlns:a16="http://schemas.microsoft.com/office/drawing/2014/main" id="{6AB1B688-E024-D1DA-A161-FD45CBF562BA}"/>
              </a:ext>
            </a:extLst>
          </p:cNvPr>
          <p:cNvSpPr txBox="1">
            <a:spLocks/>
          </p:cNvSpPr>
          <p:nvPr/>
        </p:nvSpPr>
        <p:spPr>
          <a:xfrm>
            <a:off x="438923" y="1552721"/>
            <a:ext cx="10929662" cy="3828094"/>
          </a:xfrm>
          <a:prstGeom prst="rect">
            <a:avLst/>
          </a:prstGeom>
        </p:spPr>
        <p:txBody>
          <a:bodyPr>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9" name="Rectangle 8">
            <a:extLst>
              <a:ext uri="{FF2B5EF4-FFF2-40B4-BE49-F238E27FC236}">
                <a16:creationId xmlns:a16="http://schemas.microsoft.com/office/drawing/2014/main" id="{B4B7DBED-90F9-C488-0ED4-FAC1FDA55420}"/>
              </a:ext>
            </a:extLst>
          </p:cNvPr>
          <p:cNvSpPr/>
          <p:nvPr/>
        </p:nvSpPr>
        <p:spPr>
          <a:xfrm>
            <a:off x="1" y="321276"/>
            <a:ext cx="4267199" cy="73536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CE9F0D8-BAD2-0695-6798-248454A712D1}"/>
              </a:ext>
            </a:extLst>
          </p:cNvPr>
          <p:cNvSpPr txBox="1"/>
          <p:nvPr/>
        </p:nvSpPr>
        <p:spPr>
          <a:xfrm>
            <a:off x="420131" y="393014"/>
            <a:ext cx="3587989" cy="553998"/>
          </a:xfrm>
          <a:prstGeom prst="rect">
            <a:avLst/>
          </a:prstGeom>
          <a:noFill/>
        </p:spPr>
        <p:txBody>
          <a:bodyPr wrap="square" rtlCol="0">
            <a:spAutoFit/>
          </a:bodyPr>
          <a:lstStyle/>
          <a:p>
            <a:r>
              <a:rPr lang="en-GB" sz="3000" b="1">
                <a:solidFill>
                  <a:schemeClr val="bg1"/>
                </a:solidFill>
                <a:latin typeface="Arial" panose="020B0604020202020204" pitchFamily="34" charset="0"/>
                <a:cs typeface="Arial" panose="020B0604020202020204" pitchFamily="34" charset="0"/>
              </a:rPr>
              <a:t>Agenda for today</a:t>
            </a:r>
          </a:p>
        </p:txBody>
      </p:sp>
      <p:sp>
        <p:nvSpPr>
          <p:cNvPr id="14" name="TextBox 13">
            <a:extLst>
              <a:ext uri="{FF2B5EF4-FFF2-40B4-BE49-F238E27FC236}">
                <a16:creationId xmlns:a16="http://schemas.microsoft.com/office/drawing/2014/main" id="{7EEFBB7F-A076-106C-11B7-BFBC1C8064AF}"/>
              </a:ext>
            </a:extLst>
          </p:cNvPr>
          <p:cNvSpPr txBox="1"/>
          <p:nvPr/>
        </p:nvSpPr>
        <p:spPr>
          <a:xfrm>
            <a:off x="469003" y="1552721"/>
            <a:ext cx="11255772" cy="2929007"/>
          </a:xfrm>
          <a:prstGeom prst="rect">
            <a:avLst/>
          </a:prstGeom>
          <a:noFill/>
        </p:spPr>
        <p:txBody>
          <a:bodyPr wrap="square" lIns="91440" tIns="45720" rIns="91440" bIns="45720" anchor="t">
            <a:spAutoFit/>
          </a:bodyPr>
          <a:lstStyle/>
          <a:p>
            <a:pPr>
              <a:lnSpc>
                <a:spcPct val="120000"/>
              </a:lnSpc>
            </a:pPr>
            <a:r>
              <a:rPr lang="en-GB" sz="2600" b="1" kern="1700">
                <a:latin typeface="Arial"/>
                <a:ea typeface="Calibri"/>
                <a:cs typeface="Arial"/>
              </a:rPr>
              <a:t>Welcome ….........................	</a:t>
            </a:r>
            <a:r>
              <a:rPr lang="en-GB" sz="2600" kern="1700">
                <a:latin typeface="Arial"/>
                <a:ea typeface="Calibri"/>
                <a:cs typeface="Arial"/>
              </a:rPr>
              <a:t>Rt Hon Paul Burstow, Chair</a:t>
            </a:r>
            <a:r>
              <a:rPr lang="en-GB" sz="2600" b="1" kern="1700">
                <a:latin typeface="Arial"/>
                <a:ea typeface="Calibri"/>
                <a:cs typeface="Arial"/>
              </a:rPr>
              <a:t>	</a:t>
            </a:r>
          </a:p>
          <a:p>
            <a:pPr>
              <a:lnSpc>
                <a:spcPct val="120000"/>
              </a:lnSpc>
            </a:pPr>
            <a:r>
              <a:rPr lang="en-GB" sz="2600" b="1" kern="1700">
                <a:latin typeface="Arial"/>
                <a:ea typeface="Calibri"/>
                <a:cs typeface="Arial"/>
              </a:rPr>
              <a:t>Reflecting on 2023/24 …....	</a:t>
            </a:r>
            <a:r>
              <a:rPr lang="en-GB" sz="2600">
                <a:latin typeface="Arial"/>
                <a:ea typeface="Calibri"/>
                <a:cs typeface="Arial"/>
              </a:rPr>
              <a:t>Dr Jane Halpin, Chief Executive</a:t>
            </a:r>
            <a:endParaRPr lang="en-GB" sz="2600" b="1" kern="1700">
              <a:latin typeface="Arial"/>
              <a:ea typeface="Calibri"/>
              <a:cs typeface="Arial"/>
            </a:endParaRPr>
          </a:p>
          <a:p>
            <a:pPr>
              <a:lnSpc>
                <a:spcPct val="120000"/>
              </a:lnSpc>
            </a:pPr>
            <a:r>
              <a:rPr lang="en-GB" sz="2600" b="1" kern="1700">
                <a:latin typeface="Arial"/>
                <a:ea typeface="Calibri"/>
                <a:cs typeface="Arial"/>
              </a:rPr>
              <a:t>Looking ahead …................	</a:t>
            </a:r>
            <a:r>
              <a:rPr lang="en-GB" sz="2600">
                <a:latin typeface="Arial"/>
                <a:ea typeface="Calibri"/>
                <a:cs typeface="Arial"/>
              </a:rPr>
              <a:t>Dr Jane Halpin, Chief Executive</a:t>
            </a:r>
            <a:endParaRPr lang="en-GB" sz="2600" b="1" kern="1700">
              <a:latin typeface="Arial"/>
              <a:ea typeface="Calibri"/>
              <a:cs typeface="Arial"/>
            </a:endParaRPr>
          </a:p>
          <a:p>
            <a:pPr>
              <a:lnSpc>
                <a:spcPct val="120000"/>
              </a:lnSpc>
            </a:pPr>
            <a:r>
              <a:rPr lang="en-GB" sz="2600" b="1" kern="1700">
                <a:latin typeface="Arial"/>
                <a:ea typeface="Calibri"/>
                <a:cs typeface="Arial"/>
              </a:rPr>
              <a:t>Financial update ….............	</a:t>
            </a:r>
            <a:r>
              <a:rPr lang="en-GB" sz="2600" kern="1700">
                <a:latin typeface="Arial"/>
                <a:ea typeface="Calibri"/>
                <a:cs typeface="Arial"/>
              </a:rPr>
              <a:t>Alan Pond, Chief Finance Officer</a:t>
            </a:r>
          </a:p>
          <a:p>
            <a:pPr>
              <a:lnSpc>
                <a:spcPct val="120000"/>
              </a:lnSpc>
            </a:pPr>
            <a:r>
              <a:rPr lang="en-GB" sz="2600" b="1" kern="1700">
                <a:latin typeface="Arial"/>
                <a:ea typeface="Calibri"/>
                <a:cs typeface="Arial"/>
              </a:rPr>
              <a:t>Questions and answers ….    </a:t>
            </a:r>
            <a:r>
              <a:rPr lang="en-GB" sz="2600" kern="1700">
                <a:latin typeface="Arial"/>
                <a:ea typeface="Calibri"/>
                <a:cs typeface="Arial"/>
              </a:rPr>
              <a:t>At the end of the session</a:t>
            </a:r>
            <a:endParaRPr lang="en-GB" sz="2600">
              <a:latin typeface="Arial"/>
              <a:ea typeface="Calibri"/>
              <a:cs typeface="Arial"/>
            </a:endParaRPr>
          </a:p>
          <a:p>
            <a:pPr>
              <a:lnSpc>
                <a:spcPct val="120000"/>
              </a:lnSpc>
            </a:pPr>
            <a:r>
              <a:rPr lang="en-GB" sz="2600" b="1" kern="1700">
                <a:latin typeface="Arial"/>
                <a:ea typeface="Calibri"/>
                <a:cs typeface="Arial"/>
              </a:rPr>
              <a:t>Close …................................</a:t>
            </a:r>
            <a:r>
              <a:rPr lang="en-GB" sz="2600">
                <a:latin typeface="Arial"/>
                <a:ea typeface="Calibri"/>
                <a:cs typeface="Arial"/>
              </a:rPr>
              <a:t>	10.35am</a:t>
            </a:r>
          </a:p>
        </p:txBody>
      </p:sp>
    </p:spTree>
    <p:extLst>
      <p:ext uri="{BB962C8B-B14F-4D97-AF65-F5344CB8AC3E}">
        <p14:creationId xmlns:p14="http://schemas.microsoft.com/office/powerpoint/2010/main" val="181437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8107FF-66C4-921A-032C-F51AD81BEF10}"/>
              </a:ext>
            </a:extLst>
          </p:cNvPr>
          <p:cNvSpPr/>
          <p:nvPr/>
        </p:nvSpPr>
        <p:spPr>
          <a:xfrm>
            <a:off x="9189" y="5854890"/>
            <a:ext cx="12192000" cy="1003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273211A-841F-DD3E-30C9-8898F6E46D86}"/>
              </a:ext>
            </a:extLst>
          </p:cNvPr>
          <p:cNvSpPr/>
          <p:nvPr/>
        </p:nvSpPr>
        <p:spPr>
          <a:xfrm>
            <a:off x="1" y="321276"/>
            <a:ext cx="7518400" cy="73536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7E08413-DD92-A7F9-0A4A-4BD556E82E2A}"/>
              </a:ext>
            </a:extLst>
          </p:cNvPr>
          <p:cNvSpPr txBox="1"/>
          <p:nvPr/>
        </p:nvSpPr>
        <p:spPr>
          <a:xfrm>
            <a:off x="420131" y="393014"/>
            <a:ext cx="7302842" cy="553998"/>
          </a:xfrm>
          <a:prstGeom prst="rect">
            <a:avLst/>
          </a:prstGeom>
          <a:noFill/>
        </p:spPr>
        <p:txBody>
          <a:bodyPr wrap="square" rtlCol="0">
            <a:spAutoFit/>
          </a:bodyPr>
          <a:lstStyle/>
          <a:p>
            <a:r>
              <a:rPr lang="en-GB" sz="3000" b="1">
                <a:solidFill>
                  <a:schemeClr val="bg1"/>
                </a:solidFill>
                <a:latin typeface="Arial" panose="020B0604020202020204" pitchFamily="34" charset="0"/>
                <a:cs typeface="Arial" panose="020B0604020202020204" pitchFamily="34" charset="0"/>
              </a:rPr>
              <a:t>About Hertfordshire and west Essex</a:t>
            </a:r>
          </a:p>
        </p:txBody>
      </p:sp>
      <p:pic>
        <p:nvPicPr>
          <p:cNvPr id="12" name="Picture 11" descr="A collage of people and a computer&#10;&#10;Description automatically generated">
            <a:extLst>
              <a:ext uri="{FF2B5EF4-FFF2-40B4-BE49-F238E27FC236}">
                <a16:creationId xmlns:a16="http://schemas.microsoft.com/office/drawing/2014/main" id="{BCF93E70-BD7E-A5B9-F0F1-663FAA2E3C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89" y="1197214"/>
            <a:ext cx="12192000" cy="5358384"/>
          </a:xfrm>
          <a:prstGeom prst="rect">
            <a:avLst/>
          </a:prstGeom>
        </p:spPr>
      </p:pic>
      <p:sp>
        <p:nvSpPr>
          <p:cNvPr id="17" name="Oval 16">
            <a:extLst>
              <a:ext uri="{FF2B5EF4-FFF2-40B4-BE49-F238E27FC236}">
                <a16:creationId xmlns:a16="http://schemas.microsoft.com/office/drawing/2014/main" id="{358C7336-1349-8140-1E61-F5BAC4002600}"/>
              </a:ext>
            </a:extLst>
          </p:cNvPr>
          <p:cNvSpPr/>
          <p:nvPr/>
        </p:nvSpPr>
        <p:spPr>
          <a:xfrm>
            <a:off x="1568886" y="2256406"/>
            <a:ext cx="1620000" cy="16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6F593B3-750D-A882-C89D-9B9BEBA952EB}"/>
              </a:ext>
            </a:extLst>
          </p:cNvPr>
          <p:cNvSpPr/>
          <p:nvPr/>
        </p:nvSpPr>
        <p:spPr>
          <a:xfrm>
            <a:off x="3899744" y="4045102"/>
            <a:ext cx="1620000" cy="16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5244C087-29C4-43A7-C43A-D5ED8A2EBC32}"/>
              </a:ext>
            </a:extLst>
          </p:cNvPr>
          <p:cNvSpPr/>
          <p:nvPr/>
        </p:nvSpPr>
        <p:spPr>
          <a:xfrm>
            <a:off x="6501833" y="2256406"/>
            <a:ext cx="1620000" cy="16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2FB0859B-5587-1046-6EEC-AA0980F5C57B}"/>
              </a:ext>
            </a:extLst>
          </p:cNvPr>
          <p:cNvSpPr/>
          <p:nvPr/>
        </p:nvSpPr>
        <p:spPr>
          <a:xfrm>
            <a:off x="9116696" y="4040786"/>
            <a:ext cx="1620000" cy="16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5DAFC54C-9166-8348-CB1E-3A81B3B1A546}"/>
              </a:ext>
            </a:extLst>
          </p:cNvPr>
          <p:cNvSpPr txBox="1"/>
          <p:nvPr/>
        </p:nvSpPr>
        <p:spPr>
          <a:xfrm>
            <a:off x="1536802" y="2414954"/>
            <a:ext cx="1620000" cy="861774"/>
          </a:xfrm>
          <a:prstGeom prst="rect">
            <a:avLst/>
          </a:prstGeom>
          <a:noFill/>
        </p:spPr>
        <p:txBody>
          <a:bodyPr wrap="square" rtlCol="0">
            <a:spAutoFit/>
          </a:bodyPr>
          <a:lstStyle/>
          <a:p>
            <a:pPr algn="ctr"/>
            <a:r>
              <a:rPr lang="en-GB" sz="5000" b="1">
                <a:solidFill>
                  <a:srgbClr val="0070C0"/>
                </a:solidFill>
                <a:latin typeface="Arial Black" panose="020B0A04020102020204" pitchFamily="34" charset="0"/>
                <a:cs typeface="Arial" panose="020B0604020202020204" pitchFamily="34" charset="0"/>
              </a:rPr>
              <a:t>1.6</a:t>
            </a:r>
          </a:p>
        </p:txBody>
      </p:sp>
      <p:sp>
        <p:nvSpPr>
          <p:cNvPr id="26" name="TextBox 25">
            <a:extLst>
              <a:ext uri="{FF2B5EF4-FFF2-40B4-BE49-F238E27FC236}">
                <a16:creationId xmlns:a16="http://schemas.microsoft.com/office/drawing/2014/main" id="{49FDC140-F3C4-4080-3E74-BC4E3A571E32}"/>
              </a:ext>
            </a:extLst>
          </p:cNvPr>
          <p:cNvSpPr txBox="1"/>
          <p:nvPr/>
        </p:nvSpPr>
        <p:spPr>
          <a:xfrm>
            <a:off x="1600971" y="3082332"/>
            <a:ext cx="1587916" cy="589392"/>
          </a:xfrm>
          <a:prstGeom prst="rect">
            <a:avLst/>
          </a:prstGeom>
          <a:noFill/>
        </p:spPr>
        <p:txBody>
          <a:bodyPr wrap="square" rtlCol="0">
            <a:spAutoFit/>
          </a:bodyPr>
          <a:lstStyle/>
          <a:p>
            <a:pPr algn="ctr">
              <a:lnSpc>
                <a:spcPct val="85000"/>
              </a:lnSpc>
            </a:pPr>
            <a:r>
              <a:rPr lang="en-GB" sz="1900" b="1">
                <a:latin typeface="Arial" panose="020B0604020202020204" pitchFamily="34" charset="0"/>
                <a:cs typeface="Arial" panose="020B0604020202020204" pitchFamily="34" charset="0"/>
              </a:rPr>
              <a:t>million</a:t>
            </a:r>
            <a:br>
              <a:rPr lang="en-GB" sz="1900" b="1">
                <a:latin typeface="Arial" panose="020B0604020202020204" pitchFamily="34" charset="0"/>
                <a:cs typeface="Arial" panose="020B0604020202020204" pitchFamily="34" charset="0"/>
              </a:rPr>
            </a:br>
            <a:r>
              <a:rPr lang="en-GB" sz="1900" b="1">
                <a:latin typeface="Arial" panose="020B0604020202020204" pitchFamily="34" charset="0"/>
                <a:cs typeface="Arial" panose="020B0604020202020204" pitchFamily="34" charset="0"/>
              </a:rPr>
              <a:t>people</a:t>
            </a:r>
          </a:p>
        </p:txBody>
      </p:sp>
      <p:sp>
        <p:nvSpPr>
          <p:cNvPr id="27" name="TextBox 26">
            <a:extLst>
              <a:ext uri="{FF2B5EF4-FFF2-40B4-BE49-F238E27FC236}">
                <a16:creationId xmlns:a16="http://schemas.microsoft.com/office/drawing/2014/main" id="{09BCE54C-6DD0-94A6-C458-19D1701AF9E8}"/>
              </a:ext>
            </a:extLst>
          </p:cNvPr>
          <p:cNvSpPr txBox="1"/>
          <p:nvPr/>
        </p:nvSpPr>
        <p:spPr>
          <a:xfrm>
            <a:off x="3780058" y="4275521"/>
            <a:ext cx="1827287" cy="738664"/>
          </a:xfrm>
          <a:prstGeom prst="rect">
            <a:avLst/>
          </a:prstGeom>
          <a:noFill/>
        </p:spPr>
        <p:txBody>
          <a:bodyPr wrap="square" rtlCol="0">
            <a:spAutoFit/>
          </a:bodyPr>
          <a:lstStyle/>
          <a:p>
            <a:pPr algn="ctr"/>
            <a:r>
              <a:rPr lang="en-GB" sz="4200" b="1">
                <a:solidFill>
                  <a:srgbClr val="0070C0"/>
                </a:solidFill>
                <a:latin typeface="Arial Black" panose="020B0A04020102020204" pitchFamily="34" charset="0"/>
                <a:cs typeface="Arial" panose="020B0604020202020204" pitchFamily="34" charset="0"/>
              </a:rPr>
              <a:t>£3.3</a:t>
            </a:r>
          </a:p>
        </p:txBody>
      </p:sp>
      <p:sp>
        <p:nvSpPr>
          <p:cNvPr id="28" name="TextBox 27">
            <a:extLst>
              <a:ext uri="{FF2B5EF4-FFF2-40B4-BE49-F238E27FC236}">
                <a16:creationId xmlns:a16="http://schemas.microsoft.com/office/drawing/2014/main" id="{DC90DA5F-67D2-34C0-E2A9-32943FEB9E36}"/>
              </a:ext>
            </a:extLst>
          </p:cNvPr>
          <p:cNvSpPr txBox="1"/>
          <p:nvPr/>
        </p:nvSpPr>
        <p:spPr>
          <a:xfrm>
            <a:off x="3931828" y="4872839"/>
            <a:ext cx="1587916" cy="589392"/>
          </a:xfrm>
          <a:prstGeom prst="rect">
            <a:avLst/>
          </a:prstGeom>
          <a:noFill/>
        </p:spPr>
        <p:txBody>
          <a:bodyPr wrap="square" rtlCol="0">
            <a:spAutoFit/>
          </a:bodyPr>
          <a:lstStyle/>
          <a:p>
            <a:pPr algn="ctr">
              <a:lnSpc>
                <a:spcPct val="85000"/>
              </a:lnSpc>
            </a:pPr>
            <a:r>
              <a:rPr lang="en-GB" sz="1900" b="1">
                <a:latin typeface="Arial" panose="020B0604020202020204" pitchFamily="34" charset="0"/>
                <a:cs typeface="Arial" panose="020B0604020202020204" pitchFamily="34" charset="0"/>
              </a:rPr>
              <a:t>billion</a:t>
            </a:r>
            <a:br>
              <a:rPr lang="en-GB" sz="1900" b="1">
                <a:latin typeface="Arial" panose="020B0604020202020204" pitchFamily="34" charset="0"/>
                <a:cs typeface="Arial" panose="020B0604020202020204" pitchFamily="34" charset="0"/>
              </a:rPr>
            </a:br>
            <a:r>
              <a:rPr lang="en-GB" sz="1900" b="1">
                <a:latin typeface="Arial" panose="020B0604020202020204" pitchFamily="34" charset="0"/>
                <a:cs typeface="Arial" panose="020B0604020202020204" pitchFamily="34" charset="0"/>
              </a:rPr>
              <a:t>budget</a:t>
            </a:r>
          </a:p>
        </p:txBody>
      </p:sp>
      <p:sp>
        <p:nvSpPr>
          <p:cNvPr id="29" name="TextBox 28">
            <a:extLst>
              <a:ext uri="{FF2B5EF4-FFF2-40B4-BE49-F238E27FC236}">
                <a16:creationId xmlns:a16="http://schemas.microsoft.com/office/drawing/2014/main" id="{2797807E-88DF-2CC2-61BD-1B18AA2892D2}"/>
              </a:ext>
            </a:extLst>
          </p:cNvPr>
          <p:cNvSpPr txBox="1"/>
          <p:nvPr/>
        </p:nvSpPr>
        <p:spPr>
          <a:xfrm>
            <a:off x="6533917" y="2563211"/>
            <a:ext cx="1587916" cy="1034129"/>
          </a:xfrm>
          <a:prstGeom prst="rect">
            <a:avLst/>
          </a:prstGeom>
          <a:noFill/>
        </p:spPr>
        <p:txBody>
          <a:bodyPr wrap="square" rtlCol="0">
            <a:spAutoFit/>
          </a:bodyPr>
          <a:lstStyle/>
          <a:p>
            <a:pPr algn="ctr">
              <a:lnSpc>
                <a:spcPct val="85000"/>
              </a:lnSpc>
            </a:pPr>
            <a:r>
              <a:rPr lang="en-GB" b="1">
                <a:latin typeface="Arial" panose="020B0604020202020204" pitchFamily="34" charset="0"/>
                <a:cs typeface="Arial" panose="020B0604020202020204" pitchFamily="34" charset="0"/>
              </a:rPr>
              <a:t>We </a:t>
            </a:r>
            <a:r>
              <a:rPr lang="en-GB" b="1">
                <a:solidFill>
                  <a:srgbClr val="0070C0"/>
                </a:solidFill>
                <a:latin typeface="Arial" panose="020B0604020202020204" pitchFamily="34" charset="0"/>
                <a:cs typeface="Arial" panose="020B0604020202020204" pitchFamily="34" charset="0"/>
              </a:rPr>
              <a:t>plan</a:t>
            </a:r>
            <a:br>
              <a:rPr lang="en-GB" b="1">
                <a:latin typeface="Arial" panose="020B0604020202020204" pitchFamily="34" charset="0"/>
                <a:cs typeface="Arial" panose="020B0604020202020204" pitchFamily="34" charset="0"/>
              </a:rPr>
            </a:br>
            <a:r>
              <a:rPr lang="en-GB" b="1">
                <a:latin typeface="Arial" panose="020B0604020202020204" pitchFamily="34" charset="0"/>
                <a:cs typeface="Arial" panose="020B0604020202020204" pitchFamily="34" charset="0"/>
              </a:rPr>
              <a:t>and </a:t>
            </a:r>
            <a:r>
              <a:rPr lang="en-GB" b="1">
                <a:solidFill>
                  <a:srgbClr val="0070C0"/>
                </a:solidFill>
                <a:latin typeface="Arial" panose="020B0604020202020204" pitchFamily="34" charset="0"/>
                <a:cs typeface="Arial" panose="020B0604020202020204" pitchFamily="34" charset="0"/>
              </a:rPr>
              <a:t>pay for </a:t>
            </a:r>
            <a:r>
              <a:rPr lang="en-GB" b="1">
                <a:latin typeface="Arial" panose="020B0604020202020204" pitchFamily="34" charset="0"/>
                <a:cs typeface="Arial" panose="020B0604020202020204" pitchFamily="34" charset="0"/>
              </a:rPr>
              <a:t>health services</a:t>
            </a:r>
          </a:p>
        </p:txBody>
      </p:sp>
      <p:sp>
        <p:nvSpPr>
          <p:cNvPr id="30" name="TextBox 29">
            <a:extLst>
              <a:ext uri="{FF2B5EF4-FFF2-40B4-BE49-F238E27FC236}">
                <a16:creationId xmlns:a16="http://schemas.microsoft.com/office/drawing/2014/main" id="{E83DF579-2681-AAAF-D90C-4FC21A9FBC79}"/>
              </a:ext>
            </a:extLst>
          </p:cNvPr>
          <p:cNvSpPr txBox="1"/>
          <p:nvPr/>
        </p:nvSpPr>
        <p:spPr>
          <a:xfrm>
            <a:off x="9148780" y="4393781"/>
            <a:ext cx="1587916" cy="1034129"/>
          </a:xfrm>
          <a:prstGeom prst="rect">
            <a:avLst/>
          </a:prstGeom>
          <a:noFill/>
        </p:spPr>
        <p:txBody>
          <a:bodyPr wrap="square" rtlCol="0">
            <a:spAutoFit/>
          </a:bodyPr>
          <a:lstStyle/>
          <a:p>
            <a:pPr algn="ctr">
              <a:lnSpc>
                <a:spcPct val="85000"/>
              </a:lnSpc>
            </a:pPr>
            <a:r>
              <a:rPr lang="en-GB" b="1">
                <a:latin typeface="Arial" panose="020B0604020202020204" pitchFamily="34" charset="0"/>
                <a:cs typeface="Arial" panose="020B0604020202020204" pitchFamily="34" charset="0"/>
              </a:rPr>
              <a:t>We </a:t>
            </a:r>
            <a:r>
              <a:rPr lang="en-GB" b="1">
                <a:solidFill>
                  <a:srgbClr val="0070C0"/>
                </a:solidFill>
                <a:latin typeface="Arial" panose="020B0604020202020204" pitchFamily="34" charset="0"/>
                <a:cs typeface="Arial" panose="020B0604020202020204" pitchFamily="34" charset="0"/>
              </a:rPr>
              <a:t>monitor quality</a:t>
            </a:r>
            <a:r>
              <a:rPr lang="en-GB" b="1">
                <a:latin typeface="Arial" panose="020B0604020202020204" pitchFamily="34" charset="0"/>
                <a:cs typeface="Arial" panose="020B0604020202020204" pitchFamily="34" charset="0"/>
              </a:rPr>
              <a:t> and </a:t>
            </a:r>
            <a:r>
              <a:rPr lang="en-GB" b="1">
                <a:solidFill>
                  <a:srgbClr val="0070C0"/>
                </a:solidFill>
                <a:latin typeface="Arial" panose="020B0604020202020204" pitchFamily="34" charset="0"/>
                <a:cs typeface="Arial" panose="020B0604020202020204" pitchFamily="34" charset="0"/>
              </a:rPr>
              <a:t>improve services</a:t>
            </a:r>
          </a:p>
        </p:txBody>
      </p:sp>
    </p:spTree>
    <p:extLst>
      <p:ext uri="{BB962C8B-B14F-4D97-AF65-F5344CB8AC3E}">
        <p14:creationId xmlns:p14="http://schemas.microsoft.com/office/powerpoint/2010/main" val="3633172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87B96-6F7F-377D-1C35-C30E31129954}"/>
              </a:ext>
            </a:extLst>
          </p:cNvPr>
          <p:cNvSpPr/>
          <p:nvPr/>
        </p:nvSpPr>
        <p:spPr>
          <a:xfrm>
            <a:off x="0" y="5014293"/>
            <a:ext cx="12192000" cy="19108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F3058F01-5805-72A9-3BD4-3E850E5F5AA4}"/>
              </a:ext>
            </a:extLst>
          </p:cNvPr>
          <p:cNvGrpSpPr/>
          <p:nvPr/>
        </p:nvGrpSpPr>
        <p:grpSpPr>
          <a:xfrm>
            <a:off x="-15766" y="-2560"/>
            <a:ext cx="12252174" cy="6911949"/>
            <a:chOff x="-19712" y="10597"/>
            <a:chExt cx="12252174" cy="6911949"/>
          </a:xfrm>
        </p:grpSpPr>
        <p:pic>
          <p:nvPicPr>
            <p:cNvPr id="14" name="Picture 13" descr="A group of people posing for a photo&#10;&#10;Description automatically generated">
              <a:extLst>
                <a:ext uri="{FF2B5EF4-FFF2-40B4-BE49-F238E27FC236}">
                  <a16:creationId xmlns:a16="http://schemas.microsoft.com/office/drawing/2014/main" id="{56F8FF0C-2505-CC4F-FE0F-F39599941583}"/>
                </a:ext>
              </a:extLst>
            </p:cNvPr>
            <p:cNvPicPr>
              <a:picLocks noChangeAspect="1"/>
            </p:cNvPicPr>
            <p:nvPr/>
          </p:nvPicPr>
          <p:blipFill rotWithShape="1">
            <a:blip r:embed="rId3"/>
            <a:srcRect t="6075" b="47717"/>
            <a:stretch/>
          </p:blipFill>
          <p:spPr>
            <a:xfrm>
              <a:off x="0" y="10597"/>
              <a:ext cx="6824159" cy="1911988"/>
            </a:xfrm>
            <a:prstGeom prst="rect">
              <a:avLst/>
            </a:prstGeom>
          </p:spPr>
        </p:pic>
        <p:pic>
          <p:nvPicPr>
            <p:cNvPr id="6" name="Picture 5" descr="A person and person standing next to each other&#10;&#10;Description automatically generated">
              <a:extLst>
                <a:ext uri="{FF2B5EF4-FFF2-40B4-BE49-F238E27FC236}">
                  <a16:creationId xmlns:a16="http://schemas.microsoft.com/office/drawing/2014/main" id="{205529D8-CEA2-A9AE-75A2-0F49FE493DEA}"/>
                </a:ext>
              </a:extLst>
            </p:cNvPr>
            <p:cNvPicPr>
              <a:picLocks noChangeAspect="1"/>
            </p:cNvPicPr>
            <p:nvPr/>
          </p:nvPicPr>
          <p:blipFill>
            <a:blip r:embed="rId4"/>
            <a:stretch>
              <a:fillRect/>
            </a:stretch>
          </p:blipFill>
          <p:spPr>
            <a:xfrm>
              <a:off x="7048500" y="10597"/>
              <a:ext cx="5183962" cy="6911949"/>
            </a:xfrm>
            <a:prstGeom prst="rect">
              <a:avLst/>
            </a:prstGeom>
          </p:spPr>
        </p:pic>
        <p:pic>
          <p:nvPicPr>
            <p:cNvPr id="10" name="Picture 9" descr="A group of women posing for a photo&#10;&#10;Description automatically generated">
              <a:extLst>
                <a:ext uri="{FF2B5EF4-FFF2-40B4-BE49-F238E27FC236}">
                  <a16:creationId xmlns:a16="http://schemas.microsoft.com/office/drawing/2014/main" id="{8E363FDE-5FB3-FD4F-B322-10BCCEB2F987}"/>
                </a:ext>
              </a:extLst>
            </p:cNvPr>
            <p:cNvPicPr>
              <a:picLocks noChangeAspect="1"/>
            </p:cNvPicPr>
            <p:nvPr/>
          </p:nvPicPr>
          <p:blipFill>
            <a:blip r:embed="rId5"/>
            <a:stretch>
              <a:fillRect/>
            </a:stretch>
          </p:blipFill>
          <p:spPr>
            <a:xfrm>
              <a:off x="-19712" y="2080203"/>
              <a:ext cx="6843871" cy="4777797"/>
            </a:xfrm>
            <a:prstGeom prst="rect">
              <a:avLst/>
            </a:prstGeom>
          </p:spPr>
        </p:pic>
      </p:grpSp>
      <p:grpSp>
        <p:nvGrpSpPr>
          <p:cNvPr id="18" name="Group 17">
            <a:extLst>
              <a:ext uri="{FF2B5EF4-FFF2-40B4-BE49-F238E27FC236}">
                <a16:creationId xmlns:a16="http://schemas.microsoft.com/office/drawing/2014/main" id="{75CB6F45-6412-4726-EC35-6F4FECAE80C7}"/>
              </a:ext>
            </a:extLst>
          </p:cNvPr>
          <p:cNvGrpSpPr/>
          <p:nvPr/>
        </p:nvGrpSpPr>
        <p:grpSpPr>
          <a:xfrm>
            <a:off x="0" y="3"/>
            <a:ext cx="12341831" cy="6925155"/>
            <a:chOff x="-119351" y="0"/>
            <a:chExt cx="12341831" cy="6925155"/>
          </a:xfrm>
        </p:grpSpPr>
        <p:sp>
          <p:nvSpPr>
            <p:cNvPr id="16" name="Rectangle 15">
              <a:extLst>
                <a:ext uri="{FF2B5EF4-FFF2-40B4-BE49-F238E27FC236}">
                  <a16:creationId xmlns:a16="http://schemas.microsoft.com/office/drawing/2014/main" id="{3D18AD43-E3E7-5A9A-2D54-AAE67492AC51}"/>
                </a:ext>
              </a:extLst>
            </p:cNvPr>
            <p:cNvSpPr/>
            <p:nvPr/>
          </p:nvSpPr>
          <p:spPr>
            <a:xfrm>
              <a:off x="-119351" y="0"/>
              <a:ext cx="12341831" cy="6925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descr="A group of people taking a selfie&#10;&#10;Description automatically generated">
              <a:extLst>
                <a:ext uri="{FF2B5EF4-FFF2-40B4-BE49-F238E27FC236}">
                  <a16:creationId xmlns:a16="http://schemas.microsoft.com/office/drawing/2014/main" id="{CC7CA07B-AF83-8771-B5D9-A103F8CCD1ED}"/>
                </a:ext>
              </a:extLst>
            </p:cNvPr>
            <p:cNvPicPr>
              <a:picLocks noChangeAspect="1"/>
            </p:cNvPicPr>
            <p:nvPr/>
          </p:nvPicPr>
          <p:blipFill>
            <a:blip r:embed="rId6"/>
            <a:stretch>
              <a:fillRect/>
            </a:stretch>
          </p:blipFill>
          <p:spPr>
            <a:xfrm>
              <a:off x="-119350" y="0"/>
              <a:ext cx="5227294" cy="6925155"/>
            </a:xfrm>
            <a:prstGeom prst="rect">
              <a:avLst/>
            </a:prstGeom>
          </p:spPr>
        </p:pic>
        <p:pic>
          <p:nvPicPr>
            <p:cNvPr id="5" name="Picture 4" descr="A group of women posing for a photo&#10;&#10;Description automatically generated">
              <a:extLst>
                <a:ext uri="{FF2B5EF4-FFF2-40B4-BE49-F238E27FC236}">
                  <a16:creationId xmlns:a16="http://schemas.microsoft.com/office/drawing/2014/main" id="{F851527E-8EED-1D10-4FD6-4F58C145D621}"/>
                </a:ext>
              </a:extLst>
            </p:cNvPr>
            <p:cNvPicPr>
              <a:picLocks noChangeAspect="1"/>
            </p:cNvPicPr>
            <p:nvPr/>
          </p:nvPicPr>
          <p:blipFill rotWithShape="1">
            <a:blip r:embed="rId7"/>
            <a:srcRect r="7647" b="4793"/>
            <a:stretch/>
          </p:blipFill>
          <p:spPr>
            <a:xfrm>
              <a:off x="5252026" y="2955477"/>
              <a:ext cx="6970454" cy="3969678"/>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947C5182-D24D-FC29-455D-85BF45176EA3}"/>
                </a:ext>
              </a:extLst>
            </p:cNvPr>
            <p:cNvPicPr>
              <a:picLocks noChangeAspect="1"/>
            </p:cNvPicPr>
            <p:nvPr/>
          </p:nvPicPr>
          <p:blipFill>
            <a:blip r:embed="rId8"/>
            <a:stretch>
              <a:fillRect/>
            </a:stretch>
          </p:blipFill>
          <p:spPr>
            <a:xfrm>
              <a:off x="5220496" y="2729"/>
              <a:ext cx="6970453" cy="2816352"/>
            </a:xfrm>
            <a:prstGeom prst="rect">
              <a:avLst/>
            </a:prstGeom>
          </p:spPr>
        </p:pic>
      </p:grpSp>
      <p:sp>
        <p:nvSpPr>
          <p:cNvPr id="3" name="Rectangle 2">
            <a:extLst>
              <a:ext uri="{FF2B5EF4-FFF2-40B4-BE49-F238E27FC236}">
                <a16:creationId xmlns:a16="http://schemas.microsoft.com/office/drawing/2014/main" id="{5D8D5332-B16E-3AED-A958-D92BF2360D32}"/>
              </a:ext>
            </a:extLst>
          </p:cNvPr>
          <p:cNvSpPr/>
          <p:nvPr/>
        </p:nvSpPr>
        <p:spPr>
          <a:xfrm>
            <a:off x="-224341" y="5713892"/>
            <a:ext cx="3035275" cy="73536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ACBF474-83AC-8BD8-0749-61A3F2AEA54E}"/>
              </a:ext>
            </a:extLst>
          </p:cNvPr>
          <p:cNvSpPr txBox="1"/>
          <p:nvPr/>
        </p:nvSpPr>
        <p:spPr>
          <a:xfrm>
            <a:off x="420131" y="5785630"/>
            <a:ext cx="2639455" cy="553998"/>
          </a:xfrm>
          <a:prstGeom prst="rect">
            <a:avLst/>
          </a:prstGeom>
          <a:noFill/>
        </p:spPr>
        <p:txBody>
          <a:bodyPr wrap="square" rtlCol="0">
            <a:spAutoFit/>
          </a:bodyPr>
          <a:lstStyle/>
          <a:p>
            <a:r>
              <a:rPr lang="en-GB" sz="3000" b="1">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94408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4500"/>
                                  </p:stCondLst>
                                  <p:childTnLst>
                                    <p:animEffect transition="out" filter="fade">
                                      <p:cBhvr>
                                        <p:cTn id="6" dur="2500"/>
                                        <p:tgtEl>
                                          <p:spTgt spid="18"/>
                                        </p:tgtEl>
                                      </p:cBhvr>
                                    </p:animEffect>
                                    <p:set>
                                      <p:cBhvr>
                                        <p:cTn id="7" dur="1" fill="hold">
                                          <p:stCondLst>
                                            <p:cond delay="2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33C533-04FD-71EE-0F39-8C5E9C652C49}"/>
              </a:ext>
            </a:extLst>
          </p:cNvPr>
          <p:cNvSpPr/>
          <p:nvPr/>
        </p:nvSpPr>
        <p:spPr>
          <a:xfrm>
            <a:off x="0" y="5632704"/>
            <a:ext cx="12192000" cy="1225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urry image of a hospital room&#10;&#10;Description automatically generated">
            <a:extLst>
              <a:ext uri="{FF2B5EF4-FFF2-40B4-BE49-F238E27FC236}">
                <a16:creationId xmlns:a16="http://schemas.microsoft.com/office/drawing/2014/main" id="{C992FC1E-668C-B415-E3A4-19FE97D50A5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t="2937" b="-151"/>
          <a:stretch/>
        </p:blipFill>
        <p:spPr>
          <a:xfrm>
            <a:off x="0" y="0"/>
            <a:ext cx="12210377" cy="6656832"/>
          </a:xfrm>
          <a:prstGeom prst="rect">
            <a:avLst/>
          </a:prstGeom>
        </p:spPr>
      </p:pic>
      <p:sp>
        <p:nvSpPr>
          <p:cNvPr id="6" name="Rectangle 5">
            <a:extLst>
              <a:ext uri="{FF2B5EF4-FFF2-40B4-BE49-F238E27FC236}">
                <a16:creationId xmlns:a16="http://schemas.microsoft.com/office/drawing/2014/main" id="{549B2545-43C9-6811-E558-97D917C4816F}"/>
              </a:ext>
            </a:extLst>
          </p:cNvPr>
          <p:cNvSpPr/>
          <p:nvPr/>
        </p:nvSpPr>
        <p:spPr>
          <a:xfrm>
            <a:off x="3929977" y="321276"/>
            <a:ext cx="8280400" cy="73536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C9BDF29-4EF8-A311-B061-B1D541F7AA19}"/>
              </a:ext>
            </a:extLst>
          </p:cNvPr>
          <p:cNvSpPr txBox="1"/>
          <p:nvPr/>
        </p:nvSpPr>
        <p:spPr>
          <a:xfrm>
            <a:off x="4350107" y="393014"/>
            <a:ext cx="7555469" cy="553998"/>
          </a:xfrm>
          <a:prstGeom prst="rect">
            <a:avLst/>
          </a:prstGeom>
          <a:noFill/>
        </p:spPr>
        <p:txBody>
          <a:bodyPr wrap="square" rtlCol="0">
            <a:spAutoFit/>
          </a:bodyPr>
          <a:lstStyle/>
          <a:p>
            <a:r>
              <a:rPr lang="en-GB" sz="3000" b="1">
                <a:solidFill>
                  <a:schemeClr val="bg1"/>
                </a:solidFill>
                <a:latin typeface="Arial" panose="020B0604020202020204" pitchFamily="34" charset="0"/>
                <a:cs typeface="Arial" panose="020B0604020202020204" pitchFamily="34" charset="0"/>
              </a:rPr>
              <a:t>Reflecting on the past year - challenges</a:t>
            </a:r>
          </a:p>
        </p:txBody>
      </p:sp>
      <p:sp>
        <p:nvSpPr>
          <p:cNvPr id="26" name="Rectangle 25">
            <a:extLst>
              <a:ext uri="{FF2B5EF4-FFF2-40B4-BE49-F238E27FC236}">
                <a16:creationId xmlns:a16="http://schemas.microsoft.com/office/drawing/2014/main" id="{36713F37-BB52-8855-14DE-3AEF05F0123D}"/>
              </a:ext>
            </a:extLst>
          </p:cNvPr>
          <p:cNvSpPr/>
          <p:nvPr/>
        </p:nvSpPr>
        <p:spPr>
          <a:xfrm>
            <a:off x="0" y="4411262"/>
            <a:ext cx="12210377" cy="2446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blue circles with white symbols&#10;&#10;Description automatically generated">
            <a:extLst>
              <a:ext uri="{FF2B5EF4-FFF2-40B4-BE49-F238E27FC236}">
                <a16:creationId xmlns:a16="http://schemas.microsoft.com/office/drawing/2014/main" id="{92B76918-899D-716C-C7A1-FF3FCA6FE0DB}"/>
              </a:ext>
            </a:extLst>
          </p:cNvPr>
          <p:cNvPicPr>
            <a:picLocks noChangeAspect="1"/>
          </p:cNvPicPr>
          <p:nvPr/>
        </p:nvPicPr>
        <p:blipFill rotWithShape="1">
          <a:blip r:embed="rId4"/>
          <a:srcRect l="5321" t="32679" r="73462" b="27059"/>
          <a:stretch/>
        </p:blipFill>
        <p:spPr>
          <a:xfrm>
            <a:off x="455870" y="3120037"/>
            <a:ext cx="2480732" cy="2648039"/>
          </a:xfrm>
          <a:prstGeom prst="rect">
            <a:avLst/>
          </a:prstGeom>
        </p:spPr>
      </p:pic>
      <p:pic>
        <p:nvPicPr>
          <p:cNvPr id="16" name="Picture 15" descr="A blue circles with white symbols&#10;&#10;Description automatically generated">
            <a:extLst>
              <a:ext uri="{FF2B5EF4-FFF2-40B4-BE49-F238E27FC236}">
                <a16:creationId xmlns:a16="http://schemas.microsoft.com/office/drawing/2014/main" id="{719D444D-A768-FE9D-F804-0C10A955CDA7}"/>
              </a:ext>
            </a:extLst>
          </p:cNvPr>
          <p:cNvPicPr>
            <a:picLocks noChangeAspect="1"/>
          </p:cNvPicPr>
          <p:nvPr/>
        </p:nvPicPr>
        <p:blipFill rotWithShape="1">
          <a:blip r:embed="rId4"/>
          <a:srcRect l="48193" t="32679" r="30912" b="27059"/>
          <a:stretch/>
        </p:blipFill>
        <p:spPr>
          <a:xfrm>
            <a:off x="6598033" y="3120627"/>
            <a:ext cx="2443141" cy="2648038"/>
          </a:xfrm>
          <a:prstGeom prst="rect">
            <a:avLst/>
          </a:prstGeom>
        </p:spPr>
      </p:pic>
      <p:pic>
        <p:nvPicPr>
          <p:cNvPr id="20" name="Picture 19" descr="A blue circles with white symbols&#10;&#10;Description automatically generated">
            <a:extLst>
              <a:ext uri="{FF2B5EF4-FFF2-40B4-BE49-F238E27FC236}">
                <a16:creationId xmlns:a16="http://schemas.microsoft.com/office/drawing/2014/main" id="{0A490936-7FC3-D5C0-69E6-72E7F5B573AD}"/>
              </a:ext>
            </a:extLst>
          </p:cNvPr>
          <p:cNvPicPr>
            <a:picLocks noChangeAspect="1"/>
          </p:cNvPicPr>
          <p:nvPr/>
        </p:nvPicPr>
        <p:blipFill rotWithShape="1">
          <a:blip r:embed="rId4"/>
          <a:srcRect l="67816" t="32679" r="10469" b="27059"/>
          <a:stretch/>
        </p:blipFill>
        <p:spPr>
          <a:xfrm>
            <a:off x="9466115" y="3112579"/>
            <a:ext cx="2539018" cy="2648038"/>
          </a:xfrm>
          <a:prstGeom prst="rect">
            <a:avLst/>
          </a:prstGeom>
        </p:spPr>
      </p:pic>
      <p:pic>
        <p:nvPicPr>
          <p:cNvPr id="21" name="Picture 20" descr="A blue circles with white symbols&#10;&#10;Description automatically generated">
            <a:extLst>
              <a:ext uri="{FF2B5EF4-FFF2-40B4-BE49-F238E27FC236}">
                <a16:creationId xmlns:a16="http://schemas.microsoft.com/office/drawing/2014/main" id="{07486CFA-D60D-D451-891A-CE008575E374}"/>
              </a:ext>
            </a:extLst>
          </p:cNvPr>
          <p:cNvPicPr>
            <a:picLocks noChangeAspect="1"/>
          </p:cNvPicPr>
          <p:nvPr/>
        </p:nvPicPr>
        <p:blipFill rotWithShape="1">
          <a:blip r:embed="rId4"/>
          <a:srcRect l="26496" t="32679" r="52622" b="27059"/>
          <a:stretch/>
        </p:blipFill>
        <p:spPr>
          <a:xfrm>
            <a:off x="3412377" y="3120037"/>
            <a:ext cx="2441510" cy="2648038"/>
          </a:xfrm>
          <a:prstGeom prst="rect">
            <a:avLst/>
          </a:prstGeom>
        </p:spPr>
      </p:pic>
      <p:sp>
        <p:nvSpPr>
          <p:cNvPr id="28" name="TextBox 27">
            <a:extLst>
              <a:ext uri="{FF2B5EF4-FFF2-40B4-BE49-F238E27FC236}">
                <a16:creationId xmlns:a16="http://schemas.microsoft.com/office/drawing/2014/main" id="{74AB4891-4C59-5547-72D7-B8A12BD7FBED}"/>
              </a:ext>
            </a:extLst>
          </p:cNvPr>
          <p:cNvSpPr txBox="1"/>
          <p:nvPr/>
        </p:nvSpPr>
        <p:spPr>
          <a:xfrm>
            <a:off x="389580" y="5581014"/>
            <a:ext cx="2488038" cy="830997"/>
          </a:xfrm>
          <a:prstGeom prst="rect">
            <a:avLst/>
          </a:prstGeom>
          <a:noFill/>
        </p:spPr>
        <p:txBody>
          <a:bodyPr wrap="square">
            <a:spAutoFit/>
          </a:bodyPr>
          <a:lstStyle/>
          <a:p>
            <a:pPr algn="ctr"/>
            <a:r>
              <a:rPr lang="en-GB" sz="2400">
                <a:latin typeface="Arial" panose="020B0604020202020204" pitchFamily="34" charset="0"/>
                <a:cs typeface="Arial" panose="020B0604020202020204" pitchFamily="34" charset="0"/>
              </a:rPr>
              <a:t>Industrial</a:t>
            </a:r>
            <a:br>
              <a:rPr lang="en-GB" sz="2400">
                <a:latin typeface="Arial" panose="020B0604020202020204" pitchFamily="34" charset="0"/>
                <a:cs typeface="Arial" panose="020B0604020202020204" pitchFamily="34" charset="0"/>
              </a:rPr>
            </a:br>
            <a:r>
              <a:rPr lang="en-GB" sz="2400">
                <a:latin typeface="Arial" panose="020B0604020202020204" pitchFamily="34" charset="0"/>
                <a:cs typeface="Arial" panose="020B0604020202020204" pitchFamily="34" charset="0"/>
              </a:rPr>
              <a:t>action</a:t>
            </a:r>
          </a:p>
        </p:txBody>
      </p:sp>
      <p:sp>
        <p:nvSpPr>
          <p:cNvPr id="30" name="TextBox 29">
            <a:extLst>
              <a:ext uri="{FF2B5EF4-FFF2-40B4-BE49-F238E27FC236}">
                <a16:creationId xmlns:a16="http://schemas.microsoft.com/office/drawing/2014/main" id="{6C0C1989-CE21-AF57-6D98-C2F3EDA6D4DC}"/>
              </a:ext>
            </a:extLst>
          </p:cNvPr>
          <p:cNvSpPr txBox="1"/>
          <p:nvPr/>
        </p:nvSpPr>
        <p:spPr>
          <a:xfrm>
            <a:off x="2752596" y="5581013"/>
            <a:ext cx="3385280" cy="830997"/>
          </a:xfrm>
          <a:prstGeom prst="rect">
            <a:avLst/>
          </a:prstGeom>
          <a:noFill/>
        </p:spPr>
        <p:txBody>
          <a:bodyPr wrap="square">
            <a:spAutoFit/>
          </a:bodyPr>
          <a:lstStyle/>
          <a:p>
            <a:pPr algn="ctr"/>
            <a:r>
              <a:rPr lang="en-GB" sz="2400">
                <a:latin typeface="Arial" panose="020B0604020202020204" pitchFamily="34" charset="0"/>
                <a:cs typeface="Arial" panose="020B0604020202020204" pitchFamily="34" charset="0"/>
              </a:rPr>
              <a:t>Winter pressures </a:t>
            </a:r>
            <a:br>
              <a:rPr lang="en-GB" sz="2400">
                <a:latin typeface="Arial" panose="020B0604020202020204" pitchFamily="34" charset="0"/>
                <a:cs typeface="Arial" panose="020B0604020202020204" pitchFamily="34" charset="0"/>
              </a:rPr>
            </a:br>
            <a:r>
              <a:rPr lang="en-GB" sz="2400">
                <a:latin typeface="Arial" panose="020B0604020202020204" pitchFamily="34" charset="0"/>
                <a:cs typeface="Arial" panose="020B0604020202020204" pitchFamily="34" charset="0"/>
              </a:rPr>
              <a:t>– no additional funding</a:t>
            </a:r>
          </a:p>
        </p:txBody>
      </p:sp>
      <p:sp>
        <p:nvSpPr>
          <p:cNvPr id="32" name="TextBox 31">
            <a:extLst>
              <a:ext uri="{FF2B5EF4-FFF2-40B4-BE49-F238E27FC236}">
                <a16:creationId xmlns:a16="http://schemas.microsoft.com/office/drawing/2014/main" id="{02A0F823-859E-4589-D3F2-48D1EFB96C51}"/>
              </a:ext>
            </a:extLst>
          </p:cNvPr>
          <p:cNvSpPr txBox="1"/>
          <p:nvPr/>
        </p:nvSpPr>
        <p:spPr>
          <a:xfrm>
            <a:off x="6020968" y="5609808"/>
            <a:ext cx="3385280" cy="830997"/>
          </a:xfrm>
          <a:prstGeom prst="rect">
            <a:avLst/>
          </a:prstGeom>
          <a:noFill/>
        </p:spPr>
        <p:txBody>
          <a:bodyPr wrap="square">
            <a:spAutoFit/>
          </a:bodyPr>
          <a:lstStyle/>
          <a:p>
            <a:pPr algn="ctr"/>
            <a:r>
              <a:rPr lang="en-GB" sz="2400">
                <a:latin typeface="Arial" panose="020B0604020202020204" pitchFamily="34" charset="0"/>
                <a:cs typeface="Arial" panose="020B0604020202020204" pitchFamily="34" charset="0"/>
              </a:rPr>
              <a:t>Reduced running</a:t>
            </a:r>
            <a:br>
              <a:rPr lang="en-GB" sz="2400">
                <a:latin typeface="Arial" panose="020B0604020202020204" pitchFamily="34" charset="0"/>
                <a:cs typeface="Arial" panose="020B0604020202020204" pitchFamily="34" charset="0"/>
              </a:rPr>
            </a:br>
            <a:r>
              <a:rPr lang="en-GB" sz="2400">
                <a:latin typeface="Arial" panose="020B0604020202020204" pitchFamily="34" charset="0"/>
                <a:cs typeface="Arial" panose="020B0604020202020204" pitchFamily="34" charset="0"/>
              </a:rPr>
              <a:t>cost allowance</a:t>
            </a:r>
          </a:p>
        </p:txBody>
      </p:sp>
      <p:sp>
        <p:nvSpPr>
          <p:cNvPr id="19" name="TextBox 18">
            <a:extLst>
              <a:ext uri="{FF2B5EF4-FFF2-40B4-BE49-F238E27FC236}">
                <a16:creationId xmlns:a16="http://schemas.microsoft.com/office/drawing/2014/main" id="{AC5C0CC0-A696-4F7D-24A0-FB321C7C974B}"/>
              </a:ext>
            </a:extLst>
          </p:cNvPr>
          <p:cNvSpPr txBox="1"/>
          <p:nvPr/>
        </p:nvSpPr>
        <p:spPr>
          <a:xfrm>
            <a:off x="9224206" y="5609807"/>
            <a:ext cx="2967794" cy="830997"/>
          </a:xfrm>
          <a:prstGeom prst="rect">
            <a:avLst/>
          </a:prstGeom>
          <a:noFill/>
        </p:spPr>
        <p:txBody>
          <a:bodyPr wrap="square" rtlCol="0">
            <a:spAutoFit/>
          </a:bodyPr>
          <a:lstStyle/>
          <a:p>
            <a:pPr algn="ctr"/>
            <a:r>
              <a:rPr lang="en-GB" sz="2400">
                <a:latin typeface="Arial" panose="020B0604020202020204" pitchFamily="34" charset="0"/>
                <a:cs typeface="Arial" panose="020B0604020202020204" pitchFamily="34" charset="0"/>
              </a:rPr>
              <a:t>Increasing</a:t>
            </a:r>
            <a:br>
              <a:rPr lang="en-GB" sz="2400">
                <a:latin typeface="Arial" panose="020B0604020202020204" pitchFamily="34" charset="0"/>
                <a:cs typeface="Arial" panose="020B0604020202020204" pitchFamily="34" charset="0"/>
              </a:rPr>
            </a:br>
            <a:r>
              <a:rPr lang="en-GB" sz="2400">
                <a:latin typeface="Arial" panose="020B0604020202020204" pitchFamily="34" charset="0"/>
                <a:cs typeface="Arial" panose="020B0604020202020204" pitchFamily="34" charset="0"/>
              </a:rPr>
              <a:t>demand</a:t>
            </a:r>
          </a:p>
        </p:txBody>
      </p:sp>
    </p:spTree>
    <p:extLst>
      <p:ext uri="{BB962C8B-B14F-4D97-AF65-F5344CB8AC3E}">
        <p14:creationId xmlns:p14="http://schemas.microsoft.com/office/powerpoint/2010/main" val="377350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cons and images for AGM presentation (4)">
            <a:hlinkClick r:id="" action="ppaction://media"/>
            <a:extLst>
              <a:ext uri="{FF2B5EF4-FFF2-40B4-BE49-F238E27FC236}">
                <a16:creationId xmlns:a16="http://schemas.microsoft.com/office/drawing/2014/main" id="{01052352-57FE-0CEC-CAAE-AFD5DC89ED0F}"/>
              </a:ext>
            </a:extLst>
          </p:cNvPr>
          <p:cNvPicPr>
            <a:picLocks noChangeAspect="1"/>
          </p:cNvPicPr>
          <p:nvPr>
            <a:videoFile r:link="rId1"/>
            <p:extLst>
              <p:ext uri="{DAA4B4D4-6D71-4841-9C94-3DE7FCFB9230}">
                <p14:media xmlns:p14="http://schemas.microsoft.com/office/powerpoint/2010/main" r:embed="rId2">
                  <p14:trim end="909"/>
                </p14:media>
              </p:ext>
            </p:extLst>
          </p:nvPr>
        </p:nvPicPr>
        <p:blipFill>
          <a:blip r:embed="rId5"/>
          <a:stretch>
            <a:fillRect/>
          </a:stretch>
        </p:blipFill>
        <p:spPr>
          <a:xfrm>
            <a:off x="-8973" y="0"/>
            <a:ext cx="12192000" cy="6858000"/>
          </a:xfrm>
          <a:prstGeom prst="rect">
            <a:avLst/>
          </a:prstGeom>
        </p:spPr>
      </p:pic>
      <p:sp>
        <p:nvSpPr>
          <p:cNvPr id="10" name="Rectangle 9">
            <a:extLst>
              <a:ext uri="{FF2B5EF4-FFF2-40B4-BE49-F238E27FC236}">
                <a16:creationId xmlns:a16="http://schemas.microsoft.com/office/drawing/2014/main" id="{AE5DD546-43EC-A4D6-013F-C22C565133FF}"/>
              </a:ext>
            </a:extLst>
          </p:cNvPr>
          <p:cNvSpPr/>
          <p:nvPr/>
        </p:nvSpPr>
        <p:spPr>
          <a:xfrm>
            <a:off x="-8973" y="321276"/>
            <a:ext cx="4205835" cy="73536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1B67FD-AA86-774B-0273-E5FBE99233C4}"/>
              </a:ext>
            </a:extLst>
          </p:cNvPr>
          <p:cNvSpPr txBox="1"/>
          <p:nvPr/>
        </p:nvSpPr>
        <p:spPr>
          <a:xfrm>
            <a:off x="411157" y="393013"/>
            <a:ext cx="3785705" cy="553998"/>
          </a:xfrm>
          <a:prstGeom prst="rect">
            <a:avLst/>
          </a:prstGeom>
          <a:noFill/>
        </p:spPr>
        <p:txBody>
          <a:bodyPr wrap="square" rtlCol="0">
            <a:spAutoFit/>
          </a:bodyPr>
          <a:lstStyle/>
          <a:p>
            <a:r>
              <a:rPr lang="en-GB" sz="3000" b="1">
                <a:solidFill>
                  <a:schemeClr val="bg1"/>
                </a:solidFill>
                <a:latin typeface="Arial" panose="020B0604020202020204" pitchFamily="34" charset="0"/>
                <a:cs typeface="Arial" panose="020B0604020202020204" pitchFamily="34" charset="0"/>
              </a:rPr>
              <a:t>Review of 2023/24</a:t>
            </a:r>
          </a:p>
        </p:txBody>
      </p:sp>
    </p:spTree>
    <p:extLst>
      <p:ext uri="{BB962C8B-B14F-4D97-AF65-F5344CB8AC3E}">
        <p14:creationId xmlns:p14="http://schemas.microsoft.com/office/powerpoint/2010/main" val="269241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591" fill="hold"/>
                                        <p:tgtEl>
                                          <p:spTgt spid="41"/>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1"/>
                                        </p:tgtEl>
                                        <p:attrNameLst>
                                          <p:attrName>style.visibility</p:attrName>
                                        </p:attrNameLst>
                                      </p:cBhvr>
                                      <p:to>
                                        <p:strVal val="hidden"/>
                                      </p:to>
                                    </p:set>
                                    <p:cmd type="call" cmd="stop">
                                      <p:cBhvr>
                                        <p:cTn id="11" dur="1">
                                          <p:stCondLst>
                                            <p:cond delay="0"/>
                                          </p:stCondLst>
                                        </p:cTn>
                                        <p:tgtEl>
                                          <p:spTgt spid="41"/>
                                        </p:tgtEl>
                                      </p:cBhvr>
                                    </p:cmd>
                                  </p:childTnLst>
                                </p:cTn>
                              </p:par>
                            </p:childTnLst>
                          </p:cTn>
                        </p:par>
                        <p:par>
                          <p:cTn id="12" fill="hold">
                            <p:stCondLst>
                              <p:cond delay="0"/>
                            </p:stCondLst>
                            <p:childTnLst>
                              <p:par>
                                <p:cTn id="13" presetID="1" presetClass="exit" presetSubtype="0" fill="hold" nodeType="afterEffect">
                                  <p:stCondLst>
                                    <p:cond delay="0"/>
                                  </p:stCondLst>
                                  <p:childTnLst>
                                    <p:set>
                                      <p:cBhvr>
                                        <p:cTn id="14" dur="1" fill="hold">
                                          <p:stCondLst>
                                            <p:cond delay="9"/>
                                          </p:stCondLst>
                                        </p:cTn>
                                        <p:tgtEl>
                                          <p:spTgt spid="41"/>
                                        </p:tgtEl>
                                        <p:attrNameLst>
                                          <p:attrName>style.visibility</p:attrName>
                                        </p:attrNameLst>
                                      </p:cBhvr>
                                      <p:to>
                                        <p:strVal val="hidden"/>
                                      </p:to>
                                    </p:set>
                                    <p:cmd type="call" cmd="stop">
                                      <p:cBhvr>
                                        <p:cTn id="15" dur="1">
                                          <p:stCondLst>
                                            <p:cond delay="9"/>
                                          </p:stCondLst>
                                        </p:cTn>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41"/>
                </p:tgtEl>
              </p:cMediaNode>
            </p:video>
            <p:seq concurrent="1" nextAc="seek">
              <p:cTn id="17" restart="whenNotActive" fill="hold" evtFilter="cancelBubble" nodeType="interactiveSeq">
                <p:stCondLst>
                  <p:cond evt="onClick" delay="0">
                    <p:tgtEl>
                      <p:spTgt spid="4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withEffect">
                                  <p:stCondLst>
                                    <p:cond delay="0"/>
                                  </p:stCondLst>
                                  <p:childTnLst>
                                    <p:cmd type="call" cmd="playFrom(0.0)">
                                      <p:cBhvr>
                                        <p:cTn id="21" dur="36591" fill="hold"/>
                                        <p:tgtEl>
                                          <p:spTgt spid="41"/>
                                        </p:tgtEl>
                                      </p:cBhvr>
                                    </p:cmd>
                                  </p:childTnLst>
                                </p:cTn>
                              </p:par>
                            </p:childTnLst>
                          </p:cTn>
                        </p:par>
                      </p:childTnLst>
                    </p:cTn>
                  </p:par>
                </p:childTnLst>
              </p:cTn>
              <p:nextCondLst>
                <p:cond evt="onClick" delay="0">
                  <p:tgtEl>
                    <p:spTgt spid="4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 dentists and a patient in a dental chair&#10;&#10;Description automatically generated">
            <a:extLst>
              <a:ext uri="{FF2B5EF4-FFF2-40B4-BE49-F238E27FC236}">
                <a16:creationId xmlns:a16="http://schemas.microsoft.com/office/drawing/2014/main" id="{9ACFF9A3-A691-3A5C-BDC8-5564AADA441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811" t="4867" r="10253" b="11094"/>
          <a:stretch/>
        </p:blipFill>
        <p:spPr bwMode="auto">
          <a:xfrm>
            <a:off x="-8973" y="-1"/>
            <a:ext cx="1261213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DDCA01B-D182-D251-AB7C-1F7EAB82E138}"/>
              </a:ext>
            </a:extLst>
          </p:cNvPr>
          <p:cNvSpPr/>
          <p:nvPr/>
        </p:nvSpPr>
        <p:spPr>
          <a:xfrm>
            <a:off x="-8973" y="321276"/>
            <a:ext cx="4205835" cy="73536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095E22D-EA44-EC9E-4FAA-ACB8E05E3A23}"/>
              </a:ext>
            </a:extLst>
          </p:cNvPr>
          <p:cNvSpPr txBox="1"/>
          <p:nvPr/>
        </p:nvSpPr>
        <p:spPr>
          <a:xfrm>
            <a:off x="411157" y="393013"/>
            <a:ext cx="3785705" cy="553998"/>
          </a:xfrm>
          <a:prstGeom prst="rect">
            <a:avLst/>
          </a:prstGeom>
          <a:noFill/>
        </p:spPr>
        <p:txBody>
          <a:bodyPr wrap="square" rtlCol="0">
            <a:spAutoFit/>
          </a:bodyPr>
          <a:lstStyle/>
          <a:p>
            <a:r>
              <a:rPr lang="en-GB" sz="3000" b="1">
                <a:solidFill>
                  <a:schemeClr val="bg1"/>
                </a:solidFill>
                <a:latin typeface="Arial" panose="020B0604020202020204" pitchFamily="34" charset="0"/>
                <a:cs typeface="Arial" panose="020B0604020202020204" pitchFamily="34" charset="0"/>
              </a:rPr>
              <a:t>Review of 2023/24</a:t>
            </a:r>
          </a:p>
        </p:txBody>
      </p:sp>
      <p:sp>
        <p:nvSpPr>
          <p:cNvPr id="11" name="Rectangle 10">
            <a:extLst>
              <a:ext uri="{FF2B5EF4-FFF2-40B4-BE49-F238E27FC236}">
                <a16:creationId xmlns:a16="http://schemas.microsoft.com/office/drawing/2014/main" id="{892246DA-4659-5B01-638D-7578DB8B13B8}"/>
              </a:ext>
            </a:extLst>
          </p:cNvPr>
          <p:cNvSpPr/>
          <p:nvPr/>
        </p:nvSpPr>
        <p:spPr>
          <a:xfrm>
            <a:off x="0" y="2987040"/>
            <a:ext cx="6979920" cy="3942697"/>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C72D29D-D360-498B-D78E-B97648670602}"/>
              </a:ext>
            </a:extLst>
          </p:cNvPr>
          <p:cNvSpPr txBox="1"/>
          <p:nvPr/>
        </p:nvSpPr>
        <p:spPr>
          <a:xfrm>
            <a:off x="261547" y="3219450"/>
            <a:ext cx="6611693" cy="3477875"/>
          </a:xfrm>
          <a:prstGeom prst="rect">
            <a:avLst/>
          </a:prstGeom>
          <a:noFill/>
        </p:spPr>
        <p:txBody>
          <a:bodyPr wrap="square" lIns="91440" tIns="45720" rIns="91440" bIns="45720" anchor="t">
            <a:spAutoFit/>
          </a:bodyPr>
          <a:lstStyle/>
          <a:p>
            <a:pPr marL="342900" indent="-342900">
              <a:buFont typeface="Symbol" panose="05050102010706020507" pitchFamily="18" charset="2"/>
              <a:buChar char=""/>
            </a:pPr>
            <a:r>
              <a:rPr lang="en-GB" sz="2200" b="1" kern="100">
                <a:solidFill>
                  <a:srgbClr val="0070C0"/>
                </a:solidFill>
                <a:latin typeface="Calibri"/>
                <a:ea typeface="Calibri" panose="020F0502020204030204" pitchFamily="34" charset="0"/>
                <a:cs typeface="Times New Roman"/>
              </a:rPr>
              <a:t>Now commission pharmacy, optometry and dentistry </a:t>
            </a:r>
          </a:p>
          <a:p>
            <a:pPr marL="342900" indent="-342900">
              <a:buFont typeface="Symbol" panose="05050102010706020507" pitchFamily="18" charset="2"/>
              <a:buChar char=""/>
            </a:pPr>
            <a:r>
              <a:rPr lang="en-GB" sz="2200" b="1" kern="100">
                <a:solidFill>
                  <a:srgbClr val="0070C0"/>
                </a:solidFill>
                <a:latin typeface="Calibri" panose="020F0502020204030204" pitchFamily="34" charset="0"/>
                <a:ea typeface="Calibri" panose="020F0502020204030204" pitchFamily="34" charset="0"/>
                <a:cs typeface="Times New Roman" panose="02020603050405020304" pitchFamily="18" charset="0"/>
              </a:rPr>
              <a:t>Protecting vulnerable people with vaccines</a:t>
            </a:r>
          </a:p>
          <a:p>
            <a:pPr marL="342900" indent="-342900">
              <a:buFont typeface="Symbol" panose="05050102010706020507" pitchFamily="18" charset="2"/>
              <a:buChar char=""/>
            </a:pPr>
            <a:r>
              <a:rPr lang="en-GB" sz="2200" b="1" kern="100">
                <a:solidFill>
                  <a:srgbClr val="0070C0"/>
                </a:solidFill>
                <a:latin typeface="Calibri" panose="020F0502020204030204" pitchFamily="34" charset="0"/>
                <a:ea typeface="Calibri" panose="020F0502020204030204" pitchFamily="34" charset="0"/>
                <a:cs typeface="Times New Roman" panose="02020603050405020304" pitchFamily="18" charset="0"/>
              </a:rPr>
              <a:t>New mental health urgent care centre at Lister Hospital</a:t>
            </a:r>
          </a:p>
          <a:p>
            <a:pPr marL="342900" indent="-342900">
              <a:buFont typeface="Symbol" panose="05050102010706020507" pitchFamily="18" charset="2"/>
              <a:buChar char=""/>
            </a:pPr>
            <a:r>
              <a:rPr lang="en-GB" sz="2200" b="1" kern="100">
                <a:solidFill>
                  <a:srgbClr val="0070C0"/>
                </a:solidFill>
                <a:latin typeface="Calibri" panose="020F0502020204030204" pitchFamily="34" charset="0"/>
                <a:ea typeface="Calibri" panose="020F0502020204030204" pitchFamily="34" charset="0"/>
                <a:cs typeface="Times New Roman" panose="02020603050405020304" pitchFamily="18" charset="0"/>
              </a:rPr>
              <a:t>Strengthened and expanded ‘Hospital at Home’ care</a:t>
            </a:r>
          </a:p>
          <a:p>
            <a:pPr marL="342900" indent="-342900">
              <a:buFont typeface="Symbol" panose="05050102010706020507" pitchFamily="18" charset="2"/>
              <a:buChar char=""/>
            </a:pPr>
            <a:r>
              <a:rPr lang="en-GB" sz="2200" b="1" kern="100">
                <a:solidFill>
                  <a:srgbClr val="0070C0"/>
                </a:solidFill>
                <a:latin typeface="Calibri"/>
                <a:ea typeface="Calibri" panose="020F0502020204030204" pitchFamily="34" charset="0"/>
                <a:cs typeface="Times New Roman"/>
              </a:rPr>
              <a:t>Helping patients get the GP appointments they need with the most appropriate clinician</a:t>
            </a:r>
          </a:p>
          <a:p>
            <a:pPr marL="342900" indent="-342900">
              <a:buFont typeface="Symbol" panose="05050102010706020507" pitchFamily="18" charset="2"/>
              <a:buChar char=""/>
            </a:pPr>
            <a:r>
              <a:rPr lang="en-GB" sz="2200" b="1" kern="100">
                <a:solidFill>
                  <a:srgbClr val="0070C0"/>
                </a:solidFill>
                <a:latin typeface="Calibri"/>
                <a:ea typeface="Calibri" panose="020F0502020204030204" pitchFamily="34" charset="0"/>
                <a:cs typeface="Times New Roman"/>
              </a:rPr>
              <a:t>Reduced the time people have to wait for treatment after being referred</a:t>
            </a:r>
          </a:p>
        </p:txBody>
      </p:sp>
    </p:spTree>
    <p:extLst>
      <p:ext uri="{BB962C8B-B14F-4D97-AF65-F5344CB8AC3E}">
        <p14:creationId xmlns:p14="http://schemas.microsoft.com/office/powerpoint/2010/main" val="2234455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1CA4141-3689-CF1F-9431-590FD22EEB48}"/>
              </a:ext>
            </a:extLst>
          </p:cNvPr>
          <p:cNvSpPr/>
          <p:nvPr/>
        </p:nvSpPr>
        <p:spPr>
          <a:xfrm>
            <a:off x="0" y="5735783"/>
            <a:ext cx="12192000" cy="11222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0CD00B8-94E6-083A-DDCE-C55E6D7AAF46}"/>
              </a:ext>
            </a:extLst>
          </p:cNvPr>
          <p:cNvSpPr/>
          <p:nvPr/>
        </p:nvSpPr>
        <p:spPr>
          <a:xfrm>
            <a:off x="1" y="321276"/>
            <a:ext cx="9742515" cy="73536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BA2760A-6F6B-7808-7208-F6C6AAB35031}"/>
              </a:ext>
            </a:extLst>
          </p:cNvPr>
          <p:cNvSpPr txBox="1"/>
          <p:nvPr/>
        </p:nvSpPr>
        <p:spPr>
          <a:xfrm>
            <a:off x="420131" y="393014"/>
            <a:ext cx="89091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Looking ahead – challenges for our population</a:t>
            </a:r>
          </a:p>
        </p:txBody>
      </p:sp>
      <p:sp>
        <p:nvSpPr>
          <p:cNvPr id="11" name="Shape">
            <a:extLst>
              <a:ext uri="{FF2B5EF4-FFF2-40B4-BE49-F238E27FC236}">
                <a16:creationId xmlns:a16="http://schemas.microsoft.com/office/drawing/2014/main" id="{750BB923-DBCB-4999-E8B4-2F2F7986A775}"/>
              </a:ext>
            </a:extLst>
          </p:cNvPr>
          <p:cNvSpPr/>
          <p:nvPr/>
        </p:nvSpPr>
        <p:spPr>
          <a:xfrm>
            <a:off x="1281780" y="1812052"/>
            <a:ext cx="1414250" cy="1700074"/>
          </a:xfrm>
          <a:custGeom>
            <a:avLst/>
            <a:gdLst/>
            <a:ahLst/>
            <a:cxnLst>
              <a:cxn ang="0">
                <a:pos x="wd2" y="hd2"/>
              </a:cxn>
              <a:cxn ang="5400000">
                <a:pos x="wd2" y="hd2"/>
              </a:cxn>
              <a:cxn ang="10800000">
                <a:pos x="wd2" y="hd2"/>
              </a:cxn>
              <a:cxn ang="16200000">
                <a:pos x="wd2" y="hd2"/>
              </a:cxn>
            </a:cxnLst>
            <a:rect l="0" t="0" r="r" b="b"/>
            <a:pathLst>
              <a:path w="19417" h="20856" extrusionOk="0">
                <a:moveTo>
                  <a:pt x="16077" y="2233"/>
                </a:moveTo>
                <a:cubicBezTo>
                  <a:pt x="12455" y="-744"/>
                  <a:pt x="6967" y="-744"/>
                  <a:pt x="3345" y="2233"/>
                </a:cubicBezTo>
                <a:cubicBezTo>
                  <a:pt x="-846" y="5667"/>
                  <a:pt x="-1089" y="11570"/>
                  <a:pt x="2561" y="15335"/>
                </a:cubicBezTo>
                <a:cubicBezTo>
                  <a:pt x="2777" y="15539"/>
                  <a:pt x="2993" y="15768"/>
                  <a:pt x="3182" y="15997"/>
                </a:cubicBezTo>
                <a:cubicBezTo>
                  <a:pt x="3804" y="16709"/>
                  <a:pt x="5102" y="18337"/>
                  <a:pt x="5913" y="19915"/>
                </a:cubicBezTo>
                <a:cubicBezTo>
                  <a:pt x="6210" y="20500"/>
                  <a:pt x="6832" y="20856"/>
                  <a:pt x="7508" y="20856"/>
                </a:cubicBezTo>
                <a:lnTo>
                  <a:pt x="9725" y="20856"/>
                </a:lnTo>
                <a:lnTo>
                  <a:pt x="11941" y="20856"/>
                </a:lnTo>
                <a:cubicBezTo>
                  <a:pt x="12617" y="20856"/>
                  <a:pt x="13239" y="20500"/>
                  <a:pt x="13536" y="19915"/>
                </a:cubicBezTo>
                <a:cubicBezTo>
                  <a:pt x="14347" y="18337"/>
                  <a:pt x="15645" y="16709"/>
                  <a:pt x="16267" y="15997"/>
                </a:cubicBezTo>
                <a:cubicBezTo>
                  <a:pt x="16456" y="15768"/>
                  <a:pt x="16672" y="15564"/>
                  <a:pt x="16888" y="15335"/>
                </a:cubicBezTo>
                <a:cubicBezTo>
                  <a:pt x="20511" y="11570"/>
                  <a:pt x="20241" y="5667"/>
                  <a:pt x="16077" y="2233"/>
                </a:cubicBezTo>
                <a:close/>
              </a:path>
            </a:pathLst>
          </a:custGeom>
          <a:gradFill>
            <a:gsLst>
              <a:gs pos="0">
                <a:schemeClr val="accent6">
                  <a:satMod val="103000"/>
                  <a:lumMod val="102000"/>
                  <a:tint val="94000"/>
                </a:schemeClr>
              </a:gs>
              <a:gs pos="50000">
                <a:schemeClr val="accent6">
                  <a:satMod val="110000"/>
                  <a:lumMod val="100000"/>
                  <a:shade val="100000"/>
                </a:schemeClr>
              </a:gs>
              <a:gs pos="100000">
                <a:schemeClr val="accent6">
                  <a:lumMod val="75000"/>
                </a:schemeClr>
              </a:gs>
            </a:gsLst>
          </a:gradFill>
          <a:ln/>
        </p:spPr>
        <p:style>
          <a:lnRef idx="1">
            <a:schemeClr val="accent6"/>
          </a:lnRef>
          <a:fillRef idx="3">
            <a:schemeClr val="accent6"/>
          </a:fillRef>
          <a:effectRef idx="2">
            <a:schemeClr val="accent6"/>
          </a:effectRef>
          <a:fontRef idx="minor">
            <a:schemeClr val="lt1"/>
          </a:fontRef>
        </p:style>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Shape">
            <a:extLst>
              <a:ext uri="{FF2B5EF4-FFF2-40B4-BE49-F238E27FC236}">
                <a16:creationId xmlns:a16="http://schemas.microsoft.com/office/drawing/2014/main" id="{03585360-ACA9-AAA1-26E2-EAD5E48AEF5E}"/>
              </a:ext>
            </a:extLst>
          </p:cNvPr>
          <p:cNvSpPr/>
          <p:nvPr/>
        </p:nvSpPr>
        <p:spPr>
          <a:xfrm>
            <a:off x="1155127" y="1660833"/>
            <a:ext cx="1690919" cy="3328038"/>
          </a:xfrm>
          <a:custGeom>
            <a:avLst/>
            <a:gdLst/>
            <a:ahLst/>
            <a:cxnLst>
              <a:cxn ang="0">
                <a:pos x="wd2" y="hd2"/>
              </a:cxn>
              <a:cxn ang="5400000">
                <a:pos x="wd2" y="hd2"/>
              </a:cxn>
              <a:cxn ang="10800000">
                <a:pos x="wd2" y="hd2"/>
              </a:cxn>
              <a:cxn ang="16200000">
                <a:pos x="wd2" y="hd2"/>
              </a:cxn>
            </a:cxnLst>
            <a:rect l="0" t="0" r="r" b="b"/>
            <a:pathLst>
              <a:path w="21416" h="21127" extrusionOk="0">
                <a:moveTo>
                  <a:pt x="21410" y="5600"/>
                </a:moveTo>
                <a:cubicBezTo>
                  <a:pt x="21311" y="3975"/>
                  <a:pt x="20007" y="2497"/>
                  <a:pt x="17719" y="1418"/>
                </a:cubicBezTo>
                <a:cubicBezTo>
                  <a:pt x="13709" y="-473"/>
                  <a:pt x="7682" y="-473"/>
                  <a:pt x="3697" y="1418"/>
                </a:cubicBezTo>
                <a:cubicBezTo>
                  <a:pt x="1433" y="2483"/>
                  <a:pt x="105" y="3975"/>
                  <a:pt x="6" y="5600"/>
                </a:cubicBezTo>
                <a:cubicBezTo>
                  <a:pt x="-92" y="7198"/>
                  <a:pt x="1040" y="8769"/>
                  <a:pt x="3131" y="9888"/>
                </a:cubicBezTo>
                <a:cubicBezTo>
                  <a:pt x="3155" y="9901"/>
                  <a:pt x="5640" y="11379"/>
                  <a:pt x="6083" y="13709"/>
                </a:cubicBezTo>
                <a:cubicBezTo>
                  <a:pt x="6157" y="14176"/>
                  <a:pt x="6895" y="14522"/>
                  <a:pt x="7756" y="14522"/>
                </a:cubicBezTo>
                <a:lnTo>
                  <a:pt x="14447" y="14522"/>
                </a:lnTo>
                <a:cubicBezTo>
                  <a:pt x="15112" y="14522"/>
                  <a:pt x="15628" y="14815"/>
                  <a:pt x="15628" y="15161"/>
                </a:cubicBezTo>
                <a:cubicBezTo>
                  <a:pt x="15628" y="15507"/>
                  <a:pt x="15087" y="15800"/>
                  <a:pt x="14447" y="15800"/>
                </a:cubicBezTo>
                <a:lnTo>
                  <a:pt x="7830" y="15800"/>
                </a:lnTo>
                <a:cubicBezTo>
                  <a:pt x="6895" y="15800"/>
                  <a:pt x="6157" y="16213"/>
                  <a:pt x="6157" y="16706"/>
                </a:cubicBezTo>
                <a:cubicBezTo>
                  <a:pt x="6157" y="17212"/>
                  <a:pt x="6919" y="17611"/>
                  <a:pt x="7830" y="17611"/>
                </a:cubicBezTo>
                <a:lnTo>
                  <a:pt x="14447" y="17611"/>
                </a:lnTo>
                <a:cubicBezTo>
                  <a:pt x="15112" y="17611"/>
                  <a:pt x="15628" y="17904"/>
                  <a:pt x="15628" y="18251"/>
                </a:cubicBezTo>
                <a:cubicBezTo>
                  <a:pt x="15628" y="18597"/>
                  <a:pt x="15087" y="18890"/>
                  <a:pt x="14447" y="18890"/>
                </a:cubicBezTo>
                <a:lnTo>
                  <a:pt x="12233" y="18890"/>
                </a:lnTo>
                <a:cubicBezTo>
                  <a:pt x="11249" y="18890"/>
                  <a:pt x="10462" y="19316"/>
                  <a:pt x="10462" y="19849"/>
                </a:cubicBezTo>
                <a:lnTo>
                  <a:pt x="10462" y="20328"/>
                </a:lnTo>
                <a:cubicBezTo>
                  <a:pt x="10167" y="20381"/>
                  <a:pt x="9945" y="20541"/>
                  <a:pt x="9945" y="20714"/>
                </a:cubicBezTo>
                <a:cubicBezTo>
                  <a:pt x="9945" y="20941"/>
                  <a:pt x="10290" y="21127"/>
                  <a:pt x="10708" y="21127"/>
                </a:cubicBezTo>
                <a:cubicBezTo>
                  <a:pt x="11126" y="21127"/>
                  <a:pt x="11471" y="20941"/>
                  <a:pt x="11471" y="20714"/>
                </a:cubicBezTo>
                <a:cubicBezTo>
                  <a:pt x="11471" y="20528"/>
                  <a:pt x="11249" y="20381"/>
                  <a:pt x="10954" y="20328"/>
                </a:cubicBezTo>
                <a:lnTo>
                  <a:pt x="10954" y="19849"/>
                </a:lnTo>
                <a:cubicBezTo>
                  <a:pt x="10954" y="19462"/>
                  <a:pt x="11520" y="19156"/>
                  <a:pt x="12233" y="19156"/>
                </a:cubicBezTo>
                <a:lnTo>
                  <a:pt x="14447" y="19156"/>
                </a:lnTo>
                <a:cubicBezTo>
                  <a:pt x="15382" y="19156"/>
                  <a:pt x="16120" y="18743"/>
                  <a:pt x="16120" y="18251"/>
                </a:cubicBezTo>
                <a:cubicBezTo>
                  <a:pt x="16120" y="17758"/>
                  <a:pt x="15358" y="17345"/>
                  <a:pt x="14447" y="17345"/>
                </a:cubicBezTo>
                <a:lnTo>
                  <a:pt x="7830" y="17345"/>
                </a:lnTo>
                <a:cubicBezTo>
                  <a:pt x="7165" y="17345"/>
                  <a:pt x="6649" y="17052"/>
                  <a:pt x="6649" y="16706"/>
                </a:cubicBezTo>
                <a:cubicBezTo>
                  <a:pt x="6649" y="16360"/>
                  <a:pt x="7190" y="16067"/>
                  <a:pt x="7830" y="16067"/>
                </a:cubicBezTo>
                <a:lnTo>
                  <a:pt x="14447" y="16067"/>
                </a:lnTo>
                <a:cubicBezTo>
                  <a:pt x="15382" y="16067"/>
                  <a:pt x="16120" y="15654"/>
                  <a:pt x="16120" y="15161"/>
                </a:cubicBezTo>
                <a:cubicBezTo>
                  <a:pt x="16120" y="14655"/>
                  <a:pt x="15358" y="14255"/>
                  <a:pt x="14447" y="14255"/>
                </a:cubicBezTo>
                <a:lnTo>
                  <a:pt x="7756" y="14255"/>
                </a:lnTo>
                <a:cubicBezTo>
                  <a:pt x="7141" y="14255"/>
                  <a:pt x="6624" y="14016"/>
                  <a:pt x="6575" y="13683"/>
                </a:cubicBezTo>
                <a:cubicBezTo>
                  <a:pt x="6132" y="11273"/>
                  <a:pt x="3623" y="9768"/>
                  <a:pt x="3500" y="9701"/>
                </a:cubicBezTo>
                <a:cubicBezTo>
                  <a:pt x="1507" y="8622"/>
                  <a:pt x="425" y="7131"/>
                  <a:pt x="523" y="5600"/>
                </a:cubicBezTo>
                <a:cubicBezTo>
                  <a:pt x="621" y="4055"/>
                  <a:pt x="1876" y="2643"/>
                  <a:pt x="4041" y="1618"/>
                </a:cubicBezTo>
                <a:cubicBezTo>
                  <a:pt x="7854" y="-180"/>
                  <a:pt x="13611" y="-180"/>
                  <a:pt x="17424" y="1618"/>
                </a:cubicBezTo>
                <a:cubicBezTo>
                  <a:pt x="19589" y="2643"/>
                  <a:pt x="20844" y="4055"/>
                  <a:pt x="20942" y="5600"/>
                </a:cubicBezTo>
                <a:cubicBezTo>
                  <a:pt x="21041" y="6998"/>
                  <a:pt x="20130" y="8369"/>
                  <a:pt x="18433" y="9421"/>
                </a:cubicBezTo>
                <a:cubicBezTo>
                  <a:pt x="18334" y="9395"/>
                  <a:pt x="18236" y="9395"/>
                  <a:pt x="18138" y="9395"/>
                </a:cubicBezTo>
                <a:cubicBezTo>
                  <a:pt x="17719" y="9395"/>
                  <a:pt x="17375" y="9581"/>
                  <a:pt x="17375" y="9808"/>
                </a:cubicBezTo>
                <a:cubicBezTo>
                  <a:pt x="17375" y="10034"/>
                  <a:pt x="17719" y="10220"/>
                  <a:pt x="18138" y="10220"/>
                </a:cubicBezTo>
                <a:cubicBezTo>
                  <a:pt x="18556" y="10220"/>
                  <a:pt x="18900" y="10034"/>
                  <a:pt x="18900" y="9808"/>
                </a:cubicBezTo>
                <a:cubicBezTo>
                  <a:pt x="18900" y="9741"/>
                  <a:pt x="18851" y="9661"/>
                  <a:pt x="18802" y="9608"/>
                </a:cubicBezTo>
                <a:cubicBezTo>
                  <a:pt x="20549" y="8516"/>
                  <a:pt x="21508" y="7078"/>
                  <a:pt x="21410" y="5600"/>
                </a:cubicBezTo>
                <a:close/>
              </a:path>
            </a:pathLst>
          </a:custGeom>
          <a:solidFill>
            <a:schemeClr val="accent6">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Shape">
            <a:extLst>
              <a:ext uri="{FF2B5EF4-FFF2-40B4-BE49-F238E27FC236}">
                <a16:creationId xmlns:a16="http://schemas.microsoft.com/office/drawing/2014/main" id="{B05ED26F-E241-6C0C-DE07-F3B3F7146FCE}"/>
              </a:ext>
            </a:extLst>
          </p:cNvPr>
          <p:cNvSpPr/>
          <p:nvPr/>
        </p:nvSpPr>
        <p:spPr>
          <a:xfrm>
            <a:off x="3963427" y="1812052"/>
            <a:ext cx="1415722" cy="1700074"/>
          </a:xfrm>
          <a:custGeom>
            <a:avLst/>
            <a:gdLst/>
            <a:ahLst/>
            <a:cxnLst>
              <a:cxn ang="0">
                <a:pos x="wd2" y="hd2"/>
              </a:cxn>
              <a:cxn ang="5400000">
                <a:pos x="wd2" y="hd2"/>
              </a:cxn>
              <a:cxn ang="10800000">
                <a:pos x="wd2" y="hd2"/>
              </a:cxn>
              <a:cxn ang="16200000">
                <a:pos x="wd2" y="hd2"/>
              </a:cxn>
            </a:cxnLst>
            <a:rect l="0" t="0" r="r" b="b"/>
            <a:pathLst>
              <a:path w="19413" h="20856" extrusionOk="0">
                <a:moveTo>
                  <a:pt x="16057" y="2233"/>
                </a:moveTo>
                <a:cubicBezTo>
                  <a:pt x="12439" y="-744"/>
                  <a:pt x="6958" y="-744"/>
                  <a:pt x="3340" y="2233"/>
                </a:cubicBezTo>
                <a:cubicBezTo>
                  <a:pt x="-845" y="5667"/>
                  <a:pt x="-1088" y="11570"/>
                  <a:pt x="2557" y="15335"/>
                </a:cubicBezTo>
                <a:cubicBezTo>
                  <a:pt x="2773" y="15539"/>
                  <a:pt x="2989" y="15768"/>
                  <a:pt x="3178" y="15997"/>
                </a:cubicBezTo>
                <a:cubicBezTo>
                  <a:pt x="3799" y="16709"/>
                  <a:pt x="5095" y="18337"/>
                  <a:pt x="5905" y="19915"/>
                </a:cubicBezTo>
                <a:cubicBezTo>
                  <a:pt x="6202" y="20500"/>
                  <a:pt x="6823" y="20856"/>
                  <a:pt x="7498" y="20856"/>
                </a:cubicBezTo>
                <a:lnTo>
                  <a:pt x="9712" y="20856"/>
                </a:lnTo>
                <a:lnTo>
                  <a:pt x="11926" y="20856"/>
                </a:lnTo>
                <a:cubicBezTo>
                  <a:pt x="12601" y="20856"/>
                  <a:pt x="13222" y="20500"/>
                  <a:pt x="13519" y="19915"/>
                </a:cubicBezTo>
                <a:cubicBezTo>
                  <a:pt x="14329" y="18337"/>
                  <a:pt x="15625" y="16709"/>
                  <a:pt x="16246" y="15997"/>
                </a:cubicBezTo>
                <a:cubicBezTo>
                  <a:pt x="16435" y="15768"/>
                  <a:pt x="16651" y="15564"/>
                  <a:pt x="16867" y="15335"/>
                </a:cubicBezTo>
                <a:cubicBezTo>
                  <a:pt x="20512" y="11570"/>
                  <a:pt x="20242" y="5667"/>
                  <a:pt x="16057" y="2233"/>
                </a:cubicBezTo>
                <a:close/>
              </a:path>
            </a:pathLst>
          </a:custGeom>
          <a:gradFill>
            <a:gsLst>
              <a:gs pos="0">
                <a:schemeClr val="accent2">
                  <a:satMod val="103000"/>
                  <a:lumMod val="102000"/>
                  <a:tint val="94000"/>
                </a:schemeClr>
              </a:gs>
              <a:gs pos="50000">
                <a:schemeClr val="accent2">
                  <a:satMod val="110000"/>
                  <a:lumMod val="100000"/>
                  <a:shade val="100000"/>
                </a:schemeClr>
              </a:gs>
              <a:gs pos="100000">
                <a:schemeClr val="accent2">
                  <a:lumMod val="75000"/>
                </a:schemeClr>
              </a:gs>
            </a:gsLst>
          </a:gradFill>
          <a:ln/>
        </p:spPr>
        <p:style>
          <a:lnRef idx="1">
            <a:schemeClr val="accent2"/>
          </a:lnRef>
          <a:fillRef idx="3">
            <a:schemeClr val="accent2"/>
          </a:fillRef>
          <a:effectRef idx="2">
            <a:schemeClr val="accent2"/>
          </a:effectRef>
          <a:fontRef idx="minor">
            <a:schemeClr val="lt1"/>
          </a:fontRef>
        </p:style>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Shape">
            <a:extLst>
              <a:ext uri="{FF2B5EF4-FFF2-40B4-BE49-F238E27FC236}">
                <a16:creationId xmlns:a16="http://schemas.microsoft.com/office/drawing/2014/main" id="{2B7F5D93-CDCE-E7DF-1CF7-D4D818DE1461}"/>
              </a:ext>
            </a:extLst>
          </p:cNvPr>
          <p:cNvSpPr/>
          <p:nvPr/>
        </p:nvSpPr>
        <p:spPr>
          <a:xfrm>
            <a:off x="3813231" y="1660833"/>
            <a:ext cx="1690698" cy="3328038"/>
          </a:xfrm>
          <a:custGeom>
            <a:avLst/>
            <a:gdLst/>
            <a:ahLst/>
            <a:cxnLst>
              <a:cxn ang="0">
                <a:pos x="wd2" y="hd2"/>
              </a:cxn>
              <a:cxn ang="5400000">
                <a:pos x="wd2" y="hd2"/>
              </a:cxn>
              <a:cxn ang="10800000">
                <a:pos x="wd2" y="hd2"/>
              </a:cxn>
              <a:cxn ang="16200000">
                <a:pos x="wd2" y="hd2"/>
              </a:cxn>
            </a:cxnLst>
            <a:rect l="0" t="0" r="r" b="b"/>
            <a:pathLst>
              <a:path w="21438" h="21127" extrusionOk="0">
                <a:moveTo>
                  <a:pt x="21433" y="5600"/>
                </a:moveTo>
                <a:cubicBezTo>
                  <a:pt x="21335" y="3975"/>
                  <a:pt x="20029" y="2497"/>
                  <a:pt x="17739" y="1418"/>
                </a:cubicBezTo>
                <a:cubicBezTo>
                  <a:pt x="13724" y="-473"/>
                  <a:pt x="7690" y="-473"/>
                  <a:pt x="3700" y="1418"/>
                </a:cubicBezTo>
                <a:cubicBezTo>
                  <a:pt x="1434" y="2483"/>
                  <a:pt x="104" y="3975"/>
                  <a:pt x="6" y="5600"/>
                </a:cubicBezTo>
                <a:cubicBezTo>
                  <a:pt x="-93" y="7198"/>
                  <a:pt x="1040" y="8769"/>
                  <a:pt x="3133" y="9888"/>
                </a:cubicBezTo>
                <a:cubicBezTo>
                  <a:pt x="3158" y="9901"/>
                  <a:pt x="5646" y="11379"/>
                  <a:pt x="6089" y="13709"/>
                </a:cubicBezTo>
                <a:cubicBezTo>
                  <a:pt x="6163" y="14176"/>
                  <a:pt x="6902" y="14522"/>
                  <a:pt x="7764" y="14522"/>
                </a:cubicBezTo>
                <a:lnTo>
                  <a:pt x="14463" y="14522"/>
                </a:lnTo>
                <a:cubicBezTo>
                  <a:pt x="15128" y="14522"/>
                  <a:pt x="15645" y="14815"/>
                  <a:pt x="15645" y="15161"/>
                </a:cubicBezTo>
                <a:cubicBezTo>
                  <a:pt x="15645" y="15507"/>
                  <a:pt x="15103" y="15800"/>
                  <a:pt x="14463" y="15800"/>
                </a:cubicBezTo>
                <a:lnTo>
                  <a:pt x="7813" y="15800"/>
                </a:lnTo>
                <a:cubicBezTo>
                  <a:pt x="6877" y="15800"/>
                  <a:pt x="6138" y="16213"/>
                  <a:pt x="6138" y="16706"/>
                </a:cubicBezTo>
                <a:cubicBezTo>
                  <a:pt x="6138" y="17212"/>
                  <a:pt x="6902" y="17611"/>
                  <a:pt x="7813" y="17611"/>
                </a:cubicBezTo>
                <a:lnTo>
                  <a:pt x="14463" y="17611"/>
                </a:lnTo>
                <a:cubicBezTo>
                  <a:pt x="15128" y="17611"/>
                  <a:pt x="15645" y="17904"/>
                  <a:pt x="15645" y="18251"/>
                </a:cubicBezTo>
                <a:cubicBezTo>
                  <a:pt x="15645" y="18597"/>
                  <a:pt x="15103" y="18890"/>
                  <a:pt x="14463" y="18890"/>
                </a:cubicBezTo>
                <a:lnTo>
                  <a:pt x="12246" y="18890"/>
                </a:lnTo>
                <a:cubicBezTo>
                  <a:pt x="11261" y="18890"/>
                  <a:pt x="10473" y="19316"/>
                  <a:pt x="10473" y="19849"/>
                </a:cubicBezTo>
                <a:lnTo>
                  <a:pt x="10473" y="20328"/>
                </a:lnTo>
                <a:cubicBezTo>
                  <a:pt x="10177" y="20381"/>
                  <a:pt x="9956" y="20541"/>
                  <a:pt x="9956" y="20714"/>
                </a:cubicBezTo>
                <a:cubicBezTo>
                  <a:pt x="9956" y="20941"/>
                  <a:pt x="10301" y="21127"/>
                  <a:pt x="10719" y="21127"/>
                </a:cubicBezTo>
                <a:cubicBezTo>
                  <a:pt x="11138" y="21127"/>
                  <a:pt x="11483" y="20941"/>
                  <a:pt x="11483" y="20714"/>
                </a:cubicBezTo>
                <a:cubicBezTo>
                  <a:pt x="11483" y="20528"/>
                  <a:pt x="11261" y="20381"/>
                  <a:pt x="10966" y="20328"/>
                </a:cubicBezTo>
                <a:lnTo>
                  <a:pt x="10966" y="19849"/>
                </a:lnTo>
                <a:cubicBezTo>
                  <a:pt x="10966" y="19462"/>
                  <a:pt x="11532" y="19156"/>
                  <a:pt x="12246" y="19156"/>
                </a:cubicBezTo>
                <a:lnTo>
                  <a:pt x="14463" y="19156"/>
                </a:lnTo>
                <a:cubicBezTo>
                  <a:pt x="15399" y="19156"/>
                  <a:pt x="16138" y="18743"/>
                  <a:pt x="16138" y="18251"/>
                </a:cubicBezTo>
                <a:cubicBezTo>
                  <a:pt x="16138" y="17758"/>
                  <a:pt x="15374" y="17345"/>
                  <a:pt x="14463" y="17345"/>
                </a:cubicBezTo>
                <a:lnTo>
                  <a:pt x="7813" y="17345"/>
                </a:lnTo>
                <a:cubicBezTo>
                  <a:pt x="7148" y="17345"/>
                  <a:pt x="6631" y="17052"/>
                  <a:pt x="6631" y="16706"/>
                </a:cubicBezTo>
                <a:cubicBezTo>
                  <a:pt x="6631" y="16360"/>
                  <a:pt x="7173" y="16067"/>
                  <a:pt x="7813" y="16067"/>
                </a:cubicBezTo>
                <a:lnTo>
                  <a:pt x="14463" y="16067"/>
                </a:lnTo>
                <a:cubicBezTo>
                  <a:pt x="15399" y="16067"/>
                  <a:pt x="16138" y="15654"/>
                  <a:pt x="16138" y="15161"/>
                </a:cubicBezTo>
                <a:cubicBezTo>
                  <a:pt x="16138" y="14655"/>
                  <a:pt x="15374" y="14255"/>
                  <a:pt x="14463" y="14255"/>
                </a:cubicBezTo>
                <a:lnTo>
                  <a:pt x="7764" y="14255"/>
                </a:lnTo>
                <a:cubicBezTo>
                  <a:pt x="7148" y="14255"/>
                  <a:pt x="6631" y="14016"/>
                  <a:pt x="6582" y="13683"/>
                </a:cubicBezTo>
                <a:cubicBezTo>
                  <a:pt x="6138" y="11273"/>
                  <a:pt x="3626" y="9768"/>
                  <a:pt x="3503" y="9701"/>
                </a:cubicBezTo>
                <a:cubicBezTo>
                  <a:pt x="1508" y="8622"/>
                  <a:pt x="424" y="7131"/>
                  <a:pt x="523" y="5600"/>
                </a:cubicBezTo>
                <a:cubicBezTo>
                  <a:pt x="621" y="4055"/>
                  <a:pt x="1877" y="2643"/>
                  <a:pt x="4045" y="1618"/>
                </a:cubicBezTo>
                <a:cubicBezTo>
                  <a:pt x="7862" y="-180"/>
                  <a:pt x="13626" y="-180"/>
                  <a:pt x="17443" y="1618"/>
                </a:cubicBezTo>
                <a:cubicBezTo>
                  <a:pt x="19611" y="2643"/>
                  <a:pt x="20867" y="4055"/>
                  <a:pt x="20965" y="5600"/>
                </a:cubicBezTo>
                <a:cubicBezTo>
                  <a:pt x="21064" y="6998"/>
                  <a:pt x="20152" y="8369"/>
                  <a:pt x="18453" y="9421"/>
                </a:cubicBezTo>
                <a:cubicBezTo>
                  <a:pt x="18354" y="9395"/>
                  <a:pt x="18256" y="9395"/>
                  <a:pt x="18157" y="9395"/>
                </a:cubicBezTo>
                <a:cubicBezTo>
                  <a:pt x="17739" y="9395"/>
                  <a:pt x="17394" y="9581"/>
                  <a:pt x="17394" y="9808"/>
                </a:cubicBezTo>
                <a:cubicBezTo>
                  <a:pt x="17394" y="10034"/>
                  <a:pt x="17739" y="10220"/>
                  <a:pt x="18157" y="10220"/>
                </a:cubicBezTo>
                <a:cubicBezTo>
                  <a:pt x="18576" y="10220"/>
                  <a:pt x="18921" y="10034"/>
                  <a:pt x="18921" y="9808"/>
                </a:cubicBezTo>
                <a:cubicBezTo>
                  <a:pt x="18921" y="9741"/>
                  <a:pt x="18872" y="9661"/>
                  <a:pt x="18822" y="9608"/>
                </a:cubicBezTo>
                <a:cubicBezTo>
                  <a:pt x="20571" y="8516"/>
                  <a:pt x="21507" y="7078"/>
                  <a:pt x="21433" y="5600"/>
                </a:cubicBezTo>
                <a:close/>
              </a:path>
            </a:pathLst>
          </a:custGeom>
          <a:solidFill>
            <a:schemeClr val="accent2">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Shape">
            <a:extLst>
              <a:ext uri="{FF2B5EF4-FFF2-40B4-BE49-F238E27FC236}">
                <a16:creationId xmlns:a16="http://schemas.microsoft.com/office/drawing/2014/main" id="{4B6533BA-54CC-00D9-A5DC-83C51DC41768}"/>
              </a:ext>
            </a:extLst>
          </p:cNvPr>
          <p:cNvSpPr/>
          <p:nvPr/>
        </p:nvSpPr>
        <p:spPr>
          <a:xfrm>
            <a:off x="6651599" y="1812052"/>
            <a:ext cx="1414938" cy="1700074"/>
          </a:xfrm>
          <a:custGeom>
            <a:avLst/>
            <a:gdLst/>
            <a:ahLst/>
            <a:cxnLst>
              <a:cxn ang="0">
                <a:pos x="wd2" y="hd2"/>
              </a:cxn>
              <a:cxn ang="5400000">
                <a:pos x="wd2" y="hd2"/>
              </a:cxn>
              <a:cxn ang="10800000">
                <a:pos x="wd2" y="hd2"/>
              </a:cxn>
              <a:cxn ang="16200000">
                <a:pos x="wd2" y="hd2"/>
              </a:cxn>
            </a:cxnLst>
            <a:rect l="0" t="0" r="r" b="b"/>
            <a:pathLst>
              <a:path w="19426" h="20856" extrusionOk="0">
                <a:moveTo>
                  <a:pt x="16077" y="2233"/>
                </a:moveTo>
                <a:cubicBezTo>
                  <a:pt x="12455" y="-744"/>
                  <a:pt x="6967" y="-744"/>
                  <a:pt x="3345" y="2233"/>
                </a:cubicBezTo>
                <a:cubicBezTo>
                  <a:pt x="-846" y="5667"/>
                  <a:pt x="-1089" y="11570"/>
                  <a:pt x="2561" y="15335"/>
                </a:cubicBezTo>
                <a:cubicBezTo>
                  <a:pt x="2777" y="15539"/>
                  <a:pt x="2993" y="15768"/>
                  <a:pt x="3182" y="15997"/>
                </a:cubicBezTo>
                <a:cubicBezTo>
                  <a:pt x="3804" y="16709"/>
                  <a:pt x="5102" y="18337"/>
                  <a:pt x="5913" y="19915"/>
                </a:cubicBezTo>
                <a:cubicBezTo>
                  <a:pt x="6210" y="20500"/>
                  <a:pt x="6832" y="20856"/>
                  <a:pt x="7508" y="20856"/>
                </a:cubicBezTo>
                <a:lnTo>
                  <a:pt x="9725" y="20856"/>
                </a:lnTo>
                <a:lnTo>
                  <a:pt x="11941" y="20856"/>
                </a:lnTo>
                <a:cubicBezTo>
                  <a:pt x="12617" y="20856"/>
                  <a:pt x="13239" y="20500"/>
                  <a:pt x="13536" y="19915"/>
                </a:cubicBezTo>
                <a:cubicBezTo>
                  <a:pt x="14347" y="18337"/>
                  <a:pt x="15645" y="16709"/>
                  <a:pt x="16267" y="15997"/>
                </a:cubicBezTo>
                <a:cubicBezTo>
                  <a:pt x="16456" y="15768"/>
                  <a:pt x="16672" y="15564"/>
                  <a:pt x="16888" y="15335"/>
                </a:cubicBezTo>
                <a:cubicBezTo>
                  <a:pt x="20511" y="11570"/>
                  <a:pt x="20268" y="5667"/>
                  <a:pt x="16077" y="2233"/>
                </a:cubicBezTo>
                <a:close/>
              </a:path>
            </a:pathLst>
          </a:custGeom>
          <a:gradFill>
            <a:gsLst>
              <a:gs pos="0">
                <a:schemeClr val="accent3">
                  <a:satMod val="103000"/>
                  <a:lumMod val="102000"/>
                  <a:tint val="94000"/>
                </a:schemeClr>
              </a:gs>
              <a:gs pos="50000">
                <a:schemeClr val="accent3">
                  <a:satMod val="110000"/>
                  <a:lumMod val="100000"/>
                  <a:shade val="100000"/>
                </a:schemeClr>
              </a:gs>
              <a:gs pos="100000">
                <a:schemeClr val="accent3">
                  <a:lumMod val="75000"/>
                </a:schemeClr>
              </a:gs>
            </a:gsLst>
          </a:gradFill>
          <a:ln/>
        </p:spPr>
        <p:style>
          <a:lnRef idx="1">
            <a:schemeClr val="accent3"/>
          </a:lnRef>
          <a:fillRef idx="3">
            <a:schemeClr val="accent3"/>
          </a:fillRef>
          <a:effectRef idx="2">
            <a:schemeClr val="accent3"/>
          </a:effectRef>
          <a:fontRef idx="minor">
            <a:schemeClr val="lt1"/>
          </a:fontRef>
        </p:style>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Shape">
            <a:extLst>
              <a:ext uri="{FF2B5EF4-FFF2-40B4-BE49-F238E27FC236}">
                <a16:creationId xmlns:a16="http://schemas.microsoft.com/office/drawing/2014/main" id="{72E41363-666E-8B15-B556-611CBDDC564D}"/>
              </a:ext>
            </a:extLst>
          </p:cNvPr>
          <p:cNvSpPr/>
          <p:nvPr/>
        </p:nvSpPr>
        <p:spPr>
          <a:xfrm>
            <a:off x="6501403" y="1660833"/>
            <a:ext cx="1690921" cy="3328038"/>
          </a:xfrm>
          <a:custGeom>
            <a:avLst/>
            <a:gdLst/>
            <a:ahLst/>
            <a:cxnLst>
              <a:cxn ang="0">
                <a:pos x="wd2" y="hd2"/>
              </a:cxn>
              <a:cxn ang="5400000">
                <a:pos x="wd2" y="hd2"/>
              </a:cxn>
              <a:cxn ang="10800000">
                <a:pos x="wd2" y="hd2"/>
              </a:cxn>
              <a:cxn ang="16200000">
                <a:pos x="wd2" y="hd2"/>
              </a:cxn>
            </a:cxnLst>
            <a:rect l="0" t="0" r="r" b="b"/>
            <a:pathLst>
              <a:path w="21416" h="21127" extrusionOk="0">
                <a:moveTo>
                  <a:pt x="21410" y="5600"/>
                </a:moveTo>
                <a:cubicBezTo>
                  <a:pt x="21311" y="3975"/>
                  <a:pt x="20007" y="2497"/>
                  <a:pt x="17719" y="1418"/>
                </a:cubicBezTo>
                <a:cubicBezTo>
                  <a:pt x="13709" y="-473"/>
                  <a:pt x="7682" y="-473"/>
                  <a:pt x="3697" y="1418"/>
                </a:cubicBezTo>
                <a:cubicBezTo>
                  <a:pt x="1433" y="2483"/>
                  <a:pt x="105" y="3975"/>
                  <a:pt x="6" y="5600"/>
                </a:cubicBezTo>
                <a:cubicBezTo>
                  <a:pt x="-92" y="7198"/>
                  <a:pt x="1040" y="8769"/>
                  <a:pt x="3131" y="9888"/>
                </a:cubicBezTo>
                <a:cubicBezTo>
                  <a:pt x="3155" y="9901"/>
                  <a:pt x="5640" y="11379"/>
                  <a:pt x="6083" y="13709"/>
                </a:cubicBezTo>
                <a:cubicBezTo>
                  <a:pt x="6157" y="14176"/>
                  <a:pt x="6895" y="14522"/>
                  <a:pt x="7756" y="14522"/>
                </a:cubicBezTo>
                <a:lnTo>
                  <a:pt x="14447" y="14522"/>
                </a:lnTo>
                <a:cubicBezTo>
                  <a:pt x="15112" y="14522"/>
                  <a:pt x="15628" y="14815"/>
                  <a:pt x="15628" y="15161"/>
                </a:cubicBezTo>
                <a:cubicBezTo>
                  <a:pt x="15628" y="15507"/>
                  <a:pt x="15087" y="15800"/>
                  <a:pt x="14447" y="15800"/>
                </a:cubicBezTo>
                <a:lnTo>
                  <a:pt x="7830" y="15800"/>
                </a:lnTo>
                <a:cubicBezTo>
                  <a:pt x="6895" y="15800"/>
                  <a:pt x="6157" y="16213"/>
                  <a:pt x="6157" y="16706"/>
                </a:cubicBezTo>
                <a:cubicBezTo>
                  <a:pt x="6157" y="17212"/>
                  <a:pt x="6919" y="17611"/>
                  <a:pt x="7830" y="17611"/>
                </a:cubicBezTo>
                <a:lnTo>
                  <a:pt x="14447" y="17611"/>
                </a:lnTo>
                <a:cubicBezTo>
                  <a:pt x="15112" y="17611"/>
                  <a:pt x="15628" y="17904"/>
                  <a:pt x="15628" y="18251"/>
                </a:cubicBezTo>
                <a:cubicBezTo>
                  <a:pt x="15628" y="18597"/>
                  <a:pt x="15087" y="18890"/>
                  <a:pt x="14447" y="18890"/>
                </a:cubicBezTo>
                <a:lnTo>
                  <a:pt x="12233" y="18890"/>
                </a:lnTo>
                <a:cubicBezTo>
                  <a:pt x="11249" y="18890"/>
                  <a:pt x="10462" y="19316"/>
                  <a:pt x="10462" y="19849"/>
                </a:cubicBezTo>
                <a:lnTo>
                  <a:pt x="10462" y="20328"/>
                </a:lnTo>
                <a:cubicBezTo>
                  <a:pt x="10167" y="20381"/>
                  <a:pt x="9945" y="20541"/>
                  <a:pt x="9945" y="20714"/>
                </a:cubicBezTo>
                <a:cubicBezTo>
                  <a:pt x="9945" y="20941"/>
                  <a:pt x="10290" y="21127"/>
                  <a:pt x="10708" y="21127"/>
                </a:cubicBezTo>
                <a:cubicBezTo>
                  <a:pt x="11126" y="21127"/>
                  <a:pt x="11471" y="20941"/>
                  <a:pt x="11471" y="20714"/>
                </a:cubicBezTo>
                <a:cubicBezTo>
                  <a:pt x="11471" y="20528"/>
                  <a:pt x="11249" y="20381"/>
                  <a:pt x="10954" y="20328"/>
                </a:cubicBezTo>
                <a:lnTo>
                  <a:pt x="10954" y="19849"/>
                </a:lnTo>
                <a:cubicBezTo>
                  <a:pt x="10954" y="19462"/>
                  <a:pt x="11520" y="19156"/>
                  <a:pt x="12233" y="19156"/>
                </a:cubicBezTo>
                <a:lnTo>
                  <a:pt x="14447" y="19156"/>
                </a:lnTo>
                <a:cubicBezTo>
                  <a:pt x="15382" y="19156"/>
                  <a:pt x="16120" y="18743"/>
                  <a:pt x="16120" y="18251"/>
                </a:cubicBezTo>
                <a:cubicBezTo>
                  <a:pt x="16120" y="17758"/>
                  <a:pt x="15358" y="17345"/>
                  <a:pt x="14447" y="17345"/>
                </a:cubicBezTo>
                <a:lnTo>
                  <a:pt x="7830" y="17345"/>
                </a:lnTo>
                <a:cubicBezTo>
                  <a:pt x="7165" y="17345"/>
                  <a:pt x="6649" y="17052"/>
                  <a:pt x="6649" y="16706"/>
                </a:cubicBezTo>
                <a:cubicBezTo>
                  <a:pt x="6649" y="16360"/>
                  <a:pt x="7190" y="16067"/>
                  <a:pt x="7830" y="16067"/>
                </a:cubicBezTo>
                <a:lnTo>
                  <a:pt x="14447" y="16067"/>
                </a:lnTo>
                <a:cubicBezTo>
                  <a:pt x="15382" y="16067"/>
                  <a:pt x="16120" y="15654"/>
                  <a:pt x="16120" y="15161"/>
                </a:cubicBezTo>
                <a:cubicBezTo>
                  <a:pt x="16120" y="14655"/>
                  <a:pt x="15358" y="14255"/>
                  <a:pt x="14447" y="14255"/>
                </a:cubicBezTo>
                <a:lnTo>
                  <a:pt x="7756" y="14255"/>
                </a:lnTo>
                <a:cubicBezTo>
                  <a:pt x="7141" y="14255"/>
                  <a:pt x="6624" y="14016"/>
                  <a:pt x="6575" y="13683"/>
                </a:cubicBezTo>
                <a:cubicBezTo>
                  <a:pt x="6132" y="11273"/>
                  <a:pt x="3623" y="9768"/>
                  <a:pt x="3500" y="9701"/>
                </a:cubicBezTo>
                <a:cubicBezTo>
                  <a:pt x="1507" y="8622"/>
                  <a:pt x="425" y="7131"/>
                  <a:pt x="523" y="5600"/>
                </a:cubicBezTo>
                <a:cubicBezTo>
                  <a:pt x="621" y="4055"/>
                  <a:pt x="1876" y="2643"/>
                  <a:pt x="4041" y="1618"/>
                </a:cubicBezTo>
                <a:cubicBezTo>
                  <a:pt x="7854" y="-180"/>
                  <a:pt x="13611" y="-180"/>
                  <a:pt x="17424" y="1618"/>
                </a:cubicBezTo>
                <a:cubicBezTo>
                  <a:pt x="19589" y="2643"/>
                  <a:pt x="20844" y="4055"/>
                  <a:pt x="20942" y="5600"/>
                </a:cubicBezTo>
                <a:cubicBezTo>
                  <a:pt x="21041" y="6998"/>
                  <a:pt x="20130" y="8369"/>
                  <a:pt x="18433" y="9421"/>
                </a:cubicBezTo>
                <a:cubicBezTo>
                  <a:pt x="18334" y="9395"/>
                  <a:pt x="18236" y="9395"/>
                  <a:pt x="18138" y="9395"/>
                </a:cubicBezTo>
                <a:cubicBezTo>
                  <a:pt x="17719" y="9395"/>
                  <a:pt x="17375" y="9581"/>
                  <a:pt x="17375" y="9808"/>
                </a:cubicBezTo>
                <a:cubicBezTo>
                  <a:pt x="17375" y="10034"/>
                  <a:pt x="17719" y="10220"/>
                  <a:pt x="18138" y="10220"/>
                </a:cubicBezTo>
                <a:cubicBezTo>
                  <a:pt x="18556" y="10220"/>
                  <a:pt x="18900" y="10034"/>
                  <a:pt x="18900" y="9808"/>
                </a:cubicBezTo>
                <a:cubicBezTo>
                  <a:pt x="18900" y="9741"/>
                  <a:pt x="18851" y="9661"/>
                  <a:pt x="18802" y="9608"/>
                </a:cubicBezTo>
                <a:cubicBezTo>
                  <a:pt x="20549" y="8516"/>
                  <a:pt x="21508" y="7078"/>
                  <a:pt x="21410" y="5600"/>
                </a:cubicBezTo>
                <a:close/>
              </a:path>
            </a:pathLst>
          </a:custGeom>
          <a:solidFill>
            <a:schemeClr val="accent3">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Shape">
            <a:extLst>
              <a:ext uri="{FF2B5EF4-FFF2-40B4-BE49-F238E27FC236}">
                <a16:creationId xmlns:a16="http://schemas.microsoft.com/office/drawing/2014/main" id="{442C7F7B-6A91-B5CE-2623-A3D5928E75AE}"/>
              </a:ext>
            </a:extLst>
          </p:cNvPr>
          <p:cNvSpPr/>
          <p:nvPr/>
        </p:nvSpPr>
        <p:spPr>
          <a:xfrm>
            <a:off x="9329327" y="1812052"/>
            <a:ext cx="1415722" cy="1700074"/>
          </a:xfrm>
          <a:custGeom>
            <a:avLst/>
            <a:gdLst/>
            <a:ahLst/>
            <a:cxnLst>
              <a:cxn ang="0">
                <a:pos x="wd2" y="hd2"/>
              </a:cxn>
              <a:cxn ang="5400000">
                <a:pos x="wd2" y="hd2"/>
              </a:cxn>
              <a:cxn ang="10800000">
                <a:pos x="wd2" y="hd2"/>
              </a:cxn>
              <a:cxn ang="16200000">
                <a:pos x="wd2" y="hd2"/>
              </a:cxn>
            </a:cxnLst>
            <a:rect l="0" t="0" r="r" b="b"/>
            <a:pathLst>
              <a:path w="19413" h="20856" extrusionOk="0">
                <a:moveTo>
                  <a:pt x="16057" y="2233"/>
                </a:moveTo>
                <a:cubicBezTo>
                  <a:pt x="12439" y="-744"/>
                  <a:pt x="6958" y="-744"/>
                  <a:pt x="3340" y="2233"/>
                </a:cubicBezTo>
                <a:cubicBezTo>
                  <a:pt x="-845" y="5667"/>
                  <a:pt x="-1088" y="11570"/>
                  <a:pt x="2557" y="15335"/>
                </a:cubicBezTo>
                <a:cubicBezTo>
                  <a:pt x="2773" y="15539"/>
                  <a:pt x="2989" y="15768"/>
                  <a:pt x="3178" y="15997"/>
                </a:cubicBezTo>
                <a:cubicBezTo>
                  <a:pt x="3799" y="16709"/>
                  <a:pt x="5095" y="18337"/>
                  <a:pt x="5905" y="19915"/>
                </a:cubicBezTo>
                <a:cubicBezTo>
                  <a:pt x="6202" y="20500"/>
                  <a:pt x="6823" y="20856"/>
                  <a:pt x="7498" y="20856"/>
                </a:cubicBezTo>
                <a:lnTo>
                  <a:pt x="9712" y="20856"/>
                </a:lnTo>
                <a:lnTo>
                  <a:pt x="11926" y="20856"/>
                </a:lnTo>
                <a:cubicBezTo>
                  <a:pt x="12601" y="20856"/>
                  <a:pt x="13222" y="20500"/>
                  <a:pt x="13519" y="19915"/>
                </a:cubicBezTo>
                <a:cubicBezTo>
                  <a:pt x="14329" y="18337"/>
                  <a:pt x="15625" y="16709"/>
                  <a:pt x="16246" y="15997"/>
                </a:cubicBezTo>
                <a:cubicBezTo>
                  <a:pt x="16435" y="15768"/>
                  <a:pt x="16651" y="15564"/>
                  <a:pt x="16867" y="15335"/>
                </a:cubicBezTo>
                <a:cubicBezTo>
                  <a:pt x="20512" y="11570"/>
                  <a:pt x="20242" y="5667"/>
                  <a:pt x="16057" y="2233"/>
                </a:cubicBezTo>
                <a:close/>
              </a:path>
            </a:pathLst>
          </a:custGeom>
          <a:gradFill>
            <a:gsLst>
              <a:gs pos="0">
                <a:schemeClr val="accent4">
                  <a:satMod val="103000"/>
                  <a:lumMod val="102000"/>
                  <a:tint val="94000"/>
                </a:schemeClr>
              </a:gs>
              <a:gs pos="50000">
                <a:schemeClr val="accent4">
                  <a:satMod val="110000"/>
                  <a:lumMod val="100000"/>
                  <a:shade val="100000"/>
                </a:schemeClr>
              </a:gs>
              <a:gs pos="100000">
                <a:schemeClr val="accent4">
                  <a:lumMod val="75000"/>
                </a:schemeClr>
              </a:gs>
            </a:gsLst>
          </a:gradFill>
          <a:ln/>
        </p:spPr>
        <p:style>
          <a:lnRef idx="1">
            <a:schemeClr val="accent4"/>
          </a:lnRef>
          <a:fillRef idx="3">
            <a:schemeClr val="accent4"/>
          </a:fillRef>
          <a:effectRef idx="2">
            <a:schemeClr val="accent4"/>
          </a:effectRef>
          <a:fontRef idx="minor">
            <a:schemeClr val="lt1"/>
          </a:fontRef>
        </p:style>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Shape">
            <a:extLst>
              <a:ext uri="{FF2B5EF4-FFF2-40B4-BE49-F238E27FC236}">
                <a16:creationId xmlns:a16="http://schemas.microsoft.com/office/drawing/2014/main" id="{AD22BD8A-B96C-5016-7CF1-5FB031A28949}"/>
              </a:ext>
            </a:extLst>
          </p:cNvPr>
          <p:cNvSpPr/>
          <p:nvPr/>
        </p:nvSpPr>
        <p:spPr>
          <a:xfrm>
            <a:off x="9186049" y="1660833"/>
            <a:ext cx="1690921" cy="3328038"/>
          </a:xfrm>
          <a:custGeom>
            <a:avLst/>
            <a:gdLst/>
            <a:ahLst/>
            <a:cxnLst>
              <a:cxn ang="0">
                <a:pos x="wd2" y="hd2"/>
              </a:cxn>
              <a:cxn ang="5400000">
                <a:pos x="wd2" y="hd2"/>
              </a:cxn>
              <a:cxn ang="10800000">
                <a:pos x="wd2" y="hd2"/>
              </a:cxn>
              <a:cxn ang="16200000">
                <a:pos x="wd2" y="hd2"/>
              </a:cxn>
            </a:cxnLst>
            <a:rect l="0" t="0" r="r" b="b"/>
            <a:pathLst>
              <a:path w="21416" h="21127" extrusionOk="0">
                <a:moveTo>
                  <a:pt x="21410" y="5600"/>
                </a:moveTo>
                <a:cubicBezTo>
                  <a:pt x="21311" y="3975"/>
                  <a:pt x="20007" y="2497"/>
                  <a:pt x="17719" y="1418"/>
                </a:cubicBezTo>
                <a:cubicBezTo>
                  <a:pt x="13709" y="-473"/>
                  <a:pt x="7682" y="-473"/>
                  <a:pt x="3697" y="1418"/>
                </a:cubicBezTo>
                <a:cubicBezTo>
                  <a:pt x="1433" y="2483"/>
                  <a:pt x="105" y="3975"/>
                  <a:pt x="6" y="5600"/>
                </a:cubicBezTo>
                <a:cubicBezTo>
                  <a:pt x="-92" y="7198"/>
                  <a:pt x="1040" y="8769"/>
                  <a:pt x="3131" y="9888"/>
                </a:cubicBezTo>
                <a:cubicBezTo>
                  <a:pt x="3155" y="9901"/>
                  <a:pt x="5640" y="11379"/>
                  <a:pt x="6083" y="13709"/>
                </a:cubicBezTo>
                <a:cubicBezTo>
                  <a:pt x="6157" y="14176"/>
                  <a:pt x="6895" y="14522"/>
                  <a:pt x="7756" y="14522"/>
                </a:cubicBezTo>
                <a:lnTo>
                  <a:pt x="14447" y="14522"/>
                </a:lnTo>
                <a:cubicBezTo>
                  <a:pt x="15112" y="14522"/>
                  <a:pt x="15628" y="14815"/>
                  <a:pt x="15628" y="15161"/>
                </a:cubicBezTo>
                <a:cubicBezTo>
                  <a:pt x="15628" y="15507"/>
                  <a:pt x="15087" y="15800"/>
                  <a:pt x="14447" y="15800"/>
                </a:cubicBezTo>
                <a:lnTo>
                  <a:pt x="7830" y="15800"/>
                </a:lnTo>
                <a:cubicBezTo>
                  <a:pt x="6895" y="15800"/>
                  <a:pt x="6157" y="16213"/>
                  <a:pt x="6157" y="16706"/>
                </a:cubicBezTo>
                <a:cubicBezTo>
                  <a:pt x="6157" y="17212"/>
                  <a:pt x="6919" y="17611"/>
                  <a:pt x="7830" y="17611"/>
                </a:cubicBezTo>
                <a:lnTo>
                  <a:pt x="14447" y="17611"/>
                </a:lnTo>
                <a:cubicBezTo>
                  <a:pt x="15112" y="17611"/>
                  <a:pt x="15628" y="17904"/>
                  <a:pt x="15628" y="18251"/>
                </a:cubicBezTo>
                <a:cubicBezTo>
                  <a:pt x="15628" y="18597"/>
                  <a:pt x="15087" y="18890"/>
                  <a:pt x="14447" y="18890"/>
                </a:cubicBezTo>
                <a:lnTo>
                  <a:pt x="12233" y="18890"/>
                </a:lnTo>
                <a:cubicBezTo>
                  <a:pt x="11249" y="18890"/>
                  <a:pt x="10462" y="19316"/>
                  <a:pt x="10462" y="19849"/>
                </a:cubicBezTo>
                <a:lnTo>
                  <a:pt x="10462" y="20328"/>
                </a:lnTo>
                <a:cubicBezTo>
                  <a:pt x="10167" y="20381"/>
                  <a:pt x="9945" y="20541"/>
                  <a:pt x="9945" y="20714"/>
                </a:cubicBezTo>
                <a:cubicBezTo>
                  <a:pt x="9945" y="20941"/>
                  <a:pt x="10290" y="21127"/>
                  <a:pt x="10708" y="21127"/>
                </a:cubicBezTo>
                <a:cubicBezTo>
                  <a:pt x="11126" y="21127"/>
                  <a:pt x="11471" y="20941"/>
                  <a:pt x="11471" y="20714"/>
                </a:cubicBezTo>
                <a:cubicBezTo>
                  <a:pt x="11471" y="20528"/>
                  <a:pt x="11249" y="20381"/>
                  <a:pt x="10954" y="20328"/>
                </a:cubicBezTo>
                <a:lnTo>
                  <a:pt x="10954" y="19849"/>
                </a:lnTo>
                <a:cubicBezTo>
                  <a:pt x="10954" y="19462"/>
                  <a:pt x="11520" y="19156"/>
                  <a:pt x="12233" y="19156"/>
                </a:cubicBezTo>
                <a:lnTo>
                  <a:pt x="14447" y="19156"/>
                </a:lnTo>
                <a:cubicBezTo>
                  <a:pt x="15382" y="19156"/>
                  <a:pt x="16120" y="18743"/>
                  <a:pt x="16120" y="18251"/>
                </a:cubicBezTo>
                <a:cubicBezTo>
                  <a:pt x="16120" y="17758"/>
                  <a:pt x="15358" y="17345"/>
                  <a:pt x="14447" y="17345"/>
                </a:cubicBezTo>
                <a:lnTo>
                  <a:pt x="7830" y="17345"/>
                </a:lnTo>
                <a:cubicBezTo>
                  <a:pt x="7165" y="17345"/>
                  <a:pt x="6649" y="17052"/>
                  <a:pt x="6649" y="16706"/>
                </a:cubicBezTo>
                <a:cubicBezTo>
                  <a:pt x="6649" y="16360"/>
                  <a:pt x="7190" y="16067"/>
                  <a:pt x="7830" y="16067"/>
                </a:cubicBezTo>
                <a:lnTo>
                  <a:pt x="14447" y="16067"/>
                </a:lnTo>
                <a:cubicBezTo>
                  <a:pt x="15382" y="16067"/>
                  <a:pt x="16120" y="15654"/>
                  <a:pt x="16120" y="15161"/>
                </a:cubicBezTo>
                <a:cubicBezTo>
                  <a:pt x="16120" y="14655"/>
                  <a:pt x="15358" y="14255"/>
                  <a:pt x="14447" y="14255"/>
                </a:cubicBezTo>
                <a:lnTo>
                  <a:pt x="7731" y="14255"/>
                </a:lnTo>
                <a:cubicBezTo>
                  <a:pt x="7116" y="14255"/>
                  <a:pt x="6600" y="14016"/>
                  <a:pt x="6550" y="13683"/>
                </a:cubicBezTo>
                <a:cubicBezTo>
                  <a:pt x="6108" y="11273"/>
                  <a:pt x="3598" y="9768"/>
                  <a:pt x="3475" y="9701"/>
                </a:cubicBezTo>
                <a:cubicBezTo>
                  <a:pt x="1483" y="8622"/>
                  <a:pt x="400" y="7131"/>
                  <a:pt x="498" y="5600"/>
                </a:cubicBezTo>
                <a:cubicBezTo>
                  <a:pt x="597" y="4055"/>
                  <a:pt x="1852" y="2643"/>
                  <a:pt x="4016" y="1618"/>
                </a:cubicBezTo>
                <a:cubicBezTo>
                  <a:pt x="7830" y="-180"/>
                  <a:pt x="13586" y="-180"/>
                  <a:pt x="17400" y="1618"/>
                </a:cubicBezTo>
                <a:cubicBezTo>
                  <a:pt x="19564" y="2643"/>
                  <a:pt x="20819" y="4055"/>
                  <a:pt x="20918" y="5600"/>
                </a:cubicBezTo>
                <a:cubicBezTo>
                  <a:pt x="21016" y="6998"/>
                  <a:pt x="20106" y="8369"/>
                  <a:pt x="18408" y="9421"/>
                </a:cubicBezTo>
                <a:cubicBezTo>
                  <a:pt x="18310" y="9395"/>
                  <a:pt x="18211" y="9395"/>
                  <a:pt x="18113" y="9395"/>
                </a:cubicBezTo>
                <a:cubicBezTo>
                  <a:pt x="17695" y="9395"/>
                  <a:pt x="17350" y="9581"/>
                  <a:pt x="17350" y="9808"/>
                </a:cubicBezTo>
                <a:cubicBezTo>
                  <a:pt x="17350" y="10034"/>
                  <a:pt x="17695" y="10220"/>
                  <a:pt x="18113" y="10220"/>
                </a:cubicBezTo>
                <a:cubicBezTo>
                  <a:pt x="18531" y="10220"/>
                  <a:pt x="18876" y="10034"/>
                  <a:pt x="18876" y="9808"/>
                </a:cubicBezTo>
                <a:cubicBezTo>
                  <a:pt x="18876" y="9741"/>
                  <a:pt x="18826" y="9661"/>
                  <a:pt x="18777" y="9608"/>
                </a:cubicBezTo>
                <a:cubicBezTo>
                  <a:pt x="20549" y="8516"/>
                  <a:pt x="21508" y="7078"/>
                  <a:pt x="21410" y="5600"/>
                </a:cubicBezTo>
                <a:close/>
              </a:path>
            </a:pathLst>
          </a:custGeom>
          <a:solidFill>
            <a:schemeClr val="accent4">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 name="Graphic 19" descr="Bar graph with upward trend with solid fill">
            <a:extLst>
              <a:ext uri="{FF2B5EF4-FFF2-40B4-BE49-F238E27FC236}">
                <a16:creationId xmlns:a16="http://schemas.microsoft.com/office/drawing/2014/main" id="{A539A145-ED56-E202-8F6E-EF43B13718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3576" y="2052995"/>
            <a:ext cx="1034872" cy="1034872"/>
          </a:xfrm>
          <a:prstGeom prst="rect">
            <a:avLst/>
          </a:prstGeom>
        </p:spPr>
      </p:pic>
      <p:pic>
        <p:nvPicPr>
          <p:cNvPr id="21" name="Graphic 20" descr="Weights Uneven with solid fill">
            <a:extLst>
              <a:ext uri="{FF2B5EF4-FFF2-40B4-BE49-F238E27FC236}">
                <a16:creationId xmlns:a16="http://schemas.microsoft.com/office/drawing/2014/main" id="{A8EA600C-82B4-E5DF-A996-9F74180FC9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1499" y="2036364"/>
            <a:ext cx="1055963" cy="1055963"/>
          </a:xfrm>
          <a:prstGeom prst="rect">
            <a:avLst/>
          </a:prstGeom>
        </p:spPr>
      </p:pic>
      <p:pic>
        <p:nvPicPr>
          <p:cNvPr id="22" name="Graphic 21" descr="Ambulance with solid fill">
            <a:extLst>
              <a:ext uri="{FF2B5EF4-FFF2-40B4-BE49-F238E27FC236}">
                <a16:creationId xmlns:a16="http://schemas.microsoft.com/office/drawing/2014/main" id="{886C6FC3-15AE-BB4B-256A-A93895BCB8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2294" y="1932356"/>
            <a:ext cx="1176600" cy="1176600"/>
          </a:xfrm>
          <a:prstGeom prst="rect">
            <a:avLst/>
          </a:prstGeom>
        </p:spPr>
      </p:pic>
      <p:pic>
        <p:nvPicPr>
          <p:cNvPr id="23" name="Graphic 22" descr="Bonfire with solid fill">
            <a:extLst>
              <a:ext uri="{FF2B5EF4-FFF2-40B4-BE49-F238E27FC236}">
                <a16:creationId xmlns:a16="http://schemas.microsoft.com/office/drawing/2014/main" id="{D68504E8-CFEC-8436-E261-CAE4C80EFE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80037" y="1936615"/>
            <a:ext cx="1151252" cy="1151252"/>
          </a:xfrm>
          <a:prstGeom prst="rect">
            <a:avLst/>
          </a:prstGeom>
        </p:spPr>
      </p:pic>
      <p:sp>
        <p:nvSpPr>
          <p:cNvPr id="24" name="Rectangle 23">
            <a:extLst>
              <a:ext uri="{FF2B5EF4-FFF2-40B4-BE49-F238E27FC236}">
                <a16:creationId xmlns:a16="http://schemas.microsoft.com/office/drawing/2014/main" id="{749450E5-2E3A-25DC-950F-B1E142DEE453}"/>
              </a:ext>
            </a:extLst>
          </p:cNvPr>
          <p:cNvSpPr/>
          <p:nvPr/>
        </p:nvSpPr>
        <p:spPr>
          <a:xfrm>
            <a:off x="1050438" y="5218231"/>
            <a:ext cx="2009789" cy="99968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8174615-CCBA-C860-7A0F-BE626EFC3B9B}"/>
              </a:ext>
            </a:extLst>
          </p:cNvPr>
          <p:cNvSpPr txBox="1"/>
          <p:nvPr/>
        </p:nvSpPr>
        <p:spPr>
          <a:xfrm>
            <a:off x="1050439" y="5376440"/>
            <a:ext cx="2009788" cy="683264"/>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600"/>
              </a:spcAft>
              <a:buClrTx/>
              <a:buSzTx/>
              <a:buFontTx/>
              <a:buNone/>
              <a:tabLst/>
              <a:defRPr/>
            </a:pPr>
            <a:r>
              <a:rPr kumimoji="0" lang="en-GB" sz="192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Rapid rise in over 85s</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9B7496AD-5BC4-DD0E-065C-227389412042}"/>
              </a:ext>
            </a:extLst>
          </p:cNvPr>
          <p:cNvSpPr/>
          <p:nvPr/>
        </p:nvSpPr>
        <p:spPr>
          <a:xfrm>
            <a:off x="3701866" y="5218231"/>
            <a:ext cx="2009789" cy="99968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5729E64-13F1-7BC8-2029-B9F13712BA04}"/>
              </a:ext>
            </a:extLst>
          </p:cNvPr>
          <p:cNvSpPr txBox="1"/>
          <p:nvPr/>
        </p:nvSpPr>
        <p:spPr>
          <a:xfrm>
            <a:off x="3748244" y="5385611"/>
            <a:ext cx="1980940" cy="683264"/>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600"/>
              </a:spcAft>
              <a:buClrTx/>
              <a:buSzTx/>
              <a:buFontTx/>
              <a:buNone/>
              <a:tabLst/>
              <a:defRPr/>
            </a:pPr>
            <a:r>
              <a:rPr kumimoji="0" lang="en-GB" sz="192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Unfairness</a:t>
            </a:r>
            <a:br>
              <a:rPr kumimoji="0" lang="en-GB" sz="192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92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 health</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F9C539CE-5349-CAF7-744C-A8FE7EF70A4B}"/>
              </a:ext>
            </a:extLst>
          </p:cNvPr>
          <p:cNvSpPr/>
          <p:nvPr/>
        </p:nvSpPr>
        <p:spPr>
          <a:xfrm>
            <a:off x="6394255" y="5218231"/>
            <a:ext cx="2009789" cy="99968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551DF64-B807-FE58-79C3-F7FF508FB8F1}"/>
              </a:ext>
            </a:extLst>
          </p:cNvPr>
          <p:cNvSpPr txBox="1"/>
          <p:nvPr/>
        </p:nvSpPr>
        <p:spPr>
          <a:xfrm>
            <a:off x="6543333" y="5345890"/>
            <a:ext cx="1751620" cy="683264"/>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600"/>
              </a:spcAft>
              <a:buClrTx/>
              <a:buSzTx/>
              <a:buFontTx/>
              <a:buNone/>
              <a:tabLst/>
              <a:defRPr/>
            </a:pPr>
            <a:r>
              <a:rPr kumimoji="0" lang="en-GB" sz="192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Wrong care wrong place</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433C1DF8-AAFC-F247-9329-586083BCDA66}"/>
              </a:ext>
            </a:extLst>
          </p:cNvPr>
          <p:cNvSpPr/>
          <p:nvPr/>
        </p:nvSpPr>
        <p:spPr>
          <a:xfrm>
            <a:off x="9089836" y="5218231"/>
            <a:ext cx="2009789" cy="99968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A22A6C2-F548-E009-7B89-307469EBA0DC}"/>
              </a:ext>
            </a:extLst>
          </p:cNvPr>
          <p:cNvSpPr txBox="1"/>
          <p:nvPr/>
        </p:nvSpPr>
        <p:spPr>
          <a:xfrm>
            <a:off x="9179500" y="5376440"/>
            <a:ext cx="1891138" cy="683264"/>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600"/>
              </a:spcAft>
              <a:buClrTx/>
              <a:buSzTx/>
              <a:buFontTx/>
              <a:buNone/>
              <a:tabLst/>
              <a:defRPr/>
            </a:pPr>
            <a:r>
              <a:rPr kumimoji="0" lang="en-GB" sz="192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Financial deficit</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54053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close-up of a doctor using a tablet&#10;&#10;Description automatically generated">
            <a:extLst>
              <a:ext uri="{FF2B5EF4-FFF2-40B4-BE49-F238E27FC236}">
                <a16:creationId xmlns:a16="http://schemas.microsoft.com/office/drawing/2014/main" id="{FB483846-BD6E-6F87-20BD-6E44B89B993D}"/>
              </a:ext>
            </a:extLst>
          </p:cNvPr>
          <p:cNvPicPr>
            <a:picLocks noChangeAspect="1"/>
          </p:cNvPicPr>
          <p:nvPr/>
        </p:nvPicPr>
        <p:blipFill rotWithShape="1">
          <a:blip r:embed="rId3"/>
          <a:srcRect t="20000"/>
          <a:stretch/>
        </p:blipFill>
        <p:spPr>
          <a:xfrm>
            <a:off x="0" y="0"/>
            <a:ext cx="12192000" cy="5486400"/>
          </a:xfrm>
          <a:prstGeom prst="rect">
            <a:avLst/>
          </a:prstGeom>
        </p:spPr>
      </p:pic>
      <p:sp>
        <p:nvSpPr>
          <p:cNvPr id="6" name="Rectangle 5">
            <a:extLst>
              <a:ext uri="{FF2B5EF4-FFF2-40B4-BE49-F238E27FC236}">
                <a16:creationId xmlns:a16="http://schemas.microsoft.com/office/drawing/2014/main" id="{B38D3497-2B03-640C-D484-F9C115429E77}"/>
              </a:ext>
            </a:extLst>
          </p:cNvPr>
          <p:cNvSpPr/>
          <p:nvPr/>
        </p:nvSpPr>
        <p:spPr>
          <a:xfrm>
            <a:off x="1" y="321276"/>
            <a:ext cx="7450110" cy="73536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46188CB-1014-E826-4169-627ADF603470}"/>
              </a:ext>
            </a:extLst>
          </p:cNvPr>
          <p:cNvSpPr txBox="1"/>
          <p:nvPr/>
        </p:nvSpPr>
        <p:spPr>
          <a:xfrm>
            <a:off x="430677" y="393014"/>
            <a:ext cx="719948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Ambitions in our Medium Term Plan</a:t>
            </a:r>
          </a:p>
        </p:txBody>
      </p:sp>
      <p:sp>
        <p:nvSpPr>
          <p:cNvPr id="8" name="Rectangle 7">
            <a:extLst>
              <a:ext uri="{FF2B5EF4-FFF2-40B4-BE49-F238E27FC236}">
                <a16:creationId xmlns:a16="http://schemas.microsoft.com/office/drawing/2014/main" id="{10D3814A-586E-DFEB-045E-101F39A0E50B}"/>
              </a:ext>
            </a:extLst>
          </p:cNvPr>
          <p:cNvSpPr/>
          <p:nvPr/>
        </p:nvSpPr>
        <p:spPr>
          <a:xfrm>
            <a:off x="0" y="4736122"/>
            <a:ext cx="12210377" cy="2121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a:p>
            <a:r>
              <a:rPr lang="en-GB"/>
              <a:t>Priority two: Improve urgent and emergency care (UEC) through more anticipatory/same day emergency care (SDEC)</a:t>
            </a:r>
          </a:p>
        </p:txBody>
      </p:sp>
      <p:sp>
        <p:nvSpPr>
          <p:cNvPr id="13" name="TextBox 12">
            <a:extLst>
              <a:ext uri="{FF2B5EF4-FFF2-40B4-BE49-F238E27FC236}">
                <a16:creationId xmlns:a16="http://schemas.microsoft.com/office/drawing/2014/main" id="{CE101DBE-99AC-E3DE-DBDE-01289FD53458}"/>
              </a:ext>
            </a:extLst>
          </p:cNvPr>
          <p:cNvSpPr txBox="1"/>
          <p:nvPr/>
        </p:nvSpPr>
        <p:spPr>
          <a:xfrm>
            <a:off x="9411133" y="5314297"/>
            <a:ext cx="1940707" cy="923330"/>
          </a:xfrm>
          <a:prstGeom prst="rect">
            <a:avLst/>
          </a:prstGeom>
          <a:noFill/>
        </p:spPr>
        <p:txBody>
          <a:bodyPr wrap="square">
            <a:spAutoFit/>
          </a:bodyPr>
          <a:lstStyle/>
          <a:p>
            <a:pPr algn="ctr"/>
            <a:r>
              <a:rPr lang="en-GB"/>
              <a:t>Reducing the backlog in children’s care</a:t>
            </a:r>
          </a:p>
        </p:txBody>
      </p:sp>
      <p:sp>
        <p:nvSpPr>
          <p:cNvPr id="19" name="TextBox 18">
            <a:extLst>
              <a:ext uri="{FF2B5EF4-FFF2-40B4-BE49-F238E27FC236}">
                <a16:creationId xmlns:a16="http://schemas.microsoft.com/office/drawing/2014/main" id="{C3C2F4AC-4D8B-CE36-1BEC-BAA7953C1B3F}"/>
              </a:ext>
            </a:extLst>
          </p:cNvPr>
          <p:cNvSpPr txBox="1"/>
          <p:nvPr/>
        </p:nvSpPr>
        <p:spPr>
          <a:xfrm>
            <a:off x="384938" y="5341472"/>
            <a:ext cx="2410476" cy="923330"/>
          </a:xfrm>
          <a:prstGeom prst="rect">
            <a:avLst/>
          </a:prstGeom>
          <a:noFill/>
        </p:spPr>
        <p:txBody>
          <a:bodyPr wrap="square">
            <a:spAutoFit/>
          </a:bodyPr>
          <a:lstStyle/>
          <a:p>
            <a:pPr algn="ctr"/>
            <a:r>
              <a:rPr lang="en-GB"/>
              <a:t>Reduce inequality with a focus on outcomes for heart disease</a:t>
            </a:r>
          </a:p>
        </p:txBody>
      </p:sp>
      <p:sp>
        <p:nvSpPr>
          <p:cNvPr id="21" name="TextBox 20">
            <a:extLst>
              <a:ext uri="{FF2B5EF4-FFF2-40B4-BE49-F238E27FC236}">
                <a16:creationId xmlns:a16="http://schemas.microsoft.com/office/drawing/2014/main" id="{4E56F325-25DA-9CD5-6C56-9B77B004E56C}"/>
              </a:ext>
            </a:extLst>
          </p:cNvPr>
          <p:cNvSpPr txBox="1"/>
          <p:nvPr/>
        </p:nvSpPr>
        <p:spPr>
          <a:xfrm>
            <a:off x="2967195" y="5341472"/>
            <a:ext cx="1779275" cy="923330"/>
          </a:xfrm>
          <a:prstGeom prst="rect">
            <a:avLst/>
          </a:prstGeom>
          <a:noFill/>
        </p:spPr>
        <p:txBody>
          <a:bodyPr wrap="square">
            <a:spAutoFit/>
          </a:bodyPr>
          <a:lstStyle/>
          <a:p>
            <a:pPr algn="ctr"/>
            <a:r>
              <a:rPr lang="en-GB"/>
              <a:t>Improve urgent and emergency care</a:t>
            </a:r>
          </a:p>
        </p:txBody>
      </p:sp>
      <p:sp>
        <p:nvSpPr>
          <p:cNvPr id="23" name="TextBox 22">
            <a:extLst>
              <a:ext uri="{FF2B5EF4-FFF2-40B4-BE49-F238E27FC236}">
                <a16:creationId xmlns:a16="http://schemas.microsoft.com/office/drawing/2014/main" id="{04333562-396E-9814-D101-5B31E269D91A}"/>
              </a:ext>
            </a:extLst>
          </p:cNvPr>
          <p:cNvSpPr txBox="1"/>
          <p:nvPr/>
        </p:nvSpPr>
        <p:spPr>
          <a:xfrm>
            <a:off x="5130707" y="5307487"/>
            <a:ext cx="1779276" cy="923330"/>
          </a:xfrm>
          <a:prstGeom prst="rect">
            <a:avLst/>
          </a:prstGeom>
          <a:noFill/>
        </p:spPr>
        <p:txBody>
          <a:bodyPr wrap="square">
            <a:spAutoFit/>
          </a:bodyPr>
          <a:lstStyle/>
          <a:p>
            <a:pPr algn="ctr"/>
            <a:r>
              <a:rPr lang="en-GB"/>
              <a:t>Better care for those in mental health crisis</a:t>
            </a:r>
          </a:p>
        </p:txBody>
      </p:sp>
      <p:sp>
        <p:nvSpPr>
          <p:cNvPr id="25" name="TextBox 24">
            <a:extLst>
              <a:ext uri="{FF2B5EF4-FFF2-40B4-BE49-F238E27FC236}">
                <a16:creationId xmlns:a16="http://schemas.microsoft.com/office/drawing/2014/main" id="{A4B91743-FE34-2F9E-FA6D-D65AFE00BA2E}"/>
              </a:ext>
            </a:extLst>
          </p:cNvPr>
          <p:cNvSpPr txBox="1"/>
          <p:nvPr/>
        </p:nvSpPr>
        <p:spPr>
          <a:xfrm>
            <a:off x="7294220" y="5368417"/>
            <a:ext cx="1880384" cy="923330"/>
          </a:xfrm>
          <a:prstGeom prst="rect">
            <a:avLst/>
          </a:prstGeom>
          <a:noFill/>
        </p:spPr>
        <p:txBody>
          <a:bodyPr wrap="square">
            <a:spAutoFit/>
          </a:bodyPr>
          <a:lstStyle/>
          <a:p>
            <a:pPr algn="ctr"/>
            <a:r>
              <a:rPr lang="en-GB"/>
              <a:t>Elective</a:t>
            </a:r>
            <a:br>
              <a:rPr lang="en-GB"/>
            </a:br>
            <a:r>
              <a:rPr lang="en-GB"/>
              <a:t>care</a:t>
            </a:r>
            <a:br>
              <a:rPr lang="en-GB"/>
            </a:br>
            <a:r>
              <a:rPr lang="en-GB"/>
              <a:t>recovery</a:t>
            </a:r>
          </a:p>
        </p:txBody>
      </p:sp>
      <p:pic>
        <p:nvPicPr>
          <p:cNvPr id="31" name="Picture 30" descr="A blue circle with white icons on it&#10;&#10;Description automatically generated">
            <a:extLst>
              <a:ext uri="{FF2B5EF4-FFF2-40B4-BE49-F238E27FC236}">
                <a16:creationId xmlns:a16="http://schemas.microsoft.com/office/drawing/2014/main" id="{FC5ECFA3-8222-2C80-48CD-E0DD3B2CAB83}"/>
              </a:ext>
            </a:extLst>
          </p:cNvPr>
          <p:cNvPicPr>
            <a:picLocks noChangeAspect="1"/>
          </p:cNvPicPr>
          <p:nvPr/>
        </p:nvPicPr>
        <p:blipFill rotWithShape="1">
          <a:blip r:embed="rId4"/>
          <a:srcRect t="35214" b="29342"/>
          <a:stretch/>
        </p:blipFill>
        <p:spPr>
          <a:xfrm>
            <a:off x="358099" y="3116444"/>
            <a:ext cx="11324492" cy="2257835"/>
          </a:xfrm>
          <a:prstGeom prst="rect">
            <a:avLst/>
          </a:prstGeom>
        </p:spPr>
      </p:pic>
    </p:spTree>
    <p:extLst>
      <p:ext uri="{BB962C8B-B14F-4D97-AF65-F5344CB8AC3E}">
        <p14:creationId xmlns:p14="http://schemas.microsoft.com/office/powerpoint/2010/main" val="3654134005"/>
      </p:ext>
    </p:extLst>
  </p:cSld>
  <p:clrMapOvr>
    <a:masterClrMapping/>
  </p:clrMapOvr>
</p:sld>
</file>

<file path=ppt/theme/theme1.xml><?xml version="1.0" encoding="utf-8"?>
<a:theme xmlns:a="http://schemas.openxmlformats.org/drawingml/2006/main" name="Office Theme">
  <a:themeElements>
    <a:clrScheme name="HWEICS">
      <a:dk1>
        <a:srgbClr val="000000"/>
      </a:dk1>
      <a:lt1>
        <a:srgbClr val="FFFFFF"/>
      </a:lt1>
      <a:dk2>
        <a:srgbClr val="007265"/>
      </a:dk2>
      <a:lt2>
        <a:srgbClr val="E7E6E6"/>
      </a:lt2>
      <a:accent1>
        <a:srgbClr val="FF504E"/>
      </a:accent1>
      <a:accent2>
        <a:srgbClr val="009CD8"/>
      </a:accent2>
      <a:accent3>
        <a:srgbClr val="70309F"/>
      </a:accent3>
      <a:accent4>
        <a:srgbClr val="F46403"/>
      </a:accent4>
      <a:accent5>
        <a:srgbClr val="AE2572"/>
      </a:accent5>
      <a:accent6>
        <a:srgbClr val="FEC000"/>
      </a:accent6>
      <a:hlink>
        <a:srgbClr val="00B2F6"/>
      </a:hlink>
      <a:folHlink>
        <a:srgbClr val="E330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HWEICS">
      <a:dk1>
        <a:srgbClr val="000000"/>
      </a:dk1>
      <a:lt1>
        <a:srgbClr val="FFFFFF"/>
      </a:lt1>
      <a:dk2>
        <a:srgbClr val="007265"/>
      </a:dk2>
      <a:lt2>
        <a:srgbClr val="E7E6E6"/>
      </a:lt2>
      <a:accent1>
        <a:srgbClr val="FF504E"/>
      </a:accent1>
      <a:accent2>
        <a:srgbClr val="009CD8"/>
      </a:accent2>
      <a:accent3>
        <a:srgbClr val="70309F"/>
      </a:accent3>
      <a:accent4>
        <a:srgbClr val="F46403"/>
      </a:accent4>
      <a:accent5>
        <a:srgbClr val="AE2572"/>
      </a:accent5>
      <a:accent6>
        <a:srgbClr val="FEC000"/>
      </a:accent6>
      <a:hlink>
        <a:srgbClr val="00B2F6"/>
      </a:hlink>
      <a:folHlink>
        <a:srgbClr val="E330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344ECEF5FEAB45BD7A3ED88462F5D8" ma:contentTypeVersion="17" ma:contentTypeDescription="Create a new document." ma:contentTypeScope="" ma:versionID="d4663209f6c474aa817c52c558b9026b">
  <xsd:schema xmlns:xsd="http://www.w3.org/2001/XMLSchema" xmlns:xs="http://www.w3.org/2001/XMLSchema" xmlns:p="http://schemas.microsoft.com/office/2006/metadata/properties" xmlns:ns1="http://schemas.microsoft.com/sharepoint/v3" xmlns:ns2="34c41dfa-31df-4b73-8369-1c2d6dbb87c3" xmlns:ns3="4ebf90c4-d4ab-4976-b44d-0ea77d3b1c2e" targetNamespace="http://schemas.microsoft.com/office/2006/metadata/properties" ma:root="true" ma:fieldsID="b682acfacfd4e90cf4cc331b4f6a2dc2" ns1:_="" ns2:_="" ns3:_="">
    <xsd:import namespace="http://schemas.microsoft.com/sharepoint/v3"/>
    <xsd:import namespace="34c41dfa-31df-4b73-8369-1c2d6dbb87c3"/>
    <xsd:import namespace="4ebf90c4-d4ab-4976-b44d-0ea77d3b1c2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c41dfa-31df-4b73-8369-1c2d6dbb87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bf90c4-d4ab-4976-b44d-0ea77d3b1c2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88b67ee-6e21-4072-9024-ffcba9fb3da6}" ma:internalName="TaxCatchAll" ma:showField="CatchAllData" ma:web="4ebf90c4-d4ab-4976-b44d-0ea77d3b1c2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759BD7-FD3D-44C8-9F8B-F0C3523366D0}">
  <ds:schemaRefs>
    <ds:schemaRef ds:uri="34c41dfa-31df-4b73-8369-1c2d6dbb87c3"/>
    <ds:schemaRef ds:uri="4ebf90c4-d4ab-4976-b44d-0ea77d3b1c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1A6361-52C8-4E88-A17D-A65D1A01A46D}">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16</Notes>
  <HiddenSlides>0</HiddenSlide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ICB statutory financial duties</vt:lpstr>
      <vt:lpstr>2023/24 ICB financial challenge - efficiency savings</vt:lpstr>
      <vt:lpstr>Financial challenges in 2023/24</vt:lpstr>
      <vt:lpstr>How did we do on our Financial Duties?</vt:lpstr>
      <vt:lpstr>PowerPoint Presentation</vt:lpstr>
      <vt:lpstr>Looking into 2024/25</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Leech</dc:creator>
  <cp:revision>8</cp:revision>
  <dcterms:created xsi:type="dcterms:W3CDTF">2022-06-20T11:05:21Z</dcterms:created>
  <dcterms:modified xsi:type="dcterms:W3CDTF">2024-09-27T13:08:58Z</dcterms:modified>
</cp:coreProperties>
</file>