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5"/>
  </p:notesMasterIdLst>
  <p:sldIdLst>
    <p:sldId id="287" r:id="rId6"/>
    <p:sldId id="259" r:id="rId7"/>
    <p:sldId id="260" r:id="rId8"/>
    <p:sldId id="261" r:id="rId9"/>
    <p:sldId id="262" r:id="rId10"/>
    <p:sldId id="263" r:id="rId11"/>
    <p:sldId id="264" r:id="rId12"/>
    <p:sldId id="266" r:id="rId13"/>
    <p:sldId id="267" r:id="rId14"/>
    <p:sldId id="268" r:id="rId15"/>
    <p:sldId id="284" r:id="rId16"/>
    <p:sldId id="270" r:id="rId17"/>
    <p:sldId id="289" r:id="rId18"/>
    <p:sldId id="269" r:id="rId19"/>
    <p:sldId id="271" r:id="rId20"/>
    <p:sldId id="272" r:id="rId21"/>
    <p:sldId id="273" r:id="rId22"/>
    <p:sldId id="274" r:id="rId23"/>
    <p:sldId id="275" r:id="rId24"/>
    <p:sldId id="277" r:id="rId25"/>
    <p:sldId id="281" r:id="rId26"/>
    <p:sldId id="280" r:id="rId27"/>
    <p:sldId id="288" r:id="rId28"/>
    <p:sldId id="291" r:id="rId29"/>
    <p:sldId id="292" r:id="rId30"/>
    <p:sldId id="294" r:id="rId31"/>
    <p:sldId id="276" r:id="rId32"/>
    <p:sldId id="282"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49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3C05F-53B8-4120-93AE-C7A35429F3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7F76E78-76B6-4CCC-AADC-FCFE208A1F81}" type="pres">
      <dgm:prSet presAssocID="{D6B3C05F-53B8-4120-93AE-C7A35429F3CE}" presName="diagram" presStyleCnt="0">
        <dgm:presLayoutVars>
          <dgm:dir/>
          <dgm:resizeHandles val="exact"/>
        </dgm:presLayoutVars>
      </dgm:prSet>
      <dgm:spPr/>
    </dgm:pt>
  </dgm:ptLst>
  <dgm:cxnLst>
    <dgm:cxn modelId="{986F7063-8525-4BCA-B7E3-89A7AFC85738}" type="presOf" srcId="{D6B3C05F-53B8-4120-93AE-C7A35429F3CE}" destId="{57F76E78-76B6-4CCC-AADC-FCFE208A1F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66B6B-6CBB-4527-841D-7C7648FB9890}" type="datetimeFigureOut">
              <a:rPr lang="en-GB" smtClean="0"/>
              <a:t>11/06/2024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D271F-7615-4A13-B220-C3D3EC1AC253}" type="slidenum">
              <a:rPr lang="en-GB" smtClean="0"/>
              <a:t>‹#›</a:t>
            </a:fld>
            <a:endParaRPr lang="en-GB" dirty="0"/>
          </a:p>
        </p:txBody>
      </p:sp>
    </p:spTree>
    <p:extLst>
      <p:ext uri="{BB962C8B-B14F-4D97-AF65-F5344CB8AC3E}">
        <p14:creationId xmlns:p14="http://schemas.microsoft.com/office/powerpoint/2010/main" val="57062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BC7D-2230-2D35-C648-9763B26346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7D0D92-6201-AF24-03FF-798F0BBE8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C655F-9EC0-1183-08E7-650A0954D1C8}"/>
              </a:ext>
            </a:extLst>
          </p:cNvPr>
          <p:cNvSpPr>
            <a:spLocks noGrp="1"/>
          </p:cNvSpPr>
          <p:nvPr>
            <p:ph type="dt" sz="half" idx="10"/>
          </p:nvPr>
        </p:nvSpPr>
        <p:spPr/>
        <p:txBody>
          <a:bodyPr/>
          <a:lstStyle/>
          <a:p>
            <a:fld id="{C3242886-F100-4432-8C96-B5116CF0193B}" type="datetime1">
              <a:rPr lang="en-GB" smtClean="0"/>
              <a:t>11/06/2024</a:t>
            </a:fld>
            <a:endParaRPr lang="en-GB" dirty="0"/>
          </a:p>
        </p:txBody>
      </p:sp>
      <p:sp>
        <p:nvSpPr>
          <p:cNvPr id="5" name="Footer Placeholder 4">
            <a:extLst>
              <a:ext uri="{FF2B5EF4-FFF2-40B4-BE49-F238E27FC236}">
                <a16:creationId xmlns:a16="http://schemas.microsoft.com/office/drawing/2014/main" id="{2594F161-C942-870E-BB64-CE4C436C70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D708D4-8B2B-5590-C2C1-488F42A745DB}"/>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363516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7286-4C4D-EF8A-85BF-5A1EE1E087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D2ED5-2B22-942E-C1CF-19428B9B8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9C1B2C-D645-5663-BF61-496D59F87611}"/>
              </a:ext>
            </a:extLst>
          </p:cNvPr>
          <p:cNvSpPr>
            <a:spLocks noGrp="1"/>
          </p:cNvSpPr>
          <p:nvPr>
            <p:ph type="dt" sz="half" idx="10"/>
          </p:nvPr>
        </p:nvSpPr>
        <p:spPr/>
        <p:txBody>
          <a:bodyPr/>
          <a:lstStyle/>
          <a:p>
            <a:fld id="{8BC097DF-D5D5-467B-9F0A-F561956CD922}" type="datetime1">
              <a:rPr lang="en-GB" smtClean="0"/>
              <a:t>11/06/2024</a:t>
            </a:fld>
            <a:endParaRPr lang="en-GB" dirty="0"/>
          </a:p>
        </p:txBody>
      </p:sp>
      <p:sp>
        <p:nvSpPr>
          <p:cNvPr id="5" name="Footer Placeholder 4">
            <a:extLst>
              <a:ext uri="{FF2B5EF4-FFF2-40B4-BE49-F238E27FC236}">
                <a16:creationId xmlns:a16="http://schemas.microsoft.com/office/drawing/2014/main" id="{79907F20-D4C1-CBA9-E133-BCA97FF886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6AD856-68F5-1297-D203-C37F8C6E660D}"/>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194822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C0C96-70BC-1848-8C6A-FC69B53346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85E05A-A595-E6A6-BF24-FEFC7A4D24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EAF2B-A914-C7B3-9EA4-A62A57D4B085}"/>
              </a:ext>
            </a:extLst>
          </p:cNvPr>
          <p:cNvSpPr>
            <a:spLocks noGrp="1"/>
          </p:cNvSpPr>
          <p:nvPr>
            <p:ph type="dt" sz="half" idx="10"/>
          </p:nvPr>
        </p:nvSpPr>
        <p:spPr/>
        <p:txBody>
          <a:bodyPr/>
          <a:lstStyle/>
          <a:p>
            <a:fld id="{75D8743A-6FF5-4BCE-BFD2-4EAD86CACC95}" type="datetime1">
              <a:rPr lang="en-GB" smtClean="0"/>
              <a:t>11/06/2024</a:t>
            </a:fld>
            <a:endParaRPr lang="en-GB" dirty="0"/>
          </a:p>
        </p:txBody>
      </p:sp>
      <p:sp>
        <p:nvSpPr>
          <p:cNvPr id="5" name="Footer Placeholder 4">
            <a:extLst>
              <a:ext uri="{FF2B5EF4-FFF2-40B4-BE49-F238E27FC236}">
                <a16:creationId xmlns:a16="http://schemas.microsoft.com/office/drawing/2014/main" id="{E7C0158F-65EC-000D-4793-7636875B05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29533C-D9ED-205D-0196-FD42134B7DEF}"/>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214399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C43B9227-BB4C-4DAA-B2AD-BB2C9B74B70A}" type="datetime1">
              <a:rPr lang="en-GB" smtClean="0"/>
              <a:t>11/06/2024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dirty="0"/>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B258-BB75-FC84-4F7F-F0D9B70636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5D252-D1A7-4806-2FD5-69A5F109E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EB621-CC00-3D5B-3725-DB1EB8EDDE8F}"/>
              </a:ext>
            </a:extLst>
          </p:cNvPr>
          <p:cNvSpPr>
            <a:spLocks noGrp="1"/>
          </p:cNvSpPr>
          <p:nvPr>
            <p:ph type="dt" sz="half" idx="10"/>
          </p:nvPr>
        </p:nvSpPr>
        <p:spPr/>
        <p:txBody>
          <a:bodyPr/>
          <a:lstStyle/>
          <a:p>
            <a:fld id="{C21348C9-DEB9-46BC-A6A8-D9D1CAF2780C}" type="datetime1">
              <a:rPr lang="en-GB" smtClean="0"/>
              <a:t>11/06/2024</a:t>
            </a:fld>
            <a:endParaRPr lang="en-GB" dirty="0"/>
          </a:p>
        </p:txBody>
      </p:sp>
      <p:sp>
        <p:nvSpPr>
          <p:cNvPr id="5" name="Footer Placeholder 4">
            <a:extLst>
              <a:ext uri="{FF2B5EF4-FFF2-40B4-BE49-F238E27FC236}">
                <a16:creationId xmlns:a16="http://schemas.microsoft.com/office/drawing/2014/main" id="{EFE6A88F-BD94-3647-C3F0-5F81A15080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D85D99-0857-696A-77C2-4ABBE5E48254}"/>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425265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CE84-1E33-6B8A-E4DC-C73C5151D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6D23B2-7079-7E7D-E805-60B451F01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95D3A-8EAB-EE30-4D82-2D16C6002BA8}"/>
              </a:ext>
            </a:extLst>
          </p:cNvPr>
          <p:cNvSpPr>
            <a:spLocks noGrp="1"/>
          </p:cNvSpPr>
          <p:nvPr>
            <p:ph type="dt" sz="half" idx="10"/>
          </p:nvPr>
        </p:nvSpPr>
        <p:spPr/>
        <p:txBody>
          <a:bodyPr/>
          <a:lstStyle/>
          <a:p>
            <a:fld id="{6F4A1706-00C9-41C7-8C4B-53AE146256F7}" type="datetime1">
              <a:rPr lang="en-GB" smtClean="0"/>
              <a:t>11/06/2024</a:t>
            </a:fld>
            <a:endParaRPr lang="en-GB" dirty="0"/>
          </a:p>
        </p:txBody>
      </p:sp>
      <p:sp>
        <p:nvSpPr>
          <p:cNvPr id="5" name="Footer Placeholder 4">
            <a:extLst>
              <a:ext uri="{FF2B5EF4-FFF2-40B4-BE49-F238E27FC236}">
                <a16:creationId xmlns:a16="http://schemas.microsoft.com/office/drawing/2014/main" id="{3989377F-8C86-1ABA-923B-D8BB567AFD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0F8630-07A7-4C7E-3C50-5CEB3995191D}"/>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199464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CF22-4C64-CC71-5D22-C29B32CAE6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B61F49-B107-1B15-F160-1F2AF43710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59F895-D546-0EB7-319B-0D44961A6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B60EB0-5C9F-28D3-2BFB-0D2D7AEB9A0C}"/>
              </a:ext>
            </a:extLst>
          </p:cNvPr>
          <p:cNvSpPr>
            <a:spLocks noGrp="1"/>
          </p:cNvSpPr>
          <p:nvPr>
            <p:ph type="dt" sz="half" idx="10"/>
          </p:nvPr>
        </p:nvSpPr>
        <p:spPr/>
        <p:txBody>
          <a:bodyPr/>
          <a:lstStyle/>
          <a:p>
            <a:fld id="{15DEC51C-5EA9-4746-AB7E-EE6C5C4E5228}" type="datetime1">
              <a:rPr lang="en-GB" smtClean="0"/>
              <a:t>11/06/2024</a:t>
            </a:fld>
            <a:endParaRPr lang="en-GB" dirty="0"/>
          </a:p>
        </p:txBody>
      </p:sp>
      <p:sp>
        <p:nvSpPr>
          <p:cNvPr id="6" name="Footer Placeholder 5">
            <a:extLst>
              <a:ext uri="{FF2B5EF4-FFF2-40B4-BE49-F238E27FC236}">
                <a16:creationId xmlns:a16="http://schemas.microsoft.com/office/drawing/2014/main" id="{B7512F85-9EA7-C69A-CA74-8CFA853C338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2CA5AE-2A7E-5F3A-8075-95AD3DB55A40}"/>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139786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DE43-8C51-F624-B72F-13A54E258B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EDB64C-33DA-8E09-20E7-9C1DF9949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8C5FFF-623D-25A2-C17E-B4510E73C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0699F-FD60-6DB6-90D4-3F8EFA874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BE3B8-9224-3F4B-BC14-DD6C34B77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86D324-E74B-7A0D-677E-1BB14D07E0BB}"/>
              </a:ext>
            </a:extLst>
          </p:cNvPr>
          <p:cNvSpPr>
            <a:spLocks noGrp="1"/>
          </p:cNvSpPr>
          <p:nvPr>
            <p:ph type="dt" sz="half" idx="10"/>
          </p:nvPr>
        </p:nvSpPr>
        <p:spPr/>
        <p:txBody>
          <a:bodyPr/>
          <a:lstStyle/>
          <a:p>
            <a:fld id="{A3CAA0C6-3FFA-4E89-B227-F603EA680648}" type="datetime1">
              <a:rPr lang="en-GB" smtClean="0"/>
              <a:t>11/06/2024</a:t>
            </a:fld>
            <a:endParaRPr lang="en-GB" dirty="0"/>
          </a:p>
        </p:txBody>
      </p:sp>
      <p:sp>
        <p:nvSpPr>
          <p:cNvPr id="8" name="Footer Placeholder 7">
            <a:extLst>
              <a:ext uri="{FF2B5EF4-FFF2-40B4-BE49-F238E27FC236}">
                <a16:creationId xmlns:a16="http://schemas.microsoft.com/office/drawing/2014/main" id="{EACC2204-B392-4302-E00E-313A9ACE9F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D6DFD3F-3ACF-CADB-7736-C9A231CCF6DF}"/>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38668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F6C7-D82C-450E-4CD3-79302F5037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ED38AC-0F2D-C8A6-3A78-8043E630CD66}"/>
              </a:ext>
            </a:extLst>
          </p:cNvPr>
          <p:cNvSpPr>
            <a:spLocks noGrp="1"/>
          </p:cNvSpPr>
          <p:nvPr>
            <p:ph type="dt" sz="half" idx="10"/>
          </p:nvPr>
        </p:nvSpPr>
        <p:spPr/>
        <p:txBody>
          <a:bodyPr/>
          <a:lstStyle/>
          <a:p>
            <a:fld id="{E8464D03-7851-46F8-97A0-D22DFF32ADF3}" type="datetime1">
              <a:rPr lang="en-GB" smtClean="0"/>
              <a:t>11/06/2024</a:t>
            </a:fld>
            <a:endParaRPr lang="en-GB" dirty="0"/>
          </a:p>
        </p:txBody>
      </p:sp>
      <p:sp>
        <p:nvSpPr>
          <p:cNvPr id="4" name="Footer Placeholder 3">
            <a:extLst>
              <a:ext uri="{FF2B5EF4-FFF2-40B4-BE49-F238E27FC236}">
                <a16:creationId xmlns:a16="http://schemas.microsoft.com/office/drawing/2014/main" id="{59F5A6FE-D092-86B5-F8AE-E00925E8B33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67139BB-B3AB-C2D1-BDA6-55795FB156A0}"/>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225161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56C9D-0315-9F93-8AF4-D32A09B048AC}"/>
              </a:ext>
            </a:extLst>
          </p:cNvPr>
          <p:cNvSpPr>
            <a:spLocks noGrp="1"/>
          </p:cNvSpPr>
          <p:nvPr>
            <p:ph type="dt" sz="half" idx="10"/>
          </p:nvPr>
        </p:nvSpPr>
        <p:spPr/>
        <p:txBody>
          <a:bodyPr/>
          <a:lstStyle/>
          <a:p>
            <a:fld id="{1E6586C4-2BE2-4F6A-8971-B79EEC7580E1}" type="datetime1">
              <a:rPr lang="en-GB" smtClean="0"/>
              <a:t>11/06/2024</a:t>
            </a:fld>
            <a:endParaRPr lang="en-GB" dirty="0"/>
          </a:p>
        </p:txBody>
      </p:sp>
      <p:sp>
        <p:nvSpPr>
          <p:cNvPr id="3" name="Footer Placeholder 2">
            <a:extLst>
              <a:ext uri="{FF2B5EF4-FFF2-40B4-BE49-F238E27FC236}">
                <a16:creationId xmlns:a16="http://schemas.microsoft.com/office/drawing/2014/main" id="{C9AEFA86-B2B6-1508-AF68-7E31898997C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6CC8F8-98EB-5041-FC1A-2A732B1B8E53}"/>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376213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BE4A-94EA-BFAB-04B5-C8F35DE6D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EF7EF0-EE9C-15D1-8477-4059A1E76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C148A1-9450-21E0-225F-9A1649B54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7E40D-12B4-316B-D50E-C16C42026C9D}"/>
              </a:ext>
            </a:extLst>
          </p:cNvPr>
          <p:cNvSpPr>
            <a:spLocks noGrp="1"/>
          </p:cNvSpPr>
          <p:nvPr>
            <p:ph type="dt" sz="half" idx="10"/>
          </p:nvPr>
        </p:nvSpPr>
        <p:spPr/>
        <p:txBody>
          <a:bodyPr/>
          <a:lstStyle/>
          <a:p>
            <a:fld id="{98369D44-FDCD-45A6-935F-C083A36DF940}" type="datetime1">
              <a:rPr lang="en-GB" smtClean="0"/>
              <a:t>11/06/2024</a:t>
            </a:fld>
            <a:endParaRPr lang="en-GB" dirty="0"/>
          </a:p>
        </p:txBody>
      </p:sp>
      <p:sp>
        <p:nvSpPr>
          <p:cNvPr id="6" name="Footer Placeholder 5">
            <a:extLst>
              <a:ext uri="{FF2B5EF4-FFF2-40B4-BE49-F238E27FC236}">
                <a16:creationId xmlns:a16="http://schemas.microsoft.com/office/drawing/2014/main" id="{C9996C84-61F8-3065-5D1E-3475D8D48B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68C040-63D1-B5B1-DBAB-DDE8DFB8F957}"/>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108505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55DB-31FD-15F4-DE99-E03990BC6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F3AAC5-2380-F777-33AB-20EF48D75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E040267-C2BC-DC55-6E79-1D29BF403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F5508-B943-9CB6-420C-2223ED0AB571}"/>
              </a:ext>
            </a:extLst>
          </p:cNvPr>
          <p:cNvSpPr>
            <a:spLocks noGrp="1"/>
          </p:cNvSpPr>
          <p:nvPr>
            <p:ph type="dt" sz="half" idx="10"/>
          </p:nvPr>
        </p:nvSpPr>
        <p:spPr/>
        <p:txBody>
          <a:bodyPr/>
          <a:lstStyle/>
          <a:p>
            <a:fld id="{B37E74E2-0F71-4252-A700-5E06EC5EF5A9}" type="datetime1">
              <a:rPr lang="en-GB" smtClean="0"/>
              <a:t>11/06/2024</a:t>
            </a:fld>
            <a:endParaRPr lang="en-GB" dirty="0"/>
          </a:p>
        </p:txBody>
      </p:sp>
      <p:sp>
        <p:nvSpPr>
          <p:cNvPr id="6" name="Footer Placeholder 5">
            <a:extLst>
              <a:ext uri="{FF2B5EF4-FFF2-40B4-BE49-F238E27FC236}">
                <a16:creationId xmlns:a16="http://schemas.microsoft.com/office/drawing/2014/main" id="{8C081789-01C3-DCAC-FB78-03DD999ABD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8610C2-0C1C-3977-2F27-1414D85EF2D8}"/>
              </a:ext>
            </a:extLst>
          </p:cNvPr>
          <p:cNvSpPr>
            <a:spLocks noGrp="1"/>
          </p:cNvSpPr>
          <p:nvPr>
            <p:ph type="sldNum" sz="quarter" idx="12"/>
          </p:nvPr>
        </p:nvSpPr>
        <p:spPr/>
        <p:txBody>
          <a:bodyPr/>
          <a:lstStyle/>
          <a:p>
            <a:fld id="{B0A96540-FC51-49CC-A3F4-F62D8B2AA655}" type="slidenum">
              <a:rPr lang="en-GB" smtClean="0"/>
              <a:t>‹#›</a:t>
            </a:fld>
            <a:endParaRPr lang="en-GB" dirty="0"/>
          </a:p>
        </p:txBody>
      </p:sp>
    </p:spTree>
    <p:extLst>
      <p:ext uri="{BB962C8B-B14F-4D97-AF65-F5344CB8AC3E}">
        <p14:creationId xmlns:p14="http://schemas.microsoft.com/office/powerpoint/2010/main" val="64914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0ADF4-FA9B-16DD-3292-5BBBFCF4F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91E910-0323-4941-7569-776EC8E16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AE71A-BD1A-2CCF-6A3A-BAB2CC8ED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95A45-2257-473D-96C9-A050D59150B9}" type="datetime1">
              <a:rPr lang="en-GB" smtClean="0"/>
              <a:t>11/06/2024</a:t>
            </a:fld>
            <a:endParaRPr lang="en-GB" dirty="0"/>
          </a:p>
        </p:txBody>
      </p:sp>
      <p:sp>
        <p:nvSpPr>
          <p:cNvPr id="5" name="Footer Placeholder 4">
            <a:extLst>
              <a:ext uri="{FF2B5EF4-FFF2-40B4-BE49-F238E27FC236}">
                <a16:creationId xmlns:a16="http://schemas.microsoft.com/office/drawing/2014/main" id="{C5EB9572-9766-114A-D5B1-FD6E795A7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1049030-8849-B88E-4973-D46F3216E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96540-FC51-49CC-A3F4-F62D8B2AA655}" type="slidenum">
              <a:rPr lang="en-GB" smtClean="0"/>
              <a:t>‹#›</a:t>
            </a:fld>
            <a:endParaRPr lang="en-GB" dirty="0"/>
          </a:p>
        </p:txBody>
      </p:sp>
    </p:spTree>
    <p:extLst>
      <p:ext uri="{BB962C8B-B14F-4D97-AF65-F5344CB8AC3E}">
        <p14:creationId xmlns:p14="http://schemas.microsoft.com/office/powerpoint/2010/main" val="2173990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dirty="0"/>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987D4BC-9C53-4E6C-81C9-56C408F03758}" type="datetime1">
              <a:rPr lang="en-GB" smtClean="0"/>
              <a:t>11/06/2024</a:t>
            </a:fld>
            <a:endParaRPr lang="en-GB" dirty="0"/>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thryn.cremins@nhs.net"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nhs.uk/conditions/cervical-screeni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en/question-mark-question-response-1019993/" TargetMode="External"/><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question-mark-question-response-1019993/"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nhs.uk/conditions/vaccinations/hpv-human-papillomavirus-vaccine/#:~:text=From%20the%202019%20to%202020,and%20anal%20and%20genital%20cancer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healthwatchhertfordshire.co.uk/sites/healthwatchhertfordshire.co.uk/files/HwH%20Cervical%20Screenings%20Report%20FINAL.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gov.uk/government/publications/cervical-screening-cervical-sample-taker-training/4-equality-of-access-to-cervical-screeni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iew.officeapps.live.com/op/view.aspx?src=https%3A%2F%2Fwww.hertfordshire.gov.uk%2Fmedia-library%2Fdocuments%2Fadult-social-services%2Flearning-difficulties-and-dementia%2Fcsdp-tool.docx&amp;wdOrigin=BROWSELINK" TargetMode="External"/><Relationship Id="rId2" Type="http://schemas.openxmlformats.org/officeDocument/2006/relationships/hyperlink" Target="https://view.officeapps.live.com/op/view.aspx?src=https%3A%2F%2Fwww.hertfordshire.gov.uk%2Fmedia-library%2Fdocuments%2Fadult-social-services%2Flearning-difficulties-and-dementia%2Fcervical-screening-decision-pathway-june-22.docx&amp;wdOrigin=BROWSELI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igital.nhs.uk/data-and-information/publications/statistical/cervical-screening-programme/cervical-screening-programme-coverage-statistics-management-information#resources" TargetMode="External"/><Relationship Id="rId2" Type="http://schemas.openxmlformats.org/officeDocument/2006/relationships/hyperlink" Target="https://fingertips.phe.org.uk/" TargetMode="Externa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8" Type="http://schemas.openxmlformats.org/officeDocument/2006/relationships/hyperlink" Target="https://www.gov.uk/government/publications/cancer-screening-and-people-with-learning-disabilities/cancer-screening-making-reasonable-adjustments" TargetMode="External"/><Relationship Id="rId13" Type="http://schemas.openxmlformats.org/officeDocument/2006/relationships/hyperlink" Target="https://www.gov.uk/guidance/cervical-screening-education-and-training" TargetMode="External"/><Relationship Id="rId3" Type="http://schemas.openxmlformats.org/officeDocument/2006/relationships/hyperlink" Target="https://www.gov.uk/guidance/cervical-screening-ideas-for-improving-access-and-uptake" TargetMode="External"/><Relationship Id="rId7" Type="http://schemas.openxmlformats.org/officeDocument/2006/relationships/hyperlink" Target="https://equallywell.co.uk/resources/nhs-population-screening-improving-access-for-people-with-severe-mental-illness/#:~:text=In%20accordance%20with%20the%20PHE%20Screening%20inequalities%20strategy%2C,depends%20on%20individuals%20being%20registered%20with%20a%20GP." TargetMode="External"/><Relationship Id="rId12" Type="http://schemas.openxmlformats.org/officeDocument/2006/relationships/hyperlink" Target="http://www.gov/" TargetMode="External"/><Relationship Id="rId2" Type="http://schemas.openxmlformats.org/officeDocument/2006/relationships/hyperlink" Target="https://publications.cancerresearchuk.org/sites/default/files/publication-files/GPG_CERVICAL_SCREEN_FEB22.pdf" TargetMode="External"/><Relationship Id="rId1" Type="http://schemas.openxmlformats.org/officeDocument/2006/relationships/slideLayout" Target="../slideLayouts/slideLayout6.xml"/><Relationship Id="rId6" Type="http://schemas.openxmlformats.org/officeDocument/2006/relationships/hyperlink" Target="https://www.gov.uk/government/publications/population-screening-supporting-people-with-learning-disabilities" TargetMode="External"/><Relationship Id="rId11" Type="http://schemas.openxmlformats.org/officeDocument/2006/relationships/hyperlink" Target="https://www.gov.uk/government/publications/cervical-screening-call-and-recall-administration-best-practice/cervical-screening-call-and-recall" TargetMode="External"/><Relationship Id="rId5" Type="http://schemas.openxmlformats.org/officeDocument/2006/relationships/hyperlink" Target="https://www.gov.uk/government/publications/population-screening-improving-participation-in-underserved-groups/population-screening-review-of-interventions-to-improve-participation-among-underserved-groups" TargetMode="External"/><Relationship Id="rId15" Type="http://schemas.openxmlformats.org/officeDocument/2006/relationships/hyperlink" Target="https://www.publicdomainpictures.net/en/view-image.php?image=68838&amp;picture=pile-of-books" TargetMode="External"/><Relationship Id="rId10" Type="http://schemas.openxmlformats.org/officeDocument/2006/relationships/hyperlink" Target="https://www.csas.nhs.uk/support/" TargetMode="External"/><Relationship Id="rId4" Type="http://schemas.openxmlformats.org/officeDocument/2006/relationships/hyperlink" Target="https://www.gov.uk/government/publications/nhs-population-screening-effective-text-message-use" TargetMode="External"/><Relationship Id="rId9" Type="http://schemas.openxmlformats.org/officeDocument/2006/relationships/hyperlink" Target="https://www.mysurgerywebsite.co.uk/website/IGP367/files/PCSE%20PNL%20-%20This%20guide.pdf" TargetMode="External"/><Relationship Id="rId14" Type="http://schemas.openxmlformats.org/officeDocument/2006/relationships/image" Target="../media/image18.jpg"/></Relationships>
</file>

<file path=ppt/slides/_rels/slide29.xml.rels><?xml version="1.0" encoding="UTF-8" standalone="yes"?>
<Relationships xmlns="http://schemas.openxmlformats.org/package/2006/relationships"><Relationship Id="rId8" Type="http://schemas.openxmlformats.org/officeDocument/2006/relationships/hyperlink" Target="https://www.gov.uk/government/publications/cervical-screening-easy-read-guide" TargetMode="External"/><Relationship Id="rId3" Type="http://schemas.openxmlformats.org/officeDocument/2006/relationships/hyperlink" Target="https://campaignresources.dhsc.gov.uk/" TargetMode="External"/><Relationship Id="rId7" Type="http://schemas.openxmlformats.org/officeDocument/2006/relationships/hyperlink" Target="https://www.gov.uk/government/publications/cervical-screening-support-for-people-who-find-it-hard-to-attend" TargetMode="External"/><Relationship Id="rId12" Type="http://schemas.openxmlformats.org/officeDocument/2006/relationships/hyperlink" Target="https://www.publicdomainpictures.net/en/view-image.php?image=68838&amp;picture=pile-of-books" TargetMode="External"/><Relationship Id="rId2" Type="http://schemas.openxmlformats.org/officeDocument/2006/relationships/hyperlink" Target="https://vimeo.com/user/61483278/folder/3963113" TargetMode="External"/><Relationship Id="rId1" Type="http://schemas.openxmlformats.org/officeDocument/2006/relationships/slideLayout" Target="../slideLayouts/slideLayout6.xml"/><Relationship Id="rId6" Type="http://schemas.openxmlformats.org/officeDocument/2006/relationships/hyperlink" Target="https://booksbeyondwords.co.uk/resources-dl" TargetMode="External"/><Relationship Id="rId11" Type="http://schemas.openxmlformats.org/officeDocument/2006/relationships/image" Target="../media/image18.jpg"/><Relationship Id="rId5" Type="http://schemas.openxmlformats.org/officeDocument/2006/relationships/hyperlink" Target="https://www.nhs.uk/conditions/cervical-screening/further-help-and-support/" TargetMode="External"/><Relationship Id="rId10" Type="http://schemas.openxmlformats.org/officeDocument/2006/relationships/hyperlink" Target="https://www.cancerresearchuk.org/about-cancer/cervical-cancer/getting-diagnosed/screening/about" TargetMode="External"/><Relationship Id="rId4" Type="http://schemas.openxmlformats.org/officeDocument/2006/relationships/hyperlink" Target="https://outpatients.org.uk/my-cervix-my-service/" TargetMode="External"/><Relationship Id="rId9" Type="http://schemas.openxmlformats.org/officeDocument/2006/relationships/hyperlink" Target="https://www.gov.uk/government/publications/cervical-screening-description-in-brief"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5.xml"/><Relationship Id="rId3" Type="http://schemas.openxmlformats.org/officeDocument/2006/relationships/slide" Target="slide5.xml"/><Relationship Id="rId7" Type="http://schemas.openxmlformats.org/officeDocument/2006/relationships/slide" Target="slide12.xml"/><Relationship Id="rId12" Type="http://schemas.openxmlformats.org/officeDocument/2006/relationships/slide" Target="slide24.xml"/><Relationship Id="rId2" Type="http://schemas.openxmlformats.org/officeDocument/2006/relationships/slide" Target="slide4.xml"/><Relationship Id="rId16"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23.xml"/><Relationship Id="rId5" Type="http://schemas.openxmlformats.org/officeDocument/2006/relationships/slide" Target="slide7.xml"/><Relationship Id="rId15" Type="http://schemas.openxmlformats.org/officeDocument/2006/relationships/slide" Target="slide27.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gbr01.safelinks.protection.outlook.com/?url=https%3A%2F%2Fwww.csas.nhs.uk%2Fsupport%2F&amp;data=05%7C01%7Cberyl.bloomfield%40nhs.net%7Cd080d6049ebc42b82db908db6dab83cd%7C37c354b285b047f5b22207b48d774ee3%7C0%7C0%7C638224355771109982%7CUnknown%7CTWFpbGZsb3d8eyJWIjoiMC4wLjAwMDAiLCJQIjoiV2luMzIiLCJBTiI6Ik1haWwiLCJXVCI6Mn0%3D%7C3000%7C%7C%7C&amp;sdata=Y3nYyeWJO%2FFHpRVyuGG62zrifXfrVn3AjCij%2Bip7LCg%3D&amp;reserved=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cancerresearchuk.org/about-cancer/cervical-cancer/getting-diagnosed/screening/about" TargetMode="External"/><Relationship Id="rId3" Type="http://schemas.openxmlformats.org/officeDocument/2006/relationships/hyperlink" Target="https://www.nhs.uk/conditions/cervical-screening/further-help-and-support/" TargetMode="External"/><Relationship Id="rId7" Type="http://schemas.openxmlformats.org/officeDocument/2006/relationships/hyperlink" Target="https://eveappeal.org.uk/" TargetMode="External"/><Relationship Id="rId2" Type="http://schemas.openxmlformats.org/officeDocument/2006/relationships/hyperlink" Target="https://www.nhs.uk/conditions/cervical-screening/" TargetMode="External"/><Relationship Id="rId1" Type="http://schemas.openxmlformats.org/officeDocument/2006/relationships/slideLayout" Target="../slideLayouts/slideLayout4.xml"/><Relationship Id="rId6" Type="http://schemas.openxmlformats.org/officeDocument/2006/relationships/hyperlink" Target="https://www.macmillan.org.uk/" TargetMode="External"/><Relationship Id="rId5" Type="http://schemas.openxmlformats.org/officeDocument/2006/relationships/image" Target="../media/image8.emf"/><Relationship Id="rId4" Type="http://schemas.openxmlformats.org/officeDocument/2006/relationships/hyperlink" Target="https://www.gov.uk/government/publications/cervical-screening-description-in-brief/cervical-screening-helping-you-decide--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conditions/cervical-screening" TargetMode="External"/><Relationship Id="rId2" Type="http://schemas.openxmlformats.org/officeDocument/2006/relationships/hyperlink" Target="https://www.cancerresearchuk.org/about-cancer/cervical-cancer/getting-diagnosed/screening/abou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C294FA-6E92-D191-32B6-A5EE161E17EB}"/>
              </a:ext>
            </a:extLst>
          </p:cNvPr>
          <p:cNvSpPr>
            <a:spLocks noGrp="1"/>
          </p:cNvSpPr>
          <p:nvPr>
            <p:ph type="ctrTitle"/>
          </p:nvPr>
        </p:nvSpPr>
        <p:spPr/>
        <p:txBody>
          <a:bodyPr/>
          <a:lstStyle/>
          <a:p>
            <a:r>
              <a:rPr lang="en-GB" sz="2800" dirty="0"/>
              <a:t>Cervical Screening Tool Kit</a:t>
            </a:r>
            <a:br>
              <a:rPr lang="en-GB" dirty="0"/>
            </a:br>
            <a:br>
              <a:rPr lang="en-GB" dirty="0"/>
            </a:br>
            <a:r>
              <a:rPr lang="en-GB" dirty="0"/>
              <a:t>Herts and West Essex ICB</a:t>
            </a:r>
          </a:p>
        </p:txBody>
      </p:sp>
      <p:sp>
        <p:nvSpPr>
          <p:cNvPr id="9" name="Subtitle 8">
            <a:extLst>
              <a:ext uri="{FF2B5EF4-FFF2-40B4-BE49-F238E27FC236}">
                <a16:creationId xmlns:a16="http://schemas.microsoft.com/office/drawing/2014/main" id="{AC150E61-444D-F9AB-6D08-AB4795BD6A37}"/>
              </a:ext>
            </a:extLst>
          </p:cNvPr>
          <p:cNvSpPr>
            <a:spLocks noGrp="1"/>
          </p:cNvSpPr>
          <p:nvPr>
            <p:ph type="subTitle" idx="1"/>
          </p:nvPr>
        </p:nvSpPr>
        <p:spPr/>
        <p:txBody>
          <a:bodyPr>
            <a:normAutofit fontScale="92500" lnSpcReduction="10000"/>
          </a:bodyPr>
          <a:lstStyle/>
          <a:p>
            <a:r>
              <a:rPr lang="en-GB" dirty="0"/>
              <a:t>June 2024</a:t>
            </a:r>
          </a:p>
          <a:p>
            <a:r>
              <a:rPr lang="en-GB" dirty="0"/>
              <a:t>If you have any queries or comments about this toolkit please get in touch @ </a:t>
            </a:r>
            <a:r>
              <a:rPr lang="en-GB" dirty="0">
                <a:hlinkClick r:id="rId2"/>
              </a:rPr>
              <a:t>kathryn.cremins@nhs.net</a:t>
            </a:r>
            <a:r>
              <a:rPr lang="en-GB" dirty="0"/>
              <a:t> </a:t>
            </a:r>
          </a:p>
          <a:p>
            <a:endParaRPr lang="en-GB" dirty="0"/>
          </a:p>
        </p:txBody>
      </p:sp>
      <p:sp>
        <p:nvSpPr>
          <p:cNvPr id="3" name="Slide Number Placeholder 2">
            <a:extLst>
              <a:ext uri="{FF2B5EF4-FFF2-40B4-BE49-F238E27FC236}">
                <a16:creationId xmlns:a16="http://schemas.microsoft.com/office/drawing/2014/main" id="{E4174F82-8409-F066-0D15-D1D2AE8241B8}"/>
              </a:ext>
            </a:extLst>
          </p:cNvPr>
          <p:cNvSpPr>
            <a:spLocks noGrp="1"/>
          </p:cNvSpPr>
          <p:nvPr>
            <p:ph type="sldNum" sz="quarter" idx="12"/>
          </p:nvPr>
        </p:nvSpPr>
        <p:spPr/>
        <p:txBody>
          <a:bodyPr/>
          <a:lstStyle/>
          <a:p>
            <a:fld id="{2052134C-DD39-9A46-9E9D-A910E1364561}" type="slidenum">
              <a:rPr lang="en-GB" smtClean="0"/>
              <a:pPr/>
              <a:t>1</a:t>
            </a:fld>
            <a:endParaRPr lang="en-GB" dirty="0"/>
          </a:p>
        </p:txBody>
      </p:sp>
    </p:spTree>
    <p:extLst>
      <p:ext uri="{BB962C8B-B14F-4D97-AF65-F5344CB8AC3E}">
        <p14:creationId xmlns:p14="http://schemas.microsoft.com/office/powerpoint/2010/main" val="271962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A7BAB-4BEE-7431-172C-29B07D9FE593}"/>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fact sheet (continued)</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6CE24A-C540-FD99-58DA-27BF6AC28939}"/>
              </a:ext>
            </a:extLst>
          </p:cNvPr>
          <p:cNvSpPr txBox="1"/>
          <p:nvPr/>
        </p:nvSpPr>
        <p:spPr>
          <a:xfrm>
            <a:off x="940059" y="1941350"/>
            <a:ext cx="10266006" cy="2031325"/>
          </a:xfrm>
          <a:prstGeom prst="rect">
            <a:avLst/>
          </a:prstGeom>
          <a:noFill/>
        </p:spPr>
        <p:txBody>
          <a:bodyPr wrap="square">
            <a:spAutoFit/>
          </a:bodyPr>
          <a:lstStyle/>
          <a:p>
            <a:r>
              <a:rPr lang="en-GB" sz="1400" b="1" u="sng" dirty="0">
                <a:latin typeface="Arial" panose="020B0604020202020204" pitchFamily="34" charset="0"/>
                <a:cs typeface="Arial" panose="020B0604020202020204" pitchFamily="34" charset="0"/>
              </a:rPr>
              <a:t>Opting out of cervical screening</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you decide to not take part in the cervical screening programme, we suggest you discuss this further with your GP or practice nurse who can discuss both the benefits and risks of cervical screening.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then, you decide you do not want to be part of the cervical screening programme you can make an informed choice to opt out.  Contact your GP or practice nurse to discuss further.</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For further information on cervical screening, please visit the NHS website </a:t>
            </a:r>
            <a:r>
              <a:rPr lang="en-GB" sz="1400" dirty="0">
                <a:latin typeface="Arial" panose="020B0604020202020204" pitchFamily="34" charset="0"/>
                <a:cs typeface="Arial" panose="020B0604020202020204" pitchFamily="34" charset="0"/>
                <a:hlinkClick r:id="rId2"/>
              </a:rPr>
              <a:t>https://www.nhs.uk/conditions/cervical-screening/</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BD7769C-E30D-DEA0-D372-1BBF6958ECBF}"/>
              </a:ext>
            </a:extLst>
          </p:cNvPr>
          <p:cNvPicPr>
            <a:picLocks noChangeAspect="1"/>
          </p:cNvPicPr>
          <p:nvPr/>
        </p:nvPicPr>
        <p:blipFill>
          <a:blip r:embed="rId3"/>
          <a:stretch>
            <a:fillRect/>
          </a:stretch>
        </p:blipFill>
        <p:spPr>
          <a:xfrm>
            <a:off x="9600997" y="5546589"/>
            <a:ext cx="1924665" cy="1084969"/>
          </a:xfrm>
          <a:prstGeom prst="rect">
            <a:avLst/>
          </a:prstGeom>
        </p:spPr>
      </p:pic>
      <p:sp>
        <p:nvSpPr>
          <p:cNvPr id="4" name="Slide Number Placeholder 3">
            <a:extLst>
              <a:ext uri="{FF2B5EF4-FFF2-40B4-BE49-F238E27FC236}">
                <a16:creationId xmlns:a16="http://schemas.microsoft.com/office/drawing/2014/main" id="{D1B532EE-1939-401B-C731-184084BBF957}"/>
              </a:ext>
            </a:extLst>
          </p:cNvPr>
          <p:cNvSpPr>
            <a:spLocks noGrp="1"/>
          </p:cNvSpPr>
          <p:nvPr>
            <p:ph type="sldNum" sz="quarter" idx="12"/>
          </p:nvPr>
        </p:nvSpPr>
        <p:spPr/>
        <p:txBody>
          <a:bodyPr/>
          <a:lstStyle/>
          <a:p>
            <a:fld id="{B0A96540-FC51-49CC-A3F4-F62D8B2AA655}" type="slidenum">
              <a:rPr lang="en-GB" smtClean="0"/>
              <a:t>10</a:t>
            </a:fld>
            <a:endParaRPr lang="en-GB" dirty="0"/>
          </a:p>
        </p:txBody>
      </p:sp>
    </p:spTree>
    <p:extLst>
      <p:ext uri="{BB962C8B-B14F-4D97-AF65-F5344CB8AC3E}">
        <p14:creationId xmlns:p14="http://schemas.microsoft.com/office/powerpoint/2010/main" val="238032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D610B-D5FF-70DF-E188-111F83EF1627}"/>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 Cervical screening Text: Invite to attend</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F2A964A-8940-9BCF-299A-BD35BD2A2451}"/>
              </a:ext>
            </a:extLst>
          </p:cNvPr>
          <p:cNvSpPr txBox="1"/>
          <p:nvPr/>
        </p:nvSpPr>
        <p:spPr>
          <a:xfrm>
            <a:off x="847078" y="1899819"/>
            <a:ext cx="8563252" cy="273921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Example wording for texts: </a:t>
            </a:r>
          </a:p>
          <a:p>
            <a:endParaRPr lang="en-GB" sz="1400"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Dear (xx)</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We have noticed that you are overdue for cervical screening and would like to invite you to call the Surgery to book an appointment with one of our Nurses. (Practice telephone number).</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Many thanks</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(SURGERY NAME)</a:t>
            </a:r>
          </a:p>
          <a:p>
            <a:endParaRPr lang="en-GB" sz="1600" i="1" dirty="0">
              <a:latin typeface="Arial" panose="020B0604020202020204" pitchFamily="34" charset="0"/>
              <a:cs typeface="Arial" panose="020B0604020202020204" pitchFamily="34" charset="0"/>
            </a:endParaRPr>
          </a:p>
          <a:p>
            <a:endParaRPr lang="en-GB" sz="1600" i="1" dirty="0">
              <a:latin typeface="Arial" panose="020B0604020202020204" pitchFamily="34" charset="0"/>
              <a:cs typeface="Arial" panose="020B0604020202020204" pitchFamily="34" charset="0"/>
            </a:endParaRPr>
          </a:p>
        </p:txBody>
      </p:sp>
      <p:pic>
        <p:nvPicPr>
          <p:cNvPr id="1026" name="Picture 2" descr="Texting and the Stressed-Out Freshman - Pacific Standard">
            <a:extLst>
              <a:ext uri="{FF2B5EF4-FFF2-40B4-BE49-F238E27FC236}">
                <a16:creationId xmlns:a16="http://schemas.microsoft.com/office/drawing/2014/main" id="{D90312A1-E17C-E7F7-BBE5-5AB5949F20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29" t="2037" r="16591" b="9289"/>
          <a:stretch/>
        </p:blipFill>
        <p:spPr bwMode="auto">
          <a:xfrm>
            <a:off x="10261314" y="2872185"/>
            <a:ext cx="1681843" cy="2462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B57F54-BD7B-17D4-D456-E176E0F79FCC}"/>
              </a:ext>
            </a:extLst>
          </p:cNvPr>
          <p:cNvSpPr txBox="1"/>
          <p:nvPr/>
        </p:nvSpPr>
        <p:spPr>
          <a:xfrm>
            <a:off x="847078" y="4400486"/>
            <a:ext cx="8572130" cy="2862322"/>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Dear (xx)</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we are contacting you to remind you that your cervical screening test (smear test) is overdue. Please phone the surgery if you’d like to make an appointment or to discuss any questions or concerns you have about the test.</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Many thanks</a:t>
            </a:r>
          </a:p>
          <a:p>
            <a:endParaRPr lang="en-GB" sz="1400" i="1" dirty="0">
              <a:latin typeface="Arial" panose="020B0604020202020204" pitchFamily="34" charset="0"/>
              <a:cs typeface="Arial" panose="020B0604020202020204" pitchFamily="34" charset="0"/>
            </a:endParaRPr>
          </a:p>
          <a:p>
            <a:r>
              <a:rPr lang="en-GB" sz="1400" i="1" dirty="0">
                <a:latin typeface="Arial" panose="020B0604020202020204" pitchFamily="34" charset="0"/>
                <a:cs typeface="Arial" panose="020B0604020202020204" pitchFamily="34" charset="0"/>
              </a:rPr>
              <a:t>(SURGERY NAME)</a:t>
            </a:r>
          </a:p>
          <a:p>
            <a:endParaRPr lang="en-GB" dirty="0"/>
          </a:p>
          <a:p>
            <a:endParaRPr lang="en-GB" dirty="0"/>
          </a:p>
          <a:p>
            <a:endParaRPr lang="en-GB" dirty="0"/>
          </a:p>
        </p:txBody>
      </p:sp>
      <p:sp>
        <p:nvSpPr>
          <p:cNvPr id="7" name="Slide Number Placeholder 6">
            <a:extLst>
              <a:ext uri="{FF2B5EF4-FFF2-40B4-BE49-F238E27FC236}">
                <a16:creationId xmlns:a16="http://schemas.microsoft.com/office/drawing/2014/main" id="{E7B59CB4-814A-69F6-9B27-DCA7710BDCAA}"/>
              </a:ext>
            </a:extLst>
          </p:cNvPr>
          <p:cNvSpPr>
            <a:spLocks noGrp="1"/>
          </p:cNvSpPr>
          <p:nvPr>
            <p:ph type="sldNum" sz="quarter" idx="12"/>
          </p:nvPr>
        </p:nvSpPr>
        <p:spPr/>
        <p:txBody>
          <a:bodyPr/>
          <a:lstStyle/>
          <a:p>
            <a:fld id="{B0A96540-FC51-49CC-A3F4-F62D8B2AA655}" type="slidenum">
              <a:rPr lang="en-GB" smtClean="0"/>
              <a:t>11</a:t>
            </a:fld>
            <a:endParaRPr lang="en-GB" dirty="0"/>
          </a:p>
        </p:txBody>
      </p:sp>
    </p:spTree>
    <p:extLst>
      <p:ext uri="{BB962C8B-B14F-4D97-AF65-F5344CB8AC3E}">
        <p14:creationId xmlns:p14="http://schemas.microsoft.com/office/powerpoint/2010/main" val="217485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AF9A8E-1923-457D-30B5-155DB890E2BD}"/>
              </a:ext>
            </a:extLst>
          </p:cNvPr>
          <p:cNvGraphicFramePr>
            <a:graphicFrameLocks noGrp="1"/>
          </p:cNvGraphicFramePr>
          <p:nvPr>
            <p:ph sz="half" idx="1"/>
            <p:extLst>
              <p:ext uri="{D42A27DB-BD31-4B8C-83A1-F6EECF244321}">
                <p14:modId xmlns:p14="http://schemas.microsoft.com/office/powerpoint/2010/main" val="3255646728"/>
              </p:ext>
            </p:extLst>
          </p:nvPr>
        </p:nvGraphicFramePr>
        <p:xfrm>
          <a:off x="838199" y="1956253"/>
          <a:ext cx="11262049" cy="5190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B7ACC657-D90B-77E5-F7EF-40643E135187}"/>
              </a:ext>
            </a:extLst>
          </p:cNvPr>
          <p:cNvSpPr>
            <a:spLocks noGrp="1"/>
          </p:cNvSpPr>
          <p:nvPr>
            <p:ph type="title"/>
          </p:nvPr>
        </p:nvSpPr>
        <p:spPr>
          <a:xfrm>
            <a:off x="838200" y="365125"/>
            <a:ext cx="1065571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6. How to set up direct, on-line booking using AccuRx (EMIS)</a:t>
            </a:r>
            <a:endParaRPr lang="en-GB" sz="2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E6D5804-0DBD-3DFD-F8AA-43EE99EB196D}"/>
              </a:ext>
            </a:extLst>
          </p:cNvPr>
          <p:cNvSpPr/>
          <p:nvPr/>
        </p:nvSpPr>
        <p:spPr>
          <a:xfrm>
            <a:off x="838199" y="1796741"/>
            <a:ext cx="9862457" cy="9590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Check the QOF CS005 &amp; CS006 indicators to find the patients in both age groups who are due / overdue their smear test</a:t>
            </a:r>
          </a:p>
        </p:txBody>
      </p:sp>
      <p:sp>
        <p:nvSpPr>
          <p:cNvPr id="12" name="Rectangle 11">
            <a:extLst>
              <a:ext uri="{FF2B5EF4-FFF2-40B4-BE49-F238E27FC236}">
                <a16:creationId xmlns:a16="http://schemas.microsoft.com/office/drawing/2014/main" id="{CF53ECB3-EBC2-616B-4147-221C400EEFDA}"/>
              </a:ext>
            </a:extLst>
          </p:cNvPr>
          <p:cNvSpPr/>
          <p:nvPr/>
        </p:nvSpPr>
        <p:spPr>
          <a:xfrm>
            <a:off x="838199" y="2883774"/>
            <a:ext cx="9862456" cy="8372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Check the number of available appointments in the book</a:t>
            </a:r>
          </a:p>
        </p:txBody>
      </p:sp>
      <p:sp>
        <p:nvSpPr>
          <p:cNvPr id="13" name="Rectangle 12">
            <a:extLst>
              <a:ext uri="{FF2B5EF4-FFF2-40B4-BE49-F238E27FC236}">
                <a16:creationId xmlns:a16="http://schemas.microsoft.com/office/drawing/2014/main" id="{D5077B8E-342D-9D03-B68A-666724A66573}"/>
              </a:ext>
            </a:extLst>
          </p:cNvPr>
          <p:cNvSpPr/>
          <p:nvPr/>
        </p:nvSpPr>
        <p:spPr>
          <a:xfrm>
            <a:off x="838197" y="4814424"/>
            <a:ext cx="9862457" cy="83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Upload to Accurx and specify the appointment slot that these patients can select – “Smear only”. (It won’t allow them to book any other kind of slot).</a:t>
            </a:r>
          </a:p>
        </p:txBody>
      </p:sp>
      <p:sp>
        <p:nvSpPr>
          <p:cNvPr id="14" name="Rectangle 13">
            <a:extLst>
              <a:ext uri="{FF2B5EF4-FFF2-40B4-BE49-F238E27FC236}">
                <a16:creationId xmlns:a16="http://schemas.microsoft.com/office/drawing/2014/main" id="{2E9938ED-3453-D25F-55F7-7DD4FFFD2858}"/>
              </a:ext>
            </a:extLst>
          </p:cNvPr>
          <p:cNvSpPr/>
          <p:nvPr/>
        </p:nvSpPr>
        <p:spPr>
          <a:xfrm>
            <a:off x="838198" y="3855164"/>
            <a:ext cx="9862457" cy="8372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Produce an Accurx compatible list for all patients who have a valid mobile number and create a batch to load into Accurx</a:t>
            </a:r>
          </a:p>
        </p:txBody>
      </p:sp>
      <p:sp>
        <p:nvSpPr>
          <p:cNvPr id="15" name="Rectangle 14">
            <a:extLst>
              <a:ext uri="{FF2B5EF4-FFF2-40B4-BE49-F238E27FC236}">
                <a16:creationId xmlns:a16="http://schemas.microsoft.com/office/drawing/2014/main" id="{11F05273-E144-D50A-DB8F-ADF9BDDB94C6}"/>
              </a:ext>
            </a:extLst>
          </p:cNvPr>
          <p:cNvSpPr/>
          <p:nvPr/>
        </p:nvSpPr>
        <p:spPr>
          <a:xfrm>
            <a:off x="838196" y="5802871"/>
            <a:ext cx="9862457" cy="83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Send the invites out and check the uptake</a:t>
            </a:r>
          </a:p>
        </p:txBody>
      </p:sp>
      <p:pic>
        <p:nvPicPr>
          <p:cNvPr id="17" name="Picture 16" descr="A person leaning on a question mark&#10;&#10;Description automatically generated with medium confidence">
            <a:extLst>
              <a:ext uri="{FF2B5EF4-FFF2-40B4-BE49-F238E27FC236}">
                <a16:creationId xmlns:a16="http://schemas.microsoft.com/office/drawing/2014/main" id="{B420484C-1E7C-032A-33FB-F99A3F2508E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77051" y="176188"/>
            <a:ext cx="1553497" cy="1553497"/>
          </a:xfrm>
          <a:prstGeom prst="rect">
            <a:avLst/>
          </a:prstGeom>
        </p:spPr>
      </p:pic>
      <p:sp>
        <p:nvSpPr>
          <p:cNvPr id="3" name="Slide Number Placeholder 2">
            <a:extLst>
              <a:ext uri="{FF2B5EF4-FFF2-40B4-BE49-F238E27FC236}">
                <a16:creationId xmlns:a16="http://schemas.microsoft.com/office/drawing/2014/main" id="{2847CC5B-EB97-9E22-F63F-6A41F0B99155}"/>
              </a:ext>
            </a:extLst>
          </p:cNvPr>
          <p:cNvSpPr>
            <a:spLocks noGrp="1"/>
          </p:cNvSpPr>
          <p:nvPr>
            <p:ph type="sldNum" sz="quarter" idx="12"/>
          </p:nvPr>
        </p:nvSpPr>
        <p:spPr/>
        <p:txBody>
          <a:bodyPr/>
          <a:lstStyle/>
          <a:p>
            <a:fld id="{B0A96540-FC51-49CC-A3F4-F62D8B2AA655}" type="slidenum">
              <a:rPr lang="en-GB" smtClean="0"/>
              <a:t>12</a:t>
            </a:fld>
            <a:endParaRPr lang="en-GB" dirty="0"/>
          </a:p>
        </p:txBody>
      </p:sp>
    </p:spTree>
    <p:extLst>
      <p:ext uri="{BB962C8B-B14F-4D97-AF65-F5344CB8AC3E}">
        <p14:creationId xmlns:p14="http://schemas.microsoft.com/office/powerpoint/2010/main" val="353527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7ACC657-D90B-77E5-F7EF-40643E135187}"/>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6. How to set up direct on-line booking using AccuRx (SystmOne)</a:t>
            </a:r>
            <a:endParaRPr lang="en-GB" sz="2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E6D5804-0DBD-3DFD-F8AA-43EE99EB196D}"/>
              </a:ext>
            </a:extLst>
          </p:cNvPr>
          <p:cNvSpPr/>
          <p:nvPr/>
        </p:nvSpPr>
        <p:spPr>
          <a:xfrm>
            <a:off x="838199" y="1796741"/>
            <a:ext cx="9862457" cy="9590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Check the QOF CS005 &amp; CS006 indicators to find the patients in both age groups who are due / overdue their smear test. Produce a report on SystmOne and save in a CSV file.</a:t>
            </a:r>
          </a:p>
        </p:txBody>
      </p:sp>
      <p:sp>
        <p:nvSpPr>
          <p:cNvPr id="12" name="Rectangle 11">
            <a:extLst>
              <a:ext uri="{FF2B5EF4-FFF2-40B4-BE49-F238E27FC236}">
                <a16:creationId xmlns:a16="http://schemas.microsoft.com/office/drawing/2014/main" id="{CF53ECB3-EBC2-616B-4147-221C400EEFDA}"/>
              </a:ext>
            </a:extLst>
          </p:cNvPr>
          <p:cNvSpPr/>
          <p:nvPr/>
        </p:nvSpPr>
        <p:spPr>
          <a:xfrm>
            <a:off x="838199" y="2883774"/>
            <a:ext cx="9862456" cy="8372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Check the number of available appointments, </a:t>
            </a:r>
            <a:r>
              <a:rPr lang="en-GB" sz="1800" dirty="0">
                <a:solidFill>
                  <a:schemeClr val="accent1">
                    <a:lumMod val="50000"/>
                  </a:schemeClr>
                </a:solidFill>
                <a:effectLst/>
                <a:latin typeface="Calibri" panose="020F0502020204030204" pitchFamily="34" charset="0"/>
                <a:ea typeface="Calibri" panose="020F0502020204030204" pitchFamily="34" charset="0"/>
              </a:rPr>
              <a:t>make sure that there is a specific slot type set up which are only bookable with the nurses that do smears (not every clinician will be able to carry out screening)</a:t>
            </a:r>
            <a:endParaRPr lang="en-GB" dirty="0">
              <a:solidFill>
                <a:schemeClr val="accent1">
                  <a:lumMod val="50000"/>
                </a:schemeClr>
              </a:solidFill>
            </a:endParaRPr>
          </a:p>
        </p:txBody>
      </p:sp>
      <p:sp>
        <p:nvSpPr>
          <p:cNvPr id="13" name="Rectangle 12">
            <a:extLst>
              <a:ext uri="{FF2B5EF4-FFF2-40B4-BE49-F238E27FC236}">
                <a16:creationId xmlns:a16="http://schemas.microsoft.com/office/drawing/2014/main" id="{D5077B8E-342D-9D03-B68A-666724A66573}"/>
              </a:ext>
            </a:extLst>
          </p:cNvPr>
          <p:cNvSpPr/>
          <p:nvPr/>
        </p:nvSpPr>
        <p:spPr>
          <a:xfrm>
            <a:off x="838197" y="4814424"/>
            <a:ext cx="9862457" cy="83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Upload to Accurx and specify the appointment slot that these patients can select – “Smear only”. (It won’t allow them to book any other kind of slot).</a:t>
            </a:r>
          </a:p>
        </p:txBody>
      </p:sp>
      <p:sp>
        <p:nvSpPr>
          <p:cNvPr id="14" name="Rectangle 13">
            <a:extLst>
              <a:ext uri="{FF2B5EF4-FFF2-40B4-BE49-F238E27FC236}">
                <a16:creationId xmlns:a16="http://schemas.microsoft.com/office/drawing/2014/main" id="{2E9938ED-3453-D25F-55F7-7DD4FFFD2858}"/>
              </a:ext>
            </a:extLst>
          </p:cNvPr>
          <p:cNvSpPr/>
          <p:nvPr/>
        </p:nvSpPr>
        <p:spPr>
          <a:xfrm>
            <a:off x="838198" y="3855164"/>
            <a:ext cx="9862457" cy="8372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Produce an Accurx compatible list for all patients who have a valid mobile number and create a batch to load into Accurx</a:t>
            </a:r>
          </a:p>
        </p:txBody>
      </p:sp>
      <p:sp>
        <p:nvSpPr>
          <p:cNvPr id="15" name="Rectangle 14">
            <a:extLst>
              <a:ext uri="{FF2B5EF4-FFF2-40B4-BE49-F238E27FC236}">
                <a16:creationId xmlns:a16="http://schemas.microsoft.com/office/drawing/2014/main" id="{11F05273-E144-D50A-DB8F-ADF9BDDB94C6}"/>
              </a:ext>
            </a:extLst>
          </p:cNvPr>
          <p:cNvSpPr/>
          <p:nvPr/>
        </p:nvSpPr>
        <p:spPr>
          <a:xfrm>
            <a:off x="838196" y="5802871"/>
            <a:ext cx="9862457" cy="83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Send the invites out and check the uptake</a:t>
            </a:r>
          </a:p>
        </p:txBody>
      </p:sp>
      <p:pic>
        <p:nvPicPr>
          <p:cNvPr id="17" name="Picture 16" descr="A person leaning on a question mark&#10;&#10;Description automatically generated with medium confidence">
            <a:extLst>
              <a:ext uri="{FF2B5EF4-FFF2-40B4-BE49-F238E27FC236}">
                <a16:creationId xmlns:a16="http://schemas.microsoft.com/office/drawing/2014/main" id="{B420484C-1E7C-032A-33FB-F99A3F2508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77051" y="145830"/>
            <a:ext cx="1553497" cy="1553497"/>
          </a:xfrm>
          <a:prstGeom prst="rect">
            <a:avLst/>
          </a:prstGeom>
        </p:spPr>
      </p:pic>
      <p:sp>
        <p:nvSpPr>
          <p:cNvPr id="3" name="Slide Number Placeholder 2">
            <a:extLst>
              <a:ext uri="{FF2B5EF4-FFF2-40B4-BE49-F238E27FC236}">
                <a16:creationId xmlns:a16="http://schemas.microsoft.com/office/drawing/2014/main" id="{2847CC5B-EB97-9E22-F63F-6A41F0B99155}"/>
              </a:ext>
            </a:extLst>
          </p:cNvPr>
          <p:cNvSpPr>
            <a:spLocks noGrp="1"/>
          </p:cNvSpPr>
          <p:nvPr>
            <p:ph type="sldNum" sz="quarter" idx="12"/>
          </p:nvPr>
        </p:nvSpPr>
        <p:spPr/>
        <p:txBody>
          <a:bodyPr/>
          <a:lstStyle/>
          <a:p>
            <a:fld id="{B0A96540-FC51-49CC-A3F4-F62D8B2AA655}" type="slidenum">
              <a:rPr lang="en-GB" smtClean="0"/>
              <a:t>13</a:t>
            </a:fld>
            <a:endParaRPr lang="en-GB" dirty="0"/>
          </a:p>
        </p:txBody>
      </p:sp>
    </p:spTree>
    <p:extLst>
      <p:ext uri="{BB962C8B-B14F-4D97-AF65-F5344CB8AC3E}">
        <p14:creationId xmlns:p14="http://schemas.microsoft.com/office/powerpoint/2010/main" val="387870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B2C8E-4FCE-7212-8217-E9E11FE4D1C3}"/>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7. Cervical screening patient call script</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1E94C2-1755-92E4-5431-74A9DA0FBB8D}"/>
              </a:ext>
            </a:extLst>
          </p:cNvPr>
          <p:cNvSpPr txBox="1"/>
          <p:nvPr/>
        </p:nvSpPr>
        <p:spPr>
          <a:xfrm>
            <a:off x="737118" y="2091670"/>
            <a:ext cx="10742676" cy="4401205"/>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Improving Cervical Screening Coverage : Support for High Risk Patients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This is a suggested guide for Staff and Volunteers who are liaising with patients who are overdue their </a:t>
            </a:r>
          </a:p>
          <a:p>
            <a:r>
              <a:rPr lang="en-GB" sz="1400" dirty="0">
                <a:solidFill>
                  <a:schemeClr val="accent1">
                    <a:lumMod val="50000"/>
                  </a:schemeClr>
                </a:solidFill>
                <a:latin typeface="Arial" panose="020B0604020202020204" pitchFamily="34" charset="0"/>
                <a:cs typeface="Arial" panose="020B0604020202020204" pitchFamily="34" charset="0"/>
              </a:rPr>
              <a:t>cervical cancer screen (or smear test) and have been identified as being at higher risk of having </a:t>
            </a:r>
          </a:p>
          <a:p>
            <a:r>
              <a:rPr lang="en-GB" sz="1400" dirty="0">
                <a:solidFill>
                  <a:schemeClr val="accent1">
                    <a:lumMod val="50000"/>
                  </a:schemeClr>
                </a:solidFill>
                <a:latin typeface="Arial" panose="020B0604020202020204" pitchFamily="34" charset="0"/>
                <a:cs typeface="Arial" panose="020B0604020202020204" pitchFamily="34" charset="0"/>
              </a:rPr>
              <a:t>undetected cervical abnormalities / disease.  It can be used in conjunction with the Fact Sheet.</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Engaging with these patients to promote higher rates of screening coverage will reduce clinical risks and help our system partners to improve access to Cancer Screening Programmes.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The script follows the questions that are asked in the online questionnaire with suggested prompts and reminders.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This is </a:t>
            </a:r>
            <a:r>
              <a:rPr lang="en-GB" sz="1400" b="1" dirty="0">
                <a:solidFill>
                  <a:schemeClr val="accent1">
                    <a:lumMod val="50000"/>
                  </a:schemeClr>
                </a:solidFill>
                <a:latin typeface="Arial" panose="020B0604020202020204" pitchFamily="34" charset="0"/>
                <a:cs typeface="Arial" panose="020B0604020202020204" pitchFamily="34" charset="0"/>
              </a:rPr>
              <a:t>not</a:t>
            </a:r>
            <a:r>
              <a:rPr lang="en-GB" sz="1400" dirty="0">
                <a:solidFill>
                  <a:schemeClr val="accent1">
                    <a:lumMod val="50000"/>
                  </a:schemeClr>
                </a:solidFill>
                <a:latin typeface="Arial" panose="020B0604020202020204" pitchFamily="34" charset="0"/>
                <a:cs typeface="Arial" panose="020B0604020202020204" pitchFamily="34" charset="0"/>
              </a:rPr>
              <a:t> an attempt to coerce someone to attend or pass judgement on their right not to come forward.</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If the patient does not want to engage in the Screening Programme it is reasonable to ask if they could tell you why.  This will help your PCN/Practice and our ICB to understand barriers to access, demonstrates a clear grip on reasons for non-response and keeps data up to date.  You may consider that an exemption is an option.</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Please adjust the script as appropriate.</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The ICB Cancer Team are happy to facilitate access to training that can increase confidence in having these conversations. </a:t>
            </a:r>
          </a:p>
        </p:txBody>
      </p:sp>
      <p:pic>
        <p:nvPicPr>
          <p:cNvPr id="7" name="Picture 6">
            <a:extLst>
              <a:ext uri="{FF2B5EF4-FFF2-40B4-BE49-F238E27FC236}">
                <a16:creationId xmlns:a16="http://schemas.microsoft.com/office/drawing/2014/main" id="{EE4E40A1-53B8-10DC-C3FD-58CFE3648187}"/>
              </a:ext>
            </a:extLst>
          </p:cNvPr>
          <p:cNvPicPr>
            <a:picLocks noChangeAspect="1"/>
          </p:cNvPicPr>
          <p:nvPr/>
        </p:nvPicPr>
        <p:blipFill>
          <a:blip r:embed="rId2"/>
          <a:stretch>
            <a:fillRect/>
          </a:stretch>
        </p:blipFill>
        <p:spPr>
          <a:xfrm>
            <a:off x="8986231" y="1759914"/>
            <a:ext cx="2367569" cy="1591953"/>
          </a:xfrm>
          <a:prstGeom prst="rect">
            <a:avLst/>
          </a:prstGeom>
        </p:spPr>
      </p:pic>
      <p:sp>
        <p:nvSpPr>
          <p:cNvPr id="5" name="Slide Number Placeholder 4">
            <a:extLst>
              <a:ext uri="{FF2B5EF4-FFF2-40B4-BE49-F238E27FC236}">
                <a16:creationId xmlns:a16="http://schemas.microsoft.com/office/drawing/2014/main" id="{9476C8E7-8E18-4DBF-ADAE-020C9CA34CAE}"/>
              </a:ext>
            </a:extLst>
          </p:cNvPr>
          <p:cNvSpPr>
            <a:spLocks noGrp="1"/>
          </p:cNvSpPr>
          <p:nvPr>
            <p:ph type="sldNum" sz="quarter" idx="12"/>
          </p:nvPr>
        </p:nvSpPr>
        <p:spPr/>
        <p:txBody>
          <a:bodyPr/>
          <a:lstStyle/>
          <a:p>
            <a:fld id="{B0A96540-FC51-49CC-A3F4-F62D8B2AA655}" type="slidenum">
              <a:rPr lang="en-GB" smtClean="0"/>
              <a:t>14</a:t>
            </a:fld>
            <a:endParaRPr lang="en-GB" dirty="0"/>
          </a:p>
        </p:txBody>
      </p:sp>
    </p:spTree>
    <p:extLst>
      <p:ext uri="{BB962C8B-B14F-4D97-AF65-F5344CB8AC3E}">
        <p14:creationId xmlns:p14="http://schemas.microsoft.com/office/powerpoint/2010/main" val="67045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1D8BCB-AA46-A1E5-3228-4DB53500704B}"/>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patient call script (continued)</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1C707F5-504B-70B4-DAC8-CE92C347EE4C}"/>
              </a:ext>
            </a:extLst>
          </p:cNvPr>
          <p:cNvSpPr txBox="1"/>
          <p:nvPr/>
        </p:nvSpPr>
        <p:spPr>
          <a:xfrm>
            <a:off x="1063690" y="1912776"/>
            <a:ext cx="10290110" cy="4616648"/>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Before you dial:</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Check the name of the GP Surgery the patient is registered with.</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If call not answered:</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Leave a message as follows: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“Hello, I’m (your name) I work for the NHS and am calling on behalf of your (insert name of surgery) GP Practice to talk to you about a letter you have received regarding our GP Services.  You won’t be able to call this number back but either I or a team member will again soon.  Thank you”.</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If call is answered:</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Introduce yourself (begin the conversation):</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Hello, my name is (x) and I am calling on behalf of (x) GP Practice.</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May I speak to (patient’s full name).  For data protection purposes can you confirm that your date of birth is?</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i="1" dirty="0">
                <a:solidFill>
                  <a:schemeClr val="accent1">
                    <a:lumMod val="50000"/>
                  </a:schemeClr>
                </a:solidFill>
                <a:latin typeface="Arial" panose="020B0604020202020204" pitchFamily="34" charset="0"/>
                <a:cs typeface="Arial" panose="020B0604020202020204" pitchFamily="34" charset="0"/>
              </a:rPr>
              <a:t>If you need to speak to someone else in the house on behalf of the patient, you must ensure that you have permission from the patient to do so.  They should be able to confirm date of birth as well.  If they can’t, we can always call them back later when they’ve found out that information.</a:t>
            </a:r>
          </a:p>
        </p:txBody>
      </p:sp>
      <p:pic>
        <p:nvPicPr>
          <p:cNvPr id="8" name="Picture 7">
            <a:extLst>
              <a:ext uri="{FF2B5EF4-FFF2-40B4-BE49-F238E27FC236}">
                <a16:creationId xmlns:a16="http://schemas.microsoft.com/office/drawing/2014/main" id="{350933C7-C3CE-B568-9601-CFB3E23E40A7}"/>
              </a:ext>
            </a:extLst>
          </p:cNvPr>
          <p:cNvPicPr>
            <a:picLocks noChangeAspect="1"/>
          </p:cNvPicPr>
          <p:nvPr/>
        </p:nvPicPr>
        <p:blipFill>
          <a:blip r:embed="rId2"/>
          <a:stretch>
            <a:fillRect/>
          </a:stretch>
        </p:blipFill>
        <p:spPr>
          <a:xfrm>
            <a:off x="8986231" y="1759514"/>
            <a:ext cx="2367569" cy="1591953"/>
          </a:xfrm>
          <a:prstGeom prst="rect">
            <a:avLst/>
          </a:prstGeom>
        </p:spPr>
      </p:pic>
      <p:sp>
        <p:nvSpPr>
          <p:cNvPr id="4" name="Slide Number Placeholder 3">
            <a:extLst>
              <a:ext uri="{FF2B5EF4-FFF2-40B4-BE49-F238E27FC236}">
                <a16:creationId xmlns:a16="http://schemas.microsoft.com/office/drawing/2014/main" id="{843DB358-4144-4A78-BB17-B455ED42A343}"/>
              </a:ext>
            </a:extLst>
          </p:cNvPr>
          <p:cNvSpPr>
            <a:spLocks noGrp="1"/>
          </p:cNvSpPr>
          <p:nvPr>
            <p:ph type="sldNum" sz="quarter" idx="12"/>
          </p:nvPr>
        </p:nvSpPr>
        <p:spPr/>
        <p:txBody>
          <a:bodyPr/>
          <a:lstStyle/>
          <a:p>
            <a:fld id="{B0A96540-FC51-49CC-A3F4-F62D8B2AA655}" type="slidenum">
              <a:rPr lang="en-GB" smtClean="0"/>
              <a:t>15</a:t>
            </a:fld>
            <a:endParaRPr lang="en-GB" dirty="0"/>
          </a:p>
        </p:txBody>
      </p:sp>
    </p:spTree>
    <p:extLst>
      <p:ext uri="{BB962C8B-B14F-4D97-AF65-F5344CB8AC3E}">
        <p14:creationId xmlns:p14="http://schemas.microsoft.com/office/powerpoint/2010/main" val="55693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82E51-7453-7FAB-9DA8-B16D5115EACB}"/>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patient call script (continued)</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EDDA21-A20B-8800-11FB-55F0403716D5}"/>
              </a:ext>
            </a:extLst>
          </p:cNvPr>
          <p:cNvSpPr txBox="1"/>
          <p:nvPr/>
        </p:nvSpPr>
        <p:spPr>
          <a:xfrm>
            <a:off x="838200" y="1690688"/>
            <a:ext cx="11123645" cy="5262979"/>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Response</a:t>
            </a:r>
          </a:p>
          <a:p>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a) </a:t>
            </a:r>
            <a:r>
              <a:rPr lang="en-GB" sz="1400" i="1" dirty="0">
                <a:solidFill>
                  <a:schemeClr val="accent1">
                    <a:lumMod val="50000"/>
                  </a:schemeClr>
                </a:solidFill>
                <a:latin typeface="Arial" panose="020B0604020202020204" pitchFamily="34" charset="0"/>
                <a:cs typeface="Arial" panose="020B0604020202020204" pitchFamily="34" charset="0"/>
              </a:rPr>
              <a:t>Not now </a:t>
            </a:r>
            <a:r>
              <a:rPr lang="en-GB" sz="1400" dirty="0">
                <a:solidFill>
                  <a:schemeClr val="accent1">
                    <a:lumMod val="50000"/>
                  </a:schemeClr>
                </a:solidFill>
                <a:latin typeface="Arial" panose="020B0604020202020204" pitchFamily="34" charset="0"/>
                <a:cs typeface="Arial" panose="020B0604020202020204" pitchFamily="34" charset="0"/>
              </a:rPr>
              <a:t>– Someone will try calling another time.  Thank the patient for their time.</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b) </a:t>
            </a:r>
            <a:r>
              <a:rPr lang="en-GB" sz="1400" i="1" dirty="0">
                <a:solidFill>
                  <a:schemeClr val="accent1">
                    <a:lumMod val="50000"/>
                  </a:schemeClr>
                </a:solidFill>
                <a:latin typeface="Arial" panose="020B0604020202020204" pitchFamily="34" charset="0"/>
                <a:cs typeface="Arial" panose="020B0604020202020204" pitchFamily="34" charset="0"/>
              </a:rPr>
              <a:t>Not at all </a:t>
            </a:r>
            <a:r>
              <a:rPr lang="en-GB" sz="1400" dirty="0">
                <a:solidFill>
                  <a:schemeClr val="accent1">
                    <a:lumMod val="50000"/>
                  </a:schemeClr>
                </a:solidFill>
                <a:latin typeface="Arial" panose="020B0604020202020204" pitchFamily="34" charset="0"/>
                <a:cs typeface="Arial" panose="020B0604020202020204" pitchFamily="34" charset="0"/>
              </a:rPr>
              <a:t>– Please record in notes. Thank the patient for their time.</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c) Y</a:t>
            </a:r>
            <a:r>
              <a:rPr lang="en-GB" sz="1400" i="1" dirty="0">
                <a:solidFill>
                  <a:schemeClr val="accent1">
                    <a:lumMod val="50000"/>
                  </a:schemeClr>
                </a:solidFill>
                <a:latin typeface="Arial" panose="020B0604020202020204" pitchFamily="34" charset="0"/>
                <a:cs typeface="Arial" panose="020B0604020202020204" pitchFamily="34" charset="0"/>
              </a:rPr>
              <a:t>es</a:t>
            </a:r>
            <a:r>
              <a:rPr lang="en-GB" sz="1400" dirty="0">
                <a:solidFill>
                  <a:schemeClr val="accent1">
                    <a:lumMod val="50000"/>
                  </a:schemeClr>
                </a:solidFill>
                <a:latin typeface="Arial" panose="020B0604020202020204" pitchFamily="34" charset="0"/>
                <a:cs typeface="Arial" panose="020B0604020202020204" pitchFamily="34" charset="0"/>
              </a:rPr>
              <a:t> – Continue with script.</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Thank you, just to assure you that any information you give me today will be treated as confidential and recorded within a secure NHS system, which can only be accessed by authorised clinical staff.  Nothing will be shared with anyone else without your consent.</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 am calling about improving access to cervical screening programmes.  We sent a letter to you recently about this.</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 just have a few questions to run through.</a:t>
            </a:r>
          </a:p>
          <a:p>
            <a:pPr marL="342900" indent="-34290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1</a:t>
            </a:r>
          </a:p>
          <a:p>
            <a:pPr marL="285750" indent="-285750">
              <a:buFont typeface="Arial" panose="020B0604020202020204" pitchFamily="34" charset="0"/>
              <a:buChar char="•"/>
            </a:pPr>
            <a:r>
              <a:rPr lang="en-GB" sz="1400" b="1" i="1" dirty="0">
                <a:solidFill>
                  <a:schemeClr val="accent1">
                    <a:lumMod val="50000"/>
                  </a:schemeClr>
                </a:solidFill>
                <a:latin typeface="Arial" panose="020B0604020202020204" pitchFamily="34" charset="0"/>
                <a:cs typeface="Arial" panose="020B0604020202020204" pitchFamily="34" charset="0"/>
              </a:rPr>
              <a:t>Are you aware that you are overdue a cervical screen</a:t>
            </a:r>
            <a:r>
              <a:rPr lang="en-GB" sz="1400" b="1" dirty="0">
                <a:solidFill>
                  <a:schemeClr val="accent1">
                    <a:lumMod val="50000"/>
                  </a:schemeClr>
                </a:solidFill>
                <a:latin typeface="Arial" panose="020B0604020202020204" pitchFamily="34" charset="0"/>
                <a:cs typeface="Arial" panose="020B0604020202020204" pitchFamily="34" charset="0"/>
              </a:rPr>
              <a:t>?</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  If the patient is not sure, please leave as ‘not set’.  If the answer is clearly ‘yes’, then please ask if they would like further information on cervical screening and continue with the questions, which should not take long, as it is helpful to reaffirm the importance of cervical screening.</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Disclaimer: if you feel that you have been contacted in error, we apologise for any inconvenience caused.  This is because there are some data fields which due to data protection, we are unable to view. Please advise us and we will remove you from our records.</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38ABB8-AE84-F7C8-6EAE-F7F0E188598C}"/>
              </a:ext>
            </a:extLst>
          </p:cNvPr>
          <p:cNvPicPr>
            <a:picLocks noChangeAspect="1"/>
          </p:cNvPicPr>
          <p:nvPr/>
        </p:nvPicPr>
        <p:blipFill>
          <a:blip r:embed="rId2"/>
          <a:stretch>
            <a:fillRect/>
          </a:stretch>
        </p:blipFill>
        <p:spPr>
          <a:xfrm>
            <a:off x="8986231" y="1759514"/>
            <a:ext cx="2367569" cy="1591953"/>
          </a:xfrm>
          <a:prstGeom prst="rect">
            <a:avLst/>
          </a:prstGeom>
        </p:spPr>
      </p:pic>
      <p:sp>
        <p:nvSpPr>
          <p:cNvPr id="5" name="Slide Number Placeholder 4">
            <a:extLst>
              <a:ext uri="{FF2B5EF4-FFF2-40B4-BE49-F238E27FC236}">
                <a16:creationId xmlns:a16="http://schemas.microsoft.com/office/drawing/2014/main" id="{468426B6-54B1-21E0-FCE8-4814B6404622}"/>
              </a:ext>
            </a:extLst>
          </p:cNvPr>
          <p:cNvSpPr>
            <a:spLocks noGrp="1"/>
          </p:cNvSpPr>
          <p:nvPr>
            <p:ph type="sldNum" sz="quarter" idx="12"/>
          </p:nvPr>
        </p:nvSpPr>
        <p:spPr/>
        <p:txBody>
          <a:bodyPr/>
          <a:lstStyle/>
          <a:p>
            <a:fld id="{B0A96540-FC51-49CC-A3F4-F62D8B2AA655}" type="slidenum">
              <a:rPr lang="en-GB" smtClean="0"/>
              <a:t>16</a:t>
            </a:fld>
            <a:endParaRPr lang="en-GB" dirty="0"/>
          </a:p>
        </p:txBody>
      </p:sp>
    </p:spTree>
    <p:extLst>
      <p:ext uri="{BB962C8B-B14F-4D97-AF65-F5344CB8AC3E}">
        <p14:creationId xmlns:p14="http://schemas.microsoft.com/office/powerpoint/2010/main" val="21674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79D2B-F7EB-4409-E62A-2F4DFD6EF794}"/>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patient call script (continued)</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ECBB6A-413A-95B7-208B-D79C0EBAE469}"/>
              </a:ext>
            </a:extLst>
          </p:cNvPr>
          <p:cNvSpPr txBox="1"/>
          <p:nvPr/>
        </p:nvSpPr>
        <p:spPr>
          <a:xfrm>
            <a:off x="989045" y="2211355"/>
            <a:ext cx="10515600" cy="4401205"/>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Question 2</a:t>
            </a:r>
          </a:p>
          <a:p>
            <a:pPr marL="285750" indent="-285750">
              <a:buFont typeface="Arial" panose="020B0604020202020204" pitchFamily="34" charset="0"/>
              <a:buChar char="•"/>
            </a:pPr>
            <a:r>
              <a:rPr lang="en-GB" sz="1400" b="1" i="1" dirty="0">
                <a:solidFill>
                  <a:schemeClr val="accent1">
                    <a:lumMod val="50000"/>
                  </a:schemeClr>
                </a:solidFill>
                <a:latin typeface="Arial" panose="020B0604020202020204" pitchFamily="34" charset="0"/>
                <a:cs typeface="Arial" panose="020B0604020202020204" pitchFamily="34" charset="0"/>
              </a:rPr>
              <a:t>Would you like to book a cervical screening with your GP Practice</a:t>
            </a:r>
            <a:r>
              <a:rPr lang="en-GB" sz="1400" b="1" dirty="0">
                <a:solidFill>
                  <a:schemeClr val="accent1">
                    <a:lumMod val="50000"/>
                  </a:schemeClr>
                </a:solidFill>
                <a:latin typeface="Arial" panose="020B0604020202020204" pitchFamily="34" charset="0"/>
                <a:cs typeface="Arial" panose="020B0604020202020204" pitchFamily="34" charset="0"/>
              </a:rPr>
              <a:t>?</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  If the patient is not sure, please leave as ‘not set’. If the </a:t>
            </a:r>
          </a:p>
          <a:p>
            <a:r>
              <a:rPr lang="en-GB" sz="1400" dirty="0">
                <a:solidFill>
                  <a:schemeClr val="accent1">
                    <a:lumMod val="50000"/>
                  </a:schemeClr>
                </a:solidFill>
                <a:latin typeface="Arial" panose="020B0604020202020204" pitchFamily="34" charset="0"/>
                <a:cs typeface="Arial" panose="020B0604020202020204" pitchFamily="34" charset="0"/>
              </a:rPr>
              <a:t>patient is unsure, then follow to the next questions.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3</a:t>
            </a:r>
          </a:p>
          <a:p>
            <a:pPr marL="285750" indent="-285750">
              <a:buFont typeface="Arial" panose="020B0604020202020204" pitchFamily="34" charset="0"/>
              <a:buChar char="•"/>
            </a:pPr>
            <a:r>
              <a:rPr lang="en-GB" sz="1400" b="1" i="1" dirty="0">
                <a:solidFill>
                  <a:schemeClr val="accent1">
                    <a:lumMod val="50000"/>
                  </a:schemeClr>
                </a:solidFill>
                <a:latin typeface="Arial" panose="020B0604020202020204" pitchFamily="34" charset="0"/>
                <a:cs typeface="Arial" panose="020B0604020202020204" pitchFamily="34" charset="0"/>
              </a:rPr>
              <a:t>Are you able to get to your Surgery</a:t>
            </a:r>
            <a:r>
              <a:rPr lang="en-GB" sz="1400" b="1" dirty="0">
                <a:solidFill>
                  <a:schemeClr val="accent1">
                    <a:lumMod val="50000"/>
                  </a:schemeClr>
                </a:solidFill>
                <a:latin typeface="Arial" panose="020B0604020202020204" pitchFamily="34" charset="0"/>
                <a:cs typeface="Arial" panose="020B0604020202020204" pitchFamily="34" charset="0"/>
              </a:rPr>
              <a:t>?</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  Please record the reasons why in the notes box.</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Home sampling kits are not currently offered as part of the National Screening Programme.  This is no standard operating procedure for home visits – the Practice would review this on a case-by-case basis.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4</a:t>
            </a:r>
          </a:p>
          <a:p>
            <a:pPr marL="285750" indent="-285750">
              <a:buFont typeface="Arial" panose="020B0604020202020204" pitchFamily="34" charset="0"/>
              <a:buChar char="•"/>
            </a:pPr>
            <a:r>
              <a:rPr lang="en-GB" sz="1400" b="1" i="1" dirty="0">
                <a:solidFill>
                  <a:schemeClr val="accent1">
                    <a:lumMod val="50000"/>
                  </a:schemeClr>
                </a:solidFill>
                <a:latin typeface="Arial" panose="020B0604020202020204" pitchFamily="34" charset="0"/>
                <a:cs typeface="Arial" panose="020B0604020202020204" pitchFamily="34" charset="0"/>
              </a:rPr>
              <a:t>Do you have any questions regarding your cervical screening or anything that is worrying you</a:t>
            </a:r>
            <a:r>
              <a:rPr lang="en-GB" sz="1400" b="1" dirty="0">
                <a:solidFill>
                  <a:schemeClr val="accent1">
                    <a:lumMod val="50000"/>
                  </a:schemeClr>
                </a:solidFill>
                <a:latin typeface="Arial" panose="020B0604020202020204" pitchFamily="34" charset="0"/>
                <a:cs typeface="Arial" panose="020B0604020202020204" pitchFamily="34" charset="0"/>
              </a:rPr>
              <a:t>?</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Please tell the patient if you are not clinically trained.</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Note concerns and refer to the Fact Sheet to provide reassurance and/or flag to Practice as appropriate.</a:t>
            </a:r>
          </a:p>
          <a:p>
            <a:endParaRPr lang="en-GB" sz="140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D4C713A-4913-D552-FA98-071311105A04}"/>
              </a:ext>
            </a:extLst>
          </p:cNvPr>
          <p:cNvPicPr>
            <a:picLocks noChangeAspect="1"/>
          </p:cNvPicPr>
          <p:nvPr/>
        </p:nvPicPr>
        <p:blipFill>
          <a:blip r:embed="rId2"/>
          <a:stretch>
            <a:fillRect/>
          </a:stretch>
        </p:blipFill>
        <p:spPr>
          <a:xfrm>
            <a:off x="8986231" y="1837047"/>
            <a:ext cx="2367569" cy="1591953"/>
          </a:xfrm>
          <a:prstGeom prst="rect">
            <a:avLst/>
          </a:prstGeom>
        </p:spPr>
      </p:pic>
      <p:sp>
        <p:nvSpPr>
          <p:cNvPr id="5" name="Slide Number Placeholder 4">
            <a:extLst>
              <a:ext uri="{FF2B5EF4-FFF2-40B4-BE49-F238E27FC236}">
                <a16:creationId xmlns:a16="http://schemas.microsoft.com/office/drawing/2014/main" id="{F5D62551-1B5A-6B8E-84A3-FBC75AED5D1A}"/>
              </a:ext>
            </a:extLst>
          </p:cNvPr>
          <p:cNvSpPr>
            <a:spLocks noGrp="1"/>
          </p:cNvSpPr>
          <p:nvPr>
            <p:ph type="sldNum" sz="quarter" idx="12"/>
          </p:nvPr>
        </p:nvSpPr>
        <p:spPr/>
        <p:txBody>
          <a:bodyPr/>
          <a:lstStyle/>
          <a:p>
            <a:fld id="{B0A96540-FC51-49CC-A3F4-F62D8B2AA655}" type="slidenum">
              <a:rPr lang="en-GB" smtClean="0"/>
              <a:t>17</a:t>
            </a:fld>
            <a:endParaRPr lang="en-GB" dirty="0"/>
          </a:p>
        </p:txBody>
      </p:sp>
    </p:spTree>
    <p:extLst>
      <p:ext uri="{BB962C8B-B14F-4D97-AF65-F5344CB8AC3E}">
        <p14:creationId xmlns:p14="http://schemas.microsoft.com/office/powerpoint/2010/main" val="354226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B9C2731-5B68-4420-3D0C-0EF81464C8DB}"/>
              </a:ext>
            </a:extLst>
          </p:cNvPr>
          <p:cNvSpPr>
            <a:spLocks noGrp="1"/>
          </p:cNvSpPr>
          <p:nvPr>
            <p:ph type="title"/>
          </p:nvPr>
        </p:nvSpPr>
        <p:spPr>
          <a:xfrm>
            <a:off x="744894" y="382101"/>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patient call script (continued)</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11A4FC6-B2A3-C277-1620-0AA666940277}"/>
              </a:ext>
            </a:extLst>
          </p:cNvPr>
          <p:cNvSpPr txBox="1"/>
          <p:nvPr/>
        </p:nvSpPr>
        <p:spPr>
          <a:xfrm>
            <a:off x="744893" y="1853882"/>
            <a:ext cx="10631029" cy="5047536"/>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Question 5</a:t>
            </a:r>
          </a:p>
          <a:p>
            <a:pPr marL="285750" indent="-285750">
              <a:buFont typeface="Arial" panose="020B0604020202020204" pitchFamily="34" charset="0"/>
              <a:buChar char="•"/>
            </a:pPr>
            <a:r>
              <a:rPr lang="en-GB" sz="1400" b="1" i="1" dirty="0">
                <a:solidFill>
                  <a:schemeClr val="accent1">
                    <a:lumMod val="50000"/>
                  </a:schemeClr>
                </a:solidFill>
                <a:latin typeface="Arial" panose="020B0604020202020204" pitchFamily="34" charset="0"/>
                <a:cs typeface="Arial" panose="020B0604020202020204" pitchFamily="34" charset="0"/>
              </a:rPr>
              <a:t>Have you had a bad experience relating to a cervical screening in the past</a:t>
            </a:r>
            <a:r>
              <a:rPr lang="en-GB" sz="1400" b="1" dirty="0">
                <a:solidFill>
                  <a:schemeClr val="accent1">
                    <a:lumMod val="50000"/>
                  </a:schemeClr>
                </a:solidFill>
                <a:latin typeface="Arial" panose="020B0604020202020204" pitchFamily="34" charset="0"/>
                <a:cs typeface="Arial" panose="020B0604020202020204" pitchFamily="34" charset="0"/>
              </a:rPr>
              <a:t>?</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dirty="0">
                <a:solidFill>
                  <a:schemeClr val="accent1">
                    <a:lumMod val="50000"/>
                  </a:schemeClr>
                </a:solidFill>
                <a:latin typeface="Arial" panose="020B0604020202020204" pitchFamily="34" charset="0"/>
                <a:cs typeface="Arial" panose="020B0604020202020204" pitchFamily="34" charset="0"/>
              </a:rPr>
              <a:t>Please note: some people confuse a cervical screen with a Colposcopy (which is a further </a:t>
            </a:r>
          </a:p>
          <a:p>
            <a:r>
              <a:rPr lang="en-GB" sz="1400" b="1" dirty="0">
                <a:solidFill>
                  <a:schemeClr val="accent1">
                    <a:lumMod val="50000"/>
                  </a:schemeClr>
                </a:solidFill>
                <a:latin typeface="Arial" panose="020B0604020202020204" pitchFamily="34" charset="0"/>
                <a:cs typeface="Arial" panose="020B0604020202020204" pitchFamily="34" charset="0"/>
              </a:rPr>
              <a:t>examination to take a closer look at the cervix and is more invasive.  Colposcopies are carried</a:t>
            </a:r>
          </a:p>
          <a:p>
            <a:r>
              <a:rPr lang="en-GB" sz="1400" b="1" dirty="0">
                <a:solidFill>
                  <a:schemeClr val="accent1">
                    <a:lumMod val="50000"/>
                  </a:schemeClr>
                </a:solidFill>
                <a:latin typeface="Arial" panose="020B0604020202020204" pitchFamily="34" charset="0"/>
                <a:cs typeface="Arial" panose="020B0604020202020204" pitchFamily="34" charset="0"/>
              </a:rPr>
              <a:t>out in hospital, not Primary Care.</a:t>
            </a:r>
          </a:p>
          <a:p>
            <a:endParaRPr lang="en-GB" sz="1400" b="1" dirty="0">
              <a:solidFill>
                <a:schemeClr val="accent1">
                  <a:lumMod val="50000"/>
                </a:schemeClr>
              </a:solidFill>
              <a:latin typeface="Arial" panose="020B0604020202020204" pitchFamily="34" charset="0"/>
              <a:cs typeface="Arial" panose="020B0604020202020204" pitchFamily="34" charset="0"/>
            </a:endParaRPr>
          </a:p>
          <a:p>
            <a:r>
              <a:rPr lang="en-GB" sz="1400" b="1" dirty="0">
                <a:solidFill>
                  <a:schemeClr val="accent1">
                    <a:lumMod val="50000"/>
                  </a:schemeClr>
                </a:solidFill>
                <a:latin typeface="Arial" panose="020B0604020202020204" pitchFamily="34" charset="0"/>
                <a:cs typeface="Arial" panose="020B0604020202020204" pitchFamily="34" charset="0"/>
              </a:rPr>
              <a:t>If they have more detailed questions, please advise them to contact their Practice directly and make a note to record this.  You can also ask the Practice to contact them.</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6</a:t>
            </a:r>
          </a:p>
          <a:p>
            <a:pPr marL="285750" indent="-285750">
              <a:buFont typeface="Arial" panose="020B0604020202020204" pitchFamily="34" charset="0"/>
              <a:buChar char="•"/>
            </a:pPr>
            <a:r>
              <a:rPr lang="en-GB" sz="1400" b="1" dirty="0">
                <a:solidFill>
                  <a:schemeClr val="accent1">
                    <a:lumMod val="50000"/>
                  </a:schemeClr>
                </a:solidFill>
                <a:latin typeface="Arial" panose="020B0604020202020204" pitchFamily="34" charset="0"/>
                <a:cs typeface="Arial" panose="020B0604020202020204" pitchFamily="34" charset="0"/>
              </a:rPr>
              <a:t>Have you had a human papillomavirus (HPV) vaccine?</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  If the patient is not sure, please leave as ‘not set’.</a:t>
            </a:r>
          </a:p>
          <a:p>
            <a:endParaRPr lang="en-GB" sz="1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The human papillomavirus (HPV) vaccine is designed to protect against four high risk types of HPV, HPV 6, 1, 16 and 18. Between them, types 16 and 18 are the cause of most cervical cancers in the UK (more than 70%).</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The HPV vaccine helps protect against cancers caused by HPV, however, it is still very important that patients who are eligible attend their cervical screening, even if they have had the HPV vaccination.</a:t>
            </a:r>
          </a:p>
          <a:p>
            <a:endParaRPr lang="en-GB" sz="1400" dirty="0">
              <a:latin typeface="Arial" panose="020B0604020202020204" pitchFamily="34" charset="0"/>
              <a:cs typeface="Arial" panose="020B0604020202020204" pitchFamily="34" charset="0"/>
            </a:endParaRPr>
          </a:p>
          <a:p>
            <a:r>
              <a:rPr lang="en-GB" sz="1400" b="0" i="0" u="none" strike="noStrike" baseline="0" dirty="0">
                <a:solidFill>
                  <a:srgbClr val="1FB8DB"/>
                </a:solidFill>
                <a:latin typeface="Arial" panose="020B0604020202020204" pitchFamily="34" charset="0"/>
                <a:hlinkClick r:id="rId2"/>
              </a:rPr>
              <a:t>https://www.nhs.uk/conditions/vaccinations/hpv-human-papillomavirus-vaccine/#:~:text=From%20the%202019%20to%202020,and%20anal%20and%20genital%20cancers</a:t>
            </a:r>
            <a:endParaRPr lang="en-GB" sz="1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9C0A15E-3DEA-5AD5-9FD9-B1A3AE97AEE6}"/>
              </a:ext>
            </a:extLst>
          </p:cNvPr>
          <p:cNvPicPr>
            <a:picLocks noChangeAspect="1"/>
          </p:cNvPicPr>
          <p:nvPr/>
        </p:nvPicPr>
        <p:blipFill>
          <a:blip r:embed="rId3"/>
          <a:stretch>
            <a:fillRect/>
          </a:stretch>
        </p:blipFill>
        <p:spPr>
          <a:xfrm>
            <a:off x="8892925" y="1853882"/>
            <a:ext cx="2367569" cy="1591953"/>
          </a:xfrm>
          <a:prstGeom prst="rect">
            <a:avLst/>
          </a:prstGeom>
        </p:spPr>
      </p:pic>
      <p:sp>
        <p:nvSpPr>
          <p:cNvPr id="3" name="Slide Number Placeholder 2">
            <a:extLst>
              <a:ext uri="{FF2B5EF4-FFF2-40B4-BE49-F238E27FC236}">
                <a16:creationId xmlns:a16="http://schemas.microsoft.com/office/drawing/2014/main" id="{FEB43108-3BB2-1C0D-5DDD-5BA8382EE137}"/>
              </a:ext>
            </a:extLst>
          </p:cNvPr>
          <p:cNvSpPr>
            <a:spLocks noGrp="1"/>
          </p:cNvSpPr>
          <p:nvPr>
            <p:ph type="sldNum" sz="quarter" idx="12"/>
          </p:nvPr>
        </p:nvSpPr>
        <p:spPr/>
        <p:txBody>
          <a:bodyPr/>
          <a:lstStyle/>
          <a:p>
            <a:fld id="{B0A96540-FC51-49CC-A3F4-F62D8B2AA655}" type="slidenum">
              <a:rPr lang="en-GB" smtClean="0"/>
              <a:t>18</a:t>
            </a:fld>
            <a:endParaRPr lang="en-GB" dirty="0"/>
          </a:p>
        </p:txBody>
      </p:sp>
    </p:spTree>
    <p:extLst>
      <p:ext uri="{BB962C8B-B14F-4D97-AF65-F5344CB8AC3E}">
        <p14:creationId xmlns:p14="http://schemas.microsoft.com/office/powerpoint/2010/main" val="34272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5F5B-4B20-60CF-ABFD-5F21CD26BD4C}"/>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patient call script (continued)</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4FAF1E-2149-3B44-128E-8B296D51DA7B}"/>
              </a:ext>
            </a:extLst>
          </p:cNvPr>
          <p:cNvSpPr txBox="1"/>
          <p:nvPr/>
        </p:nvSpPr>
        <p:spPr>
          <a:xfrm>
            <a:off x="979714" y="2202024"/>
            <a:ext cx="10217021" cy="3323987"/>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Question 7 (not relevant if you access to the GP booking system)</a:t>
            </a:r>
          </a:p>
          <a:p>
            <a:pPr marL="285750" indent="-285750">
              <a:buFont typeface="Arial" panose="020B0604020202020204" pitchFamily="34" charset="0"/>
              <a:buChar char="•"/>
            </a:pPr>
            <a:r>
              <a:rPr lang="en-GB" sz="1400" b="1" dirty="0">
                <a:solidFill>
                  <a:schemeClr val="accent1">
                    <a:lumMod val="50000"/>
                  </a:schemeClr>
                </a:solidFill>
                <a:latin typeface="Arial" panose="020B0604020202020204" pitchFamily="34" charset="0"/>
                <a:cs typeface="Arial" panose="020B0604020202020204" pitchFamily="34" charset="0"/>
              </a:rPr>
              <a:t>Your Practice will contact you to book an appointment.  How would you prefer to be contacted?</a:t>
            </a:r>
            <a:endParaRPr lang="en-GB" sz="1400" b="1" i="1" u="sng"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Take preferred email address and or telephone number.</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Are you happy to be rung/text?</a:t>
            </a:r>
          </a:p>
          <a:p>
            <a:r>
              <a:rPr lang="en-GB" sz="1400" dirty="0">
                <a:solidFill>
                  <a:schemeClr val="accent1">
                    <a:lumMod val="50000"/>
                  </a:schemeClr>
                </a:solidFill>
                <a:latin typeface="Arial" panose="020B0604020202020204" pitchFamily="34" charset="0"/>
                <a:cs typeface="Arial" panose="020B0604020202020204" pitchFamily="34" charset="0"/>
              </a:rPr>
              <a:t>Please record preference or both.</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8 (not relevant if you have access to the appointment booking system)</a:t>
            </a:r>
          </a:p>
          <a:p>
            <a:pPr marL="285750" indent="-285750">
              <a:buFont typeface="Arial" panose="020B0604020202020204" pitchFamily="34" charset="0"/>
              <a:buChar char="•"/>
            </a:pPr>
            <a:r>
              <a:rPr lang="en-GB" sz="1400" b="1" dirty="0">
                <a:solidFill>
                  <a:schemeClr val="accent1">
                    <a:lumMod val="50000"/>
                  </a:schemeClr>
                </a:solidFill>
                <a:latin typeface="Arial" panose="020B0604020202020204" pitchFamily="34" charset="0"/>
                <a:cs typeface="Arial" panose="020B0604020202020204" pitchFamily="34" charset="0"/>
              </a:rPr>
              <a:t>Is there a good day / time for you to be booked in for your cervical screening?</a:t>
            </a:r>
          </a:p>
          <a:p>
            <a:r>
              <a:rPr lang="en-GB" sz="1400" dirty="0">
                <a:solidFill>
                  <a:schemeClr val="accent1">
                    <a:lumMod val="50000"/>
                  </a:schemeClr>
                </a:solidFill>
                <a:latin typeface="Arial" panose="020B0604020202020204" pitchFamily="34" charset="0"/>
                <a:cs typeface="Arial" panose="020B0604020202020204" pitchFamily="34" charset="0"/>
              </a:rPr>
              <a:t>The Practice will advise re: what appointments can be offered and where.</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Question 9 (not relevant if you access to the appointment booking system)</a:t>
            </a:r>
          </a:p>
          <a:p>
            <a:pPr marL="285750" indent="-285750">
              <a:buFont typeface="Arial" panose="020B0604020202020204" pitchFamily="34" charset="0"/>
              <a:buChar char="•"/>
            </a:pPr>
            <a:r>
              <a:rPr lang="en-GB" sz="1400" b="1" dirty="0">
                <a:solidFill>
                  <a:schemeClr val="accent1">
                    <a:lumMod val="50000"/>
                  </a:schemeClr>
                </a:solidFill>
                <a:latin typeface="Arial" panose="020B0604020202020204" pitchFamily="34" charset="0"/>
                <a:cs typeface="Arial" panose="020B0604020202020204" pitchFamily="34" charset="0"/>
              </a:rPr>
              <a:t>Would you prefer Saturday morning clinics?</a:t>
            </a:r>
          </a:p>
          <a:p>
            <a:r>
              <a:rPr lang="en-GB" sz="1400" dirty="0">
                <a:solidFill>
                  <a:schemeClr val="accent1">
                    <a:lumMod val="50000"/>
                  </a:schemeClr>
                </a:solidFill>
                <a:latin typeface="Arial" panose="020B0604020202020204" pitchFamily="34" charset="0"/>
                <a:cs typeface="Arial" panose="020B0604020202020204" pitchFamily="34" charset="0"/>
              </a:rPr>
              <a:t>This should be a ‘yes’ or ‘no’ answer.</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Thank the Patient for their time</a:t>
            </a:r>
          </a:p>
        </p:txBody>
      </p:sp>
      <p:pic>
        <p:nvPicPr>
          <p:cNvPr id="5" name="Picture 4">
            <a:extLst>
              <a:ext uri="{FF2B5EF4-FFF2-40B4-BE49-F238E27FC236}">
                <a16:creationId xmlns:a16="http://schemas.microsoft.com/office/drawing/2014/main" id="{9CEBAD2C-1B76-C177-6B1C-E48A96D20504}"/>
              </a:ext>
            </a:extLst>
          </p:cNvPr>
          <p:cNvPicPr>
            <a:picLocks noChangeAspect="1"/>
          </p:cNvPicPr>
          <p:nvPr/>
        </p:nvPicPr>
        <p:blipFill>
          <a:blip r:embed="rId2"/>
          <a:stretch>
            <a:fillRect/>
          </a:stretch>
        </p:blipFill>
        <p:spPr>
          <a:xfrm>
            <a:off x="9452761" y="1837047"/>
            <a:ext cx="2367569" cy="1591953"/>
          </a:xfrm>
          <a:prstGeom prst="rect">
            <a:avLst/>
          </a:prstGeom>
        </p:spPr>
      </p:pic>
      <p:sp>
        <p:nvSpPr>
          <p:cNvPr id="6" name="Slide Number Placeholder 5">
            <a:extLst>
              <a:ext uri="{FF2B5EF4-FFF2-40B4-BE49-F238E27FC236}">
                <a16:creationId xmlns:a16="http://schemas.microsoft.com/office/drawing/2014/main" id="{C2F4D84B-67D7-9611-6522-B6FE46FC0B41}"/>
              </a:ext>
            </a:extLst>
          </p:cNvPr>
          <p:cNvSpPr>
            <a:spLocks noGrp="1"/>
          </p:cNvSpPr>
          <p:nvPr>
            <p:ph type="sldNum" sz="quarter" idx="12"/>
          </p:nvPr>
        </p:nvSpPr>
        <p:spPr/>
        <p:txBody>
          <a:bodyPr/>
          <a:lstStyle/>
          <a:p>
            <a:fld id="{B0A96540-FC51-49CC-A3F4-F62D8B2AA655}" type="slidenum">
              <a:rPr lang="en-GB" smtClean="0"/>
              <a:t>19</a:t>
            </a:fld>
            <a:endParaRPr lang="en-GB" dirty="0"/>
          </a:p>
        </p:txBody>
      </p:sp>
    </p:spTree>
    <p:extLst>
      <p:ext uri="{BB962C8B-B14F-4D97-AF65-F5344CB8AC3E}">
        <p14:creationId xmlns:p14="http://schemas.microsoft.com/office/powerpoint/2010/main" val="180101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15EEE-47CC-786F-CA7F-AD885056F359}"/>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CREDITS AND PARTNERSHIP</a:t>
            </a:r>
            <a:endParaRPr lang="en-GB" sz="24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A1DE72B-8677-9E6B-EEC5-990BDDC6234E}"/>
              </a:ext>
            </a:extLst>
          </p:cNvPr>
          <p:cNvSpPr txBox="1">
            <a:spLocks noGrp="1"/>
          </p:cNvSpPr>
          <p:nvPr>
            <p:ph sz="half" idx="1"/>
          </p:nvPr>
        </p:nvSpPr>
        <p:spPr>
          <a:xfrm>
            <a:off x="838200" y="2047471"/>
            <a:ext cx="6142892" cy="4445319"/>
          </a:xfrm>
          <a:prstGeom prst="rect">
            <a:avLst/>
          </a:prstGeom>
          <a:noFill/>
        </p:spPr>
        <p:txBody>
          <a:bodyPr wrap="square">
            <a:spAutoFit/>
          </a:bodyPr>
          <a:lstStyle/>
          <a:p>
            <a:pPr marL="0" indent="0" algn="ctr">
              <a:buNone/>
            </a:pPr>
            <a:r>
              <a:rPr lang="en-GB" b="0" i="0" u="none" strike="noStrike" baseline="0" dirty="0">
                <a:solidFill>
                  <a:srgbClr val="001F5F"/>
                </a:solidFill>
                <a:latin typeface="Arial" panose="020B0604020202020204" pitchFamily="34" charset="0"/>
              </a:rPr>
              <a:t>About this toolkit</a:t>
            </a:r>
            <a:endParaRPr lang="en-GB" sz="3200" b="0" i="0" u="none" strike="noStrike" baseline="0" dirty="0">
              <a:solidFill>
                <a:srgbClr val="001F5F"/>
              </a:solidFill>
              <a:latin typeface="Arial" panose="020B0604020202020204" pitchFamily="34" charset="0"/>
            </a:endParaRPr>
          </a:p>
          <a:p>
            <a:pPr marL="0" indent="0">
              <a:buNone/>
            </a:pPr>
            <a:r>
              <a:rPr lang="en-GB" sz="1600" b="0" i="0" u="none" strike="noStrike" baseline="0" dirty="0">
                <a:solidFill>
                  <a:schemeClr val="accent1">
                    <a:lumMod val="50000"/>
                  </a:schemeClr>
                </a:solidFill>
                <a:latin typeface="Arial" panose="020B0604020202020204" pitchFamily="34" charset="0"/>
              </a:rPr>
              <a:t>This toolkit has been created for GP practices in Hertfordshire and West Essex, to support efforts to increase the uptake of cervical screening.</a:t>
            </a:r>
          </a:p>
          <a:p>
            <a:pPr marL="0" indent="0">
              <a:buNone/>
            </a:pPr>
            <a:r>
              <a:rPr lang="en-GB" sz="1600" b="0" i="0" u="none" strike="noStrike" baseline="0" dirty="0">
                <a:solidFill>
                  <a:schemeClr val="accent1">
                    <a:lumMod val="50000"/>
                  </a:schemeClr>
                </a:solidFill>
                <a:latin typeface="Arial" panose="020B0604020202020204" pitchFamily="34" charset="0"/>
              </a:rPr>
              <a:t>It has been adapted from a tool kit </a:t>
            </a:r>
            <a:r>
              <a:rPr lang="en-GB" sz="1600" dirty="0">
                <a:solidFill>
                  <a:schemeClr val="accent1">
                    <a:lumMod val="50000"/>
                  </a:schemeClr>
                </a:solidFill>
                <a:latin typeface="Arial" panose="020B0604020202020204" pitchFamily="34" charset="0"/>
              </a:rPr>
              <a:t>created by representatives from the Norfolk and Waveney Integrated Care Board and was </a:t>
            </a:r>
            <a:r>
              <a:rPr lang="en-GB" sz="1600" b="0" i="0" u="none" strike="noStrike" baseline="0" dirty="0">
                <a:solidFill>
                  <a:schemeClr val="accent1">
                    <a:lumMod val="50000"/>
                  </a:schemeClr>
                </a:solidFill>
                <a:latin typeface="Arial" panose="020B0604020202020204" pitchFamily="34" charset="0"/>
              </a:rPr>
              <a:t>created in association with the NHS England Screening and Immunisation Team and the Norfolk and Waveney Integrated Care System.</a:t>
            </a:r>
          </a:p>
          <a:p>
            <a:pPr marL="0" indent="0">
              <a:buNone/>
            </a:pPr>
            <a:r>
              <a:rPr lang="en-GB" sz="1600" b="0" i="0" u="none" strike="noStrike" baseline="0" dirty="0">
                <a:solidFill>
                  <a:schemeClr val="accent1">
                    <a:lumMod val="50000"/>
                  </a:schemeClr>
                </a:solidFill>
                <a:latin typeface="Arial" panose="020B0604020202020204" pitchFamily="34" charset="0"/>
              </a:rPr>
              <a:t>We may refer to work carried out by other stakeholders and will credit these organisations accordingly.</a:t>
            </a:r>
          </a:p>
          <a:p>
            <a:pPr marL="0" indent="0">
              <a:buNone/>
            </a:pPr>
            <a:r>
              <a:rPr lang="en-GB" sz="1600" b="0" i="0" u="none" strike="noStrike" baseline="0" dirty="0">
                <a:solidFill>
                  <a:schemeClr val="accent1">
                    <a:lumMod val="50000"/>
                  </a:schemeClr>
                </a:solidFill>
                <a:latin typeface="Arial" panose="020B0604020202020204" pitchFamily="34" charset="0"/>
              </a:rPr>
              <a:t>We want this toolkit to be practical and useful, so please feel free to use the content in your own work.</a:t>
            </a: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Recommendations in </a:t>
            </a:r>
            <a:r>
              <a:rPr lang="en-GB" sz="1600" dirty="0">
                <a:solidFill>
                  <a:schemeClr val="accent1">
                    <a:lumMod val="50000"/>
                  </a:schemeClr>
                </a:solidFill>
                <a:latin typeface="Arial" panose="020B0604020202020204" pitchFamily="34" charset="0"/>
                <a:cs typeface="Arial" panose="020B0604020202020204" pitchFamily="34" charset="0"/>
                <a:hlinkClick r:id="rId2"/>
              </a:rPr>
              <a:t>Health Watch Hertfordshire, Cervical Screening- Your Views and Experiences report (February 2024) </a:t>
            </a:r>
            <a:r>
              <a:rPr lang="en-GB" sz="1600" dirty="0">
                <a:solidFill>
                  <a:schemeClr val="accent1">
                    <a:lumMod val="50000"/>
                  </a:schemeClr>
                </a:solidFill>
                <a:latin typeface="Arial" panose="020B0604020202020204" pitchFamily="34" charset="0"/>
                <a:cs typeface="Arial" panose="020B0604020202020204" pitchFamily="34" charset="0"/>
              </a:rPr>
              <a:t>were considered within the May 2024 update.</a:t>
            </a:r>
          </a:p>
        </p:txBody>
      </p:sp>
      <p:pic>
        <p:nvPicPr>
          <p:cNvPr id="4" name="Content Placeholder 3">
            <a:extLst>
              <a:ext uri="{FF2B5EF4-FFF2-40B4-BE49-F238E27FC236}">
                <a16:creationId xmlns:a16="http://schemas.microsoft.com/office/drawing/2014/main" id="{2A57DDAD-2116-FA48-E92B-43787D54FCB2}"/>
              </a:ext>
            </a:extLst>
          </p:cNvPr>
          <p:cNvPicPr>
            <a:picLocks noGrp="1" noChangeAspect="1"/>
          </p:cNvPicPr>
          <p:nvPr>
            <p:ph sz="half" idx="2"/>
          </p:nvPr>
        </p:nvPicPr>
        <p:blipFill>
          <a:blip r:embed="rId3"/>
          <a:stretch>
            <a:fillRect/>
          </a:stretch>
        </p:blipFill>
        <p:spPr>
          <a:xfrm>
            <a:off x="6981092" y="2296545"/>
            <a:ext cx="4977921" cy="3453947"/>
          </a:xfrm>
          <a:prstGeom prst="rect">
            <a:avLst/>
          </a:prstGeom>
        </p:spPr>
      </p:pic>
      <p:sp>
        <p:nvSpPr>
          <p:cNvPr id="3" name="Slide Number Placeholder 2">
            <a:extLst>
              <a:ext uri="{FF2B5EF4-FFF2-40B4-BE49-F238E27FC236}">
                <a16:creationId xmlns:a16="http://schemas.microsoft.com/office/drawing/2014/main" id="{4516E69F-280D-239A-52E5-FA69532F6880}"/>
              </a:ext>
            </a:extLst>
          </p:cNvPr>
          <p:cNvSpPr>
            <a:spLocks noGrp="1"/>
          </p:cNvSpPr>
          <p:nvPr>
            <p:ph type="sldNum" sz="quarter" idx="12"/>
          </p:nvPr>
        </p:nvSpPr>
        <p:spPr/>
        <p:txBody>
          <a:bodyPr/>
          <a:lstStyle/>
          <a:p>
            <a:fld id="{B0A96540-FC51-49CC-A3F4-F62D8B2AA655}" type="slidenum">
              <a:rPr lang="en-GB" smtClean="0"/>
              <a:t>2</a:t>
            </a:fld>
            <a:endParaRPr lang="en-GB" dirty="0"/>
          </a:p>
        </p:txBody>
      </p:sp>
    </p:spTree>
    <p:extLst>
      <p:ext uri="{BB962C8B-B14F-4D97-AF65-F5344CB8AC3E}">
        <p14:creationId xmlns:p14="http://schemas.microsoft.com/office/powerpoint/2010/main" val="8221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17E1D-B4B7-8226-8D40-C24455E076B3}"/>
              </a:ext>
            </a:extLst>
          </p:cNvPr>
          <p:cNvSpPr>
            <a:spLocks noGrp="1"/>
          </p:cNvSpPr>
          <p:nvPr>
            <p:ph sz="half" idx="1"/>
          </p:nvPr>
        </p:nvSpPr>
        <p:spPr>
          <a:xfrm>
            <a:off x="838199" y="1825625"/>
            <a:ext cx="8595512" cy="4351338"/>
          </a:xfrm>
        </p:spPr>
        <p:txBody>
          <a:bodyPr>
            <a:normAutofit fontScale="92500" lnSpcReduction="10000"/>
          </a:bodyPr>
          <a:lstStyle/>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The law says public services should put ‘reasonable adjustments’ in place to help people use the services.</a:t>
            </a:r>
          </a:p>
          <a:p>
            <a:pPr marL="0" indent="0">
              <a:buNone/>
            </a:pPr>
            <a:endParaRPr lang="en-GB" sz="16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This means they need to change their services, so they are easier to use.  Every eligible patient should be able to access cervical screening should they wish to.</a:t>
            </a:r>
          </a:p>
          <a:p>
            <a:pPr marL="0" indent="0">
              <a:buNone/>
            </a:pPr>
            <a:endParaRPr lang="en-GB" sz="16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It can prevent the development of cervical cancer and saves around 5000 lives in the UK every year.</a:t>
            </a:r>
          </a:p>
          <a:p>
            <a:pPr marL="0" indent="0">
              <a:buNone/>
            </a:pPr>
            <a:endParaRPr lang="en-GB" sz="16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Going to a test can be difficult for many reasons, and with cervical screening uptake in decline we should be working to overcome barriers not introducing them.</a:t>
            </a:r>
          </a:p>
          <a:p>
            <a:pPr marL="0" indent="0">
              <a:buNone/>
            </a:pPr>
            <a:endParaRPr lang="en-GB" sz="16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This link will take you to full and comprehensive guidance for equality of access to cervical screening.</a:t>
            </a:r>
          </a:p>
          <a:p>
            <a:pPr marL="0" indent="0">
              <a:buNone/>
            </a:pPr>
            <a:r>
              <a:rPr lang="en-GB" sz="1600" b="0" i="0" u="none" strike="noStrike" baseline="0" dirty="0">
                <a:solidFill>
                  <a:schemeClr val="accent1">
                    <a:lumMod val="50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https://www.gov.uk/government/publications/cervical-screening-cervical-sample-taker-training/4-equality-of-access-to-cervical-screening</a:t>
            </a:r>
            <a:endParaRPr lang="en-GB" sz="1600" dirty="0">
              <a:solidFill>
                <a:schemeClr val="accent1">
                  <a:lumMod val="50000"/>
                </a:schemeClr>
              </a:solidFill>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E22272FF-E61D-C51C-7100-22842D8C34BE}"/>
              </a:ext>
            </a:extLst>
          </p:cNvPr>
          <p:cNvPicPr>
            <a:picLocks noGrp="1" noChangeAspect="1"/>
          </p:cNvPicPr>
          <p:nvPr>
            <p:ph sz="half" idx="2"/>
          </p:nvPr>
        </p:nvPicPr>
        <p:blipFill>
          <a:blip r:embed="rId3"/>
          <a:stretch>
            <a:fillRect/>
          </a:stretch>
        </p:blipFill>
        <p:spPr>
          <a:xfrm>
            <a:off x="9193259" y="2215176"/>
            <a:ext cx="2498501" cy="2023353"/>
          </a:xfrm>
        </p:spPr>
      </p:pic>
      <p:sp>
        <p:nvSpPr>
          <p:cNvPr id="5" name="Title 2">
            <a:extLst>
              <a:ext uri="{FF2B5EF4-FFF2-40B4-BE49-F238E27FC236}">
                <a16:creationId xmlns:a16="http://schemas.microsoft.com/office/drawing/2014/main" id="{F394D4C7-2EB8-8E4F-D2FD-ED8562A97A99}"/>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8. Making reasonable adjustment for patients with additional needs</a:t>
            </a:r>
            <a:endParaRPr lang="en-GB" sz="2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041B17-81E8-8EE3-8930-3DB91FD098BD}"/>
              </a:ext>
            </a:extLst>
          </p:cNvPr>
          <p:cNvSpPr>
            <a:spLocks noGrp="1"/>
          </p:cNvSpPr>
          <p:nvPr>
            <p:ph type="sldNum" sz="quarter" idx="12"/>
          </p:nvPr>
        </p:nvSpPr>
        <p:spPr/>
        <p:txBody>
          <a:bodyPr/>
          <a:lstStyle/>
          <a:p>
            <a:fld id="{B0A96540-FC51-49CC-A3F4-F62D8B2AA655}" type="slidenum">
              <a:rPr lang="en-GB" smtClean="0"/>
              <a:t>20</a:t>
            </a:fld>
            <a:endParaRPr lang="en-GB" dirty="0"/>
          </a:p>
        </p:txBody>
      </p:sp>
    </p:spTree>
    <p:extLst>
      <p:ext uri="{BB962C8B-B14F-4D97-AF65-F5344CB8AC3E}">
        <p14:creationId xmlns:p14="http://schemas.microsoft.com/office/powerpoint/2010/main" val="109223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69F8B-EB80-8CB6-4AD2-D1DF4365A4CE}"/>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8.1 Top Tips for making reasonable adjustment </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D6532D8-76AB-9FE7-263B-4D567C8705A8}"/>
              </a:ext>
            </a:extLst>
          </p:cNvPr>
          <p:cNvSpPr txBox="1"/>
          <p:nvPr/>
        </p:nvSpPr>
        <p:spPr>
          <a:xfrm>
            <a:off x="838200" y="1876227"/>
            <a:ext cx="10722429" cy="3754874"/>
          </a:xfrm>
          <a:prstGeom prst="rect">
            <a:avLst/>
          </a:prstGeom>
          <a:noFill/>
        </p:spPr>
        <p:txBody>
          <a:bodyPr wrap="square">
            <a:spAutoFit/>
          </a:bodyPr>
          <a:lstStyle/>
          <a:p>
            <a:r>
              <a:rPr lang="en-GB" sz="1400" b="0" i="1" u="none" strike="noStrike" baseline="0" dirty="0">
                <a:solidFill>
                  <a:schemeClr val="accent1">
                    <a:lumMod val="50000"/>
                  </a:schemeClr>
                </a:solidFill>
                <a:latin typeface="Arial" panose="020B0604020202020204" pitchFamily="34" charset="0"/>
              </a:rPr>
              <a:t>Appointment times and days –is screening offered outside of core working hours or at the weekend? Are there quieter times? </a:t>
            </a:r>
            <a:endParaRPr lang="en-GB" sz="1400" b="0" i="0" u="none" strike="noStrike" baseline="0" dirty="0">
              <a:solidFill>
                <a:schemeClr val="accent1">
                  <a:lumMod val="50000"/>
                </a:schemeClr>
              </a:solidFill>
              <a:latin typeface="Arial" panose="020B0604020202020204" pitchFamily="34" charset="0"/>
            </a:endParaRPr>
          </a:p>
          <a:p>
            <a:endParaRPr lang="en-GB" sz="140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Location of Services –are services easily accessible (e.g., on a bus route, within walking distance or where people routinely go)?</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Reassurance/clinical advice –does the patient need further information or support to attend?</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Is a double appointment needed? –some patients may need extra time. </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Advocacy/chaperone –can the patient bring a career, translator, or friend to their appointment?</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Method of invitation –is the invitation in the correct language? Can the patient read? Would they prefer a text? </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Facilities –is the clinical set up accessible to all? Does the patient require specialist equipment?</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a:p>
            <a:r>
              <a:rPr lang="en-GB" sz="1400" b="0" i="1" u="none" strike="noStrike" baseline="0" dirty="0">
                <a:solidFill>
                  <a:schemeClr val="accent1">
                    <a:lumMod val="50000"/>
                  </a:schemeClr>
                </a:solidFill>
                <a:latin typeface="Arial" panose="020B0604020202020204" pitchFamily="34" charset="0"/>
              </a:rPr>
              <a:t>Pre-screen orientation –would the patient benefit from a look around the clinic space and the equipment to </a:t>
            </a:r>
          </a:p>
          <a:p>
            <a:r>
              <a:rPr lang="en-GB" sz="1400" b="0" i="1" u="none" strike="noStrike" baseline="0" dirty="0">
                <a:solidFill>
                  <a:schemeClr val="accent1">
                    <a:lumMod val="50000"/>
                  </a:schemeClr>
                </a:solidFill>
                <a:latin typeface="Arial" panose="020B0604020202020204" pitchFamily="34" charset="0"/>
              </a:rPr>
              <a:t>be used?</a:t>
            </a:r>
            <a:endParaRPr lang="en-GB" sz="1400" b="0" i="0" u="none" strike="noStrike" baseline="0" dirty="0">
              <a:solidFill>
                <a:schemeClr val="accent1">
                  <a:lumMod val="50000"/>
                </a:schemeClr>
              </a:solidFill>
              <a:latin typeface="Arial" panose="020B0604020202020204" pitchFamily="34" charset="0"/>
            </a:endParaRPr>
          </a:p>
          <a:p>
            <a:endParaRPr lang="en-GB" sz="1400" b="0" i="1" u="none" strike="noStrike" baseline="0" dirty="0">
              <a:solidFill>
                <a:schemeClr val="accent1">
                  <a:lumMod val="50000"/>
                </a:schemeClr>
              </a:solidFill>
              <a:latin typeface="Arial" panose="020B0604020202020204" pitchFamily="34" charset="0"/>
            </a:endParaRPr>
          </a:p>
        </p:txBody>
      </p:sp>
      <p:pic>
        <p:nvPicPr>
          <p:cNvPr id="7" name="Picture 6">
            <a:extLst>
              <a:ext uri="{FF2B5EF4-FFF2-40B4-BE49-F238E27FC236}">
                <a16:creationId xmlns:a16="http://schemas.microsoft.com/office/drawing/2014/main" id="{7BFD444F-C243-86BC-4006-D51D51FA74CD}"/>
              </a:ext>
            </a:extLst>
          </p:cNvPr>
          <p:cNvPicPr>
            <a:picLocks noChangeAspect="1"/>
          </p:cNvPicPr>
          <p:nvPr/>
        </p:nvPicPr>
        <p:blipFill>
          <a:blip r:embed="rId2"/>
          <a:stretch>
            <a:fillRect/>
          </a:stretch>
        </p:blipFill>
        <p:spPr>
          <a:xfrm>
            <a:off x="9505043" y="4422711"/>
            <a:ext cx="2055586" cy="2070164"/>
          </a:xfrm>
          <a:prstGeom prst="rect">
            <a:avLst/>
          </a:prstGeom>
        </p:spPr>
      </p:pic>
      <p:sp>
        <p:nvSpPr>
          <p:cNvPr id="4" name="Slide Number Placeholder 3">
            <a:extLst>
              <a:ext uri="{FF2B5EF4-FFF2-40B4-BE49-F238E27FC236}">
                <a16:creationId xmlns:a16="http://schemas.microsoft.com/office/drawing/2014/main" id="{48AC260C-7943-E5D6-09FC-5A773608B6D5}"/>
              </a:ext>
            </a:extLst>
          </p:cNvPr>
          <p:cNvSpPr>
            <a:spLocks noGrp="1"/>
          </p:cNvSpPr>
          <p:nvPr>
            <p:ph type="sldNum" sz="quarter" idx="12"/>
          </p:nvPr>
        </p:nvSpPr>
        <p:spPr/>
        <p:txBody>
          <a:bodyPr/>
          <a:lstStyle/>
          <a:p>
            <a:fld id="{B0A96540-FC51-49CC-A3F4-F62D8B2AA655}" type="slidenum">
              <a:rPr lang="en-GB" smtClean="0"/>
              <a:t>21</a:t>
            </a:fld>
            <a:endParaRPr lang="en-GB" dirty="0"/>
          </a:p>
        </p:txBody>
      </p:sp>
    </p:spTree>
    <p:extLst>
      <p:ext uri="{BB962C8B-B14F-4D97-AF65-F5344CB8AC3E}">
        <p14:creationId xmlns:p14="http://schemas.microsoft.com/office/powerpoint/2010/main" val="352514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2DDCB-F125-03B0-CD6E-342A62500A50}"/>
              </a:ext>
            </a:extLst>
          </p:cNvPr>
          <p:cNvSpPr>
            <a:spLocks noGrp="1"/>
          </p:cNvSpPr>
          <p:nvPr>
            <p:ph idx="1"/>
          </p:nvPr>
        </p:nvSpPr>
        <p:spPr/>
        <p:txBody>
          <a:bodyPr>
            <a:normAutofit/>
          </a:bodyPr>
          <a:lstStyle/>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Previous bad experience/sexual trauma –may need reassurance and specialist support</a:t>
            </a:r>
            <a:endParaRPr lang="en-GB" sz="1500" b="0" i="0"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endParaRPr lang="en-GB" sz="1500" b="0" i="1"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Workforce/Training –does the Practice have enough sample takers? Is training up to date?</a:t>
            </a:r>
          </a:p>
          <a:p>
            <a:pPr marL="0" indent="0">
              <a:lnSpc>
                <a:spcPct val="100000"/>
              </a:lnSpc>
              <a:spcBef>
                <a:spcPts val="0"/>
              </a:spcBef>
              <a:buNone/>
            </a:pPr>
            <a:endParaRPr lang="en-GB" sz="1500" dirty="0">
              <a:solidFill>
                <a:schemeClr val="accent1">
                  <a:lumMod val="50000"/>
                </a:schemeClr>
              </a:solidFill>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Underserved populations –engagement with communities, temporary registration, winning trust  </a:t>
            </a:r>
            <a:endParaRPr lang="en-GB" sz="1500" b="0" i="0"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endParaRPr lang="en-GB" sz="1500" b="0" i="1"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Review of non-responders and exemptions –review regularly to ensure that information is correct and up to date</a:t>
            </a:r>
            <a:endParaRPr lang="en-GB" sz="1500" b="0" i="0"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endParaRPr lang="en-GB" sz="1500" b="0" i="1"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Transgender patients (with a cervix) –may need a direct invitation from the Practice and specialist support</a:t>
            </a:r>
            <a:endParaRPr lang="en-GB" sz="1500" b="0" i="0"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endParaRPr lang="en-GB" sz="1500" b="0" i="1"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Opportunistic screening –are there any open access clinics? </a:t>
            </a:r>
            <a:endParaRPr lang="en-GB" sz="1500" b="0" i="0"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endParaRPr lang="en-GB" sz="1500" b="0" i="1" u="none" strike="noStrike" baseline="0" dirty="0">
              <a:solidFill>
                <a:schemeClr val="accent1">
                  <a:lumMod val="50000"/>
                </a:schemeClr>
              </a:solidFill>
              <a:latin typeface="Arial" panose="020B0604020202020204" pitchFamily="34" charset="0"/>
            </a:endParaRPr>
          </a:p>
          <a:p>
            <a:pPr marL="0" indent="0">
              <a:lnSpc>
                <a:spcPct val="100000"/>
              </a:lnSpc>
              <a:spcBef>
                <a:spcPts val="0"/>
              </a:spcBef>
              <a:buNone/>
            </a:pPr>
            <a:r>
              <a:rPr lang="en-GB" sz="1500" b="0" i="1" u="none" strike="noStrike" baseline="0" dirty="0">
                <a:solidFill>
                  <a:schemeClr val="accent1">
                    <a:lumMod val="50000"/>
                  </a:schemeClr>
                </a:solidFill>
                <a:latin typeface="Arial" panose="020B0604020202020204" pitchFamily="34" charset="0"/>
              </a:rPr>
              <a:t>Housebound patients –how does the Practice support these patients?</a:t>
            </a:r>
            <a:endParaRPr lang="en-GB" sz="1500" b="0" i="0" u="none" strike="noStrike" baseline="0" dirty="0">
              <a:solidFill>
                <a:schemeClr val="accent1">
                  <a:lumMod val="50000"/>
                </a:schemeClr>
              </a:solidFill>
              <a:latin typeface="Arial" panose="020B0604020202020204" pitchFamily="34" charset="0"/>
            </a:endParaRPr>
          </a:p>
          <a:p>
            <a:pPr marL="0" indent="0">
              <a:buNone/>
            </a:pPr>
            <a:endParaRPr lang="en-GB" sz="1500" dirty="0">
              <a:solidFill>
                <a:schemeClr val="accent1">
                  <a:lumMod val="50000"/>
                </a:schemeClr>
              </a:solidFill>
            </a:endParaRPr>
          </a:p>
        </p:txBody>
      </p:sp>
      <p:sp>
        <p:nvSpPr>
          <p:cNvPr id="4" name="Title 2">
            <a:extLst>
              <a:ext uri="{FF2B5EF4-FFF2-40B4-BE49-F238E27FC236}">
                <a16:creationId xmlns:a16="http://schemas.microsoft.com/office/drawing/2014/main" id="{641E20A1-292B-41F6-97B1-847292296DFE}"/>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8.1 Top Tips for making reasonable adjustment (continue) </a:t>
            </a:r>
            <a:endParaRPr lang="en-GB"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6666F2-4B2D-9ACC-5E05-7FBB0B4C093E}"/>
              </a:ext>
            </a:extLst>
          </p:cNvPr>
          <p:cNvPicPr>
            <a:picLocks noChangeAspect="1"/>
          </p:cNvPicPr>
          <p:nvPr/>
        </p:nvPicPr>
        <p:blipFill>
          <a:blip r:embed="rId2"/>
          <a:stretch>
            <a:fillRect/>
          </a:stretch>
        </p:blipFill>
        <p:spPr>
          <a:xfrm>
            <a:off x="9573284" y="4264091"/>
            <a:ext cx="2055586" cy="2070164"/>
          </a:xfrm>
          <a:prstGeom prst="rect">
            <a:avLst/>
          </a:prstGeom>
        </p:spPr>
      </p:pic>
      <p:sp>
        <p:nvSpPr>
          <p:cNvPr id="6" name="Slide Number Placeholder 5">
            <a:extLst>
              <a:ext uri="{FF2B5EF4-FFF2-40B4-BE49-F238E27FC236}">
                <a16:creationId xmlns:a16="http://schemas.microsoft.com/office/drawing/2014/main" id="{A57B5A63-4A42-2450-8E08-6B820039F00D}"/>
              </a:ext>
            </a:extLst>
          </p:cNvPr>
          <p:cNvSpPr>
            <a:spLocks noGrp="1"/>
          </p:cNvSpPr>
          <p:nvPr>
            <p:ph type="sldNum" sz="quarter" idx="12"/>
          </p:nvPr>
        </p:nvSpPr>
        <p:spPr/>
        <p:txBody>
          <a:bodyPr/>
          <a:lstStyle/>
          <a:p>
            <a:fld id="{B0A96540-FC51-49CC-A3F4-F62D8B2AA655}" type="slidenum">
              <a:rPr lang="en-GB" smtClean="0"/>
              <a:t>22</a:t>
            </a:fld>
            <a:endParaRPr lang="en-GB" dirty="0"/>
          </a:p>
        </p:txBody>
      </p:sp>
    </p:spTree>
    <p:extLst>
      <p:ext uri="{BB962C8B-B14F-4D97-AF65-F5344CB8AC3E}">
        <p14:creationId xmlns:p14="http://schemas.microsoft.com/office/powerpoint/2010/main" val="194967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2DDCB-F125-03B0-CD6E-342A62500A50}"/>
              </a:ext>
            </a:extLst>
          </p:cNvPr>
          <p:cNvSpPr>
            <a:spLocks noGrp="1"/>
          </p:cNvSpPr>
          <p:nvPr>
            <p:ph idx="1"/>
          </p:nvPr>
        </p:nvSpPr>
        <p:spPr/>
        <p:txBody>
          <a:bodyPr>
            <a:normAutofit/>
          </a:bodyPr>
          <a:lstStyle/>
          <a:p>
            <a:pPr marL="0" indent="0">
              <a:lnSpc>
                <a:spcPct val="110000"/>
              </a:lnSpc>
              <a:buNone/>
            </a:pPr>
            <a:endParaRPr lang="en-GB" sz="1500" b="0" i="0" u="none" strike="noStrike" baseline="0" dirty="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None/>
            </a:pPr>
            <a:r>
              <a:rPr lang="en-GB" sz="1500" dirty="0">
                <a:solidFill>
                  <a:schemeClr val="accent1">
                    <a:lumMod val="50000"/>
                  </a:schemeClr>
                </a:solidFill>
                <a:latin typeface="Arial" panose="020B0604020202020204" pitchFamily="34" charset="0"/>
                <a:cs typeface="Arial" panose="020B0604020202020204" pitchFamily="34" charset="0"/>
              </a:rPr>
              <a:t>The</a:t>
            </a:r>
            <a:r>
              <a:rPr lang="en-GB" sz="1500" b="1" i="0" u="none" strike="noStrike" baseline="0" dirty="0">
                <a:solidFill>
                  <a:schemeClr val="accent1">
                    <a:lumMod val="50000"/>
                  </a:schemeClr>
                </a:solidFill>
                <a:latin typeface="Arial" panose="020B0604020202020204" pitchFamily="34" charset="0"/>
                <a:cs typeface="Arial" panose="020B0604020202020204" pitchFamily="34" charset="0"/>
              </a:rPr>
              <a:t> Cervical Screening Pathway </a:t>
            </a:r>
            <a:r>
              <a:rPr lang="en-GB" sz="1500" b="0" i="0" u="none" strike="noStrike" baseline="0" dirty="0">
                <a:solidFill>
                  <a:schemeClr val="accent1">
                    <a:lumMod val="50000"/>
                  </a:schemeClr>
                </a:solidFill>
                <a:latin typeface="Arial" panose="020B0604020202020204" pitchFamily="34" charset="0"/>
                <a:cs typeface="Arial" panose="020B0604020202020204" pitchFamily="34" charset="0"/>
              </a:rPr>
              <a:t>and the </a:t>
            </a:r>
            <a:r>
              <a:rPr lang="en-GB" sz="1500" b="1" i="0" u="none" strike="noStrike" baseline="0" dirty="0">
                <a:solidFill>
                  <a:schemeClr val="accent1">
                    <a:lumMod val="50000"/>
                  </a:schemeClr>
                </a:solidFill>
                <a:latin typeface="Arial" panose="020B0604020202020204" pitchFamily="34" charset="0"/>
                <a:cs typeface="Arial" panose="020B0604020202020204" pitchFamily="34" charset="0"/>
              </a:rPr>
              <a:t>Cervical Screening Decision Process Tool </a:t>
            </a:r>
            <a:r>
              <a:rPr lang="en-GB" sz="1500" b="0" i="0" u="none" strike="noStrike" baseline="0" dirty="0">
                <a:solidFill>
                  <a:schemeClr val="accent1">
                    <a:lumMod val="50000"/>
                  </a:schemeClr>
                </a:solidFill>
                <a:latin typeface="Arial" panose="020B0604020202020204" pitchFamily="34" charset="0"/>
                <a:cs typeface="Arial" panose="020B0604020202020204" pitchFamily="34" charset="0"/>
              </a:rPr>
              <a:t>[CSDP tool] have been developed by the Hertfordshire Learning Disability Nursing Team to be used as part of the Learning Disability Annual Health Check. It is hoped that by following the pathway and using the decision process tool, practice staff will ensure that:</a:t>
            </a:r>
          </a:p>
          <a:p>
            <a:pPr marL="0" indent="0">
              <a:lnSpc>
                <a:spcPct val="110000"/>
              </a:lnSpc>
              <a:buNone/>
            </a:pPr>
            <a:r>
              <a:rPr lang="en-GB" sz="1500" b="0" i="0" u="none" strike="noStrike" baseline="0" dirty="0">
                <a:solidFill>
                  <a:schemeClr val="accent1">
                    <a:lumMod val="50000"/>
                  </a:schemeClr>
                </a:solidFill>
                <a:latin typeface="Arial" panose="020B0604020202020204" pitchFamily="34" charset="0"/>
                <a:cs typeface="Arial" panose="020B0604020202020204" pitchFamily="34" charset="0"/>
              </a:rPr>
              <a:t>1. Mental capacity guidance is followed </a:t>
            </a:r>
          </a:p>
          <a:p>
            <a:pPr marL="0" indent="0">
              <a:lnSpc>
                <a:spcPct val="110000"/>
              </a:lnSpc>
              <a:buNone/>
            </a:pPr>
            <a:r>
              <a:rPr lang="en-GB" sz="1500" b="0" i="0" u="none" strike="noStrike" baseline="0" dirty="0">
                <a:solidFill>
                  <a:schemeClr val="accent1">
                    <a:lumMod val="50000"/>
                  </a:schemeClr>
                </a:solidFill>
                <a:latin typeface="Arial" panose="020B0604020202020204" pitchFamily="34" charset="0"/>
                <a:cs typeface="Arial" panose="020B0604020202020204" pitchFamily="34" charset="0"/>
              </a:rPr>
              <a:t>2. Appropriate communication tools under accessible Information standard [2016] are utilised </a:t>
            </a:r>
          </a:p>
          <a:p>
            <a:pPr marL="0" indent="0">
              <a:lnSpc>
                <a:spcPct val="110000"/>
              </a:lnSpc>
              <a:buNone/>
            </a:pPr>
            <a:r>
              <a:rPr lang="en-GB" sz="1500" b="0" i="0" u="none" strike="noStrike" baseline="0" dirty="0">
                <a:solidFill>
                  <a:schemeClr val="accent1">
                    <a:lumMod val="50000"/>
                  </a:schemeClr>
                </a:solidFill>
                <a:latin typeface="Arial" panose="020B0604020202020204" pitchFamily="34" charset="0"/>
                <a:cs typeface="Arial" panose="020B0604020202020204" pitchFamily="34" charset="0"/>
              </a:rPr>
              <a:t>3. Steps are taken to reduce future risk of delays in diagnosis. </a:t>
            </a:r>
          </a:p>
          <a:p>
            <a:pPr marL="0" indent="0">
              <a:lnSpc>
                <a:spcPct val="110000"/>
              </a:lnSpc>
              <a:buNone/>
            </a:pPr>
            <a:endParaRPr lang="en-GB" sz="15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endParaRPr lang="en-GB" sz="1500" dirty="0">
              <a:solidFill>
                <a:srgbClr val="0563C1"/>
              </a:solidFill>
              <a:hlinkClick r:id="rId2">
                <a:extLst>
                  <a:ext uri="{A12FA001-AC4F-418D-AE19-62706E023703}">
                    <ahyp:hlinkClr xmlns:ahyp="http://schemas.microsoft.com/office/drawing/2018/hyperlinkcolor" val="tx"/>
                  </a:ext>
                </a:extLst>
              </a:hlinkClick>
            </a:endParaRPr>
          </a:p>
          <a:p>
            <a:pPr marL="0" indent="0">
              <a:buNone/>
            </a:pPr>
            <a:endParaRPr lang="en-GB" sz="1500"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GB" sz="1500" b="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Cervical Screening Decision Pathway</a:t>
            </a:r>
            <a:endParaRPr lang="en-GB" sz="1500"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5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Cervical Screening Decision Process Tool</a:t>
            </a:r>
            <a:endParaRPr lang="en-GB" sz="1500" b="1" dirty="0">
              <a:solidFill>
                <a:schemeClr val="accent1">
                  <a:lumMod val="50000"/>
                </a:schemeClr>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641E20A1-292B-41F6-97B1-847292296DFE}"/>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8.2 Learning Disability Decision Making Tool and Resources</a:t>
            </a:r>
            <a:endParaRPr lang="en-GB"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89F32F3-F357-9B6A-20DC-6BD537F85316}"/>
              </a:ext>
            </a:extLst>
          </p:cNvPr>
          <p:cNvSpPr>
            <a:spLocks noGrp="1"/>
          </p:cNvSpPr>
          <p:nvPr>
            <p:ph type="sldNum" sz="quarter" idx="12"/>
          </p:nvPr>
        </p:nvSpPr>
        <p:spPr/>
        <p:txBody>
          <a:bodyPr/>
          <a:lstStyle/>
          <a:p>
            <a:fld id="{B0A96540-FC51-49CC-A3F4-F62D8B2AA655}" type="slidenum">
              <a:rPr lang="en-GB" smtClean="0"/>
              <a:t>23</a:t>
            </a:fld>
            <a:endParaRPr lang="en-GB" dirty="0"/>
          </a:p>
        </p:txBody>
      </p:sp>
    </p:spTree>
    <p:extLst>
      <p:ext uri="{BB962C8B-B14F-4D97-AF65-F5344CB8AC3E}">
        <p14:creationId xmlns:p14="http://schemas.microsoft.com/office/powerpoint/2010/main" val="414278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54778-6E0D-6DC0-DD1F-6BAD31D5CB64}"/>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9. Low Uptake Groups / Barriers to attending</a:t>
            </a:r>
            <a:endParaRPr lang="en-GB" sz="2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DE039DE-2D56-027C-5A3E-D875ED92E294}"/>
              </a:ext>
            </a:extLst>
          </p:cNvPr>
          <p:cNvSpPr>
            <a:spLocks noGrp="1"/>
          </p:cNvSpPr>
          <p:nvPr>
            <p:ph type="sldNum" sz="quarter" idx="12"/>
          </p:nvPr>
        </p:nvSpPr>
        <p:spPr/>
        <p:txBody>
          <a:bodyPr/>
          <a:lstStyle/>
          <a:p>
            <a:fld id="{B0A96540-FC51-49CC-A3F4-F62D8B2AA655}" type="slidenum">
              <a:rPr lang="en-GB" smtClean="0"/>
              <a:t>24</a:t>
            </a:fld>
            <a:endParaRPr lang="en-GB" dirty="0"/>
          </a:p>
        </p:txBody>
      </p:sp>
      <p:sp>
        <p:nvSpPr>
          <p:cNvPr id="2" name="Content Placeholder 2">
            <a:extLst>
              <a:ext uri="{FF2B5EF4-FFF2-40B4-BE49-F238E27FC236}">
                <a16:creationId xmlns:a16="http://schemas.microsoft.com/office/drawing/2014/main" id="{DE160A0F-21F7-1C40-4D0C-D7357119E1BA}"/>
              </a:ext>
            </a:extLst>
          </p:cNvPr>
          <p:cNvSpPr txBox="1">
            <a:spLocks/>
          </p:cNvSpPr>
          <p:nvPr/>
        </p:nvSpPr>
        <p:spPr>
          <a:xfrm>
            <a:off x="697573" y="2185305"/>
            <a:ext cx="521028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solidFill>
                  <a:schemeClr val="accent1">
                    <a:lumMod val="50000"/>
                  </a:schemeClr>
                </a:solidFill>
                <a:latin typeface="Arial" panose="020B0604020202020204" pitchFamily="34" charset="0"/>
                <a:cs typeface="Arial" panose="020B0604020202020204" pitchFamily="34" charset="0"/>
              </a:rPr>
              <a:t>Groups with lower participation</a:t>
            </a:r>
          </a:p>
          <a:p>
            <a:r>
              <a:rPr lang="en-GB" sz="1600" dirty="0">
                <a:solidFill>
                  <a:schemeClr val="accent1">
                    <a:lumMod val="50000"/>
                  </a:schemeClr>
                </a:solidFill>
                <a:latin typeface="Arial" panose="020B0604020202020204" pitchFamily="34" charset="0"/>
                <a:cs typeface="Arial" panose="020B0604020202020204" pitchFamily="34" charset="0"/>
              </a:rPr>
              <a:t>Those aged 25-29 and those above 50 </a:t>
            </a:r>
          </a:p>
          <a:p>
            <a:r>
              <a:rPr lang="en-GB" sz="1600" dirty="0">
                <a:solidFill>
                  <a:schemeClr val="accent1">
                    <a:lumMod val="50000"/>
                  </a:schemeClr>
                </a:solidFill>
                <a:latin typeface="Arial" panose="020B0604020202020204" pitchFamily="34" charset="0"/>
                <a:cs typeface="Arial" panose="020B0604020202020204" pitchFamily="34" charset="0"/>
              </a:rPr>
              <a:t>Those living in areas of high deprivation </a:t>
            </a:r>
          </a:p>
          <a:p>
            <a:r>
              <a:rPr lang="en-GB" sz="1600" dirty="0">
                <a:solidFill>
                  <a:schemeClr val="accent1">
                    <a:lumMod val="50000"/>
                  </a:schemeClr>
                </a:solidFill>
                <a:latin typeface="Arial" panose="020B0604020202020204" pitchFamily="34" charset="0"/>
                <a:cs typeface="Arial" panose="020B0604020202020204" pitchFamily="34" charset="0"/>
              </a:rPr>
              <a:t>Those with a learning or physical disability </a:t>
            </a:r>
          </a:p>
          <a:p>
            <a:r>
              <a:rPr lang="en-GB" sz="1600" dirty="0">
                <a:solidFill>
                  <a:schemeClr val="accent1">
                    <a:lumMod val="50000"/>
                  </a:schemeClr>
                </a:solidFill>
                <a:latin typeface="Arial" panose="020B0604020202020204" pitchFamily="34" charset="0"/>
                <a:cs typeface="Arial" panose="020B0604020202020204" pitchFamily="34" charset="0"/>
              </a:rPr>
              <a:t>Black, Asian, Minority Ethnic (BAME) groups </a:t>
            </a:r>
          </a:p>
          <a:p>
            <a:r>
              <a:rPr lang="en-GB" sz="1600" dirty="0">
                <a:solidFill>
                  <a:schemeClr val="accent1">
                    <a:lumMod val="50000"/>
                  </a:schemeClr>
                </a:solidFill>
                <a:latin typeface="Arial" panose="020B0604020202020204" pitchFamily="34" charset="0"/>
                <a:cs typeface="Arial" panose="020B0604020202020204" pitchFamily="34" charset="0"/>
              </a:rPr>
              <a:t>Lesbian and bisexual women </a:t>
            </a:r>
          </a:p>
          <a:p>
            <a:r>
              <a:rPr lang="en-GB" sz="1600" dirty="0">
                <a:solidFill>
                  <a:schemeClr val="accent1">
                    <a:lumMod val="50000"/>
                  </a:schemeClr>
                </a:solidFill>
                <a:latin typeface="Arial" panose="020B0604020202020204" pitchFamily="34" charset="0"/>
                <a:cs typeface="Arial" panose="020B0604020202020204" pitchFamily="34" charset="0"/>
              </a:rPr>
              <a:t>The transgender community. </a:t>
            </a:r>
          </a:p>
        </p:txBody>
      </p:sp>
      <p:sp>
        <p:nvSpPr>
          <p:cNvPr id="8" name="Content Placeholder 2">
            <a:extLst>
              <a:ext uri="{FF2B5EF4-FFF2-40B4-BE49-F238E27FC236}">
                <a16:creationId xmlns:a16="http://schemas.microsoft.com/office/drawing/2014/main" id="{1D83D07B-89B1-8FC4-8B4E-1B70AA2D43F0}"/>
              </a:ext>
            </a:extLst>
          </p:cNvPr>
          <p:cNvSpPr txBox="1">
            <a:spLocks/>
          </p:cNvSpPr>
          <p:nvPr/>
        </p:nvSpPr>
        <p:spPr>
          <a:xfrm>
            <a:off x="5556168" y="2185305"/>
            <a:ext cx="6328186" cy="4819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600" b="1" dirty="0">
                <a:solidFill>
                  <a:schemeClr val="accent1">
                    <a:lumMod val="50000"/>
                  </a:schemeClr>
                </a:solidFill>
                <a:latin typeface="Arial" panose="020B0604020202020204" pitchFamily="34" charset="0"/>
                <a:cs typeface="Arial" panose="020B0604020202020204" pitchFamily="34" charset="0"/>
              </a:rPr>
              <a:t>Barriers to attending</a:t>
            </a:r>
            <a:endParaRPr lang="en-GB" sz="1600"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chemeClr val="accent1">
                    <a:lumMod val="50000"/>
                  </a:schemeClr>
                </a:solidFill>
                <a:latin typeface="Arial" panose="020B0604020202020204" pitchFamily="34" charset="0"/>
                <a:cs typeface="Arial" panose="020B0604020202020204" pitchFamily="34" charset="0"/>
              </a:rPr>
              <a:t>Embarrassment </a:t>
            </a:r>
          </a:p>
          <a:p>
            <a:r>
              <a:rPr lang="en-GB" sz="1600" dirty="0">
                <a:solidFill>
                  <a:schemeClr val="accent1">
                    <a:lumMod val="50000"/>
                  </a:schemeClr>
                </a:solidFill>
                <a:latin typeface="Arial" panose="020B0604020202020204" pitchFamily="34" charset="0"/>
                <a:cs typeface="Arial" panose="020B0604020202020204" pitchFamily="34" charset="0"/>
              </a:rPr>
              <a:t>Intending to go but not getting around to it </a:t>
            </a:r>
          </a:p>
          <a:p>
            <a:r>
              <a:rPr lang="en-GB" sz="1600" dirty="0">
                <a:solidFill>
                  <a:schemeClr val="accent1">
                    <a:lumMod val="50000"/>
                  </a:schemeClr>
                </a:solidFill>
                <a:latin typeface="Arial" panose="020B0604020202020204" pitchFamily="34" charset="0"/>
                <a:cs typeface="Arial" panose="020B0604020202020204" pitchFamily="34" charset="0"/>
              </a:rPr>
              <a:t>Finding the procedure uncomfortable or fear of pain </a:t>
            </a:r>
          </a:p>
          <a:p>
            <a:r>
              <a:rPr lang="en-GB" sz="1600" dirty="0">
                <a:solidFill>
                  <a:schemeClr val="accent1">
                    <a:lumMod val="50000"/>
                  </a:schemeClr>
                </a:solidFill>
                <a:latin typeface="Arial" panose="020B0604020202020204" pitchFamily="34" charset="0"/>
                <a:cs typeface="Arial" panose="020B0604020202020204" pitchFamily="34" charset="0"/>
              </a:rPr>
              <a:t>Worry about what the test might find </a:t>
            </a:r>
          </a:p>
          <a:p>
            <a:r>
              <a:rPr lang="en-GB" sz="1600" dirty="0">
                <a:solidFill>
                  <a:schemeClr val="accent1">
                    <a:lumMod val="50000"/>
                  </a:schemeClr>
                </a:solidFill>
                <a:latin typeface="Arial" panose="020B0604020202020204" pitchFamily="34" charset="0"/>
                <a:cs typeface="Arial" panose="020B0604020202020204" pitchFamily="34" charset="0"/>
              </a:rPr>
              <a:t>Previous negative screening experience </a:t>
            </a:r>
          </a:p>
          <a:p>
            <a:r>
              <a:rPr lang="en-GB" sz="1600" dirty="0">
                <a:solidFill>
                  <a:schemeClr val="accent1">
                    <a:lumMod val="50000"/>
                  </a:schemeClr>
                </a:solidFill>
                <a:latin typeface="Arial" panose="020B0604020202020204" pitchFamily="34" charset="0"/>
                <a:cs typeface="Arial" panose="020B0604020202020204" pitchFamily="34" charset="0"/>
              </a:rPr>
              <a:t>Finding it difficult to arrange a convenient appointment time </a:t>
            </a:r>
          </a:p>
          <a:p>
            <a:r>
              <a:rPr lang="en-GB" sz="1600" dirty="0">
                <a:solidFill>
                  <a:schemeClr val="accent1">
                    <a:lumMod val="50000"/>
                  </a:schemeClr>
                </a:solidFill>
                <a:latin typeface="Arial" panose="020B0604020202020204" pitchFamily="34" charset="0"/>
                <a:cs typeface="Arial" panose="020B0604020202020204" pitchFamily="34" charset="0"/>
              </a:rPr>
              <a:t>Perceived low risk of cancer, e.g. not currently sexually active or in a lesbian relationship </a:t>
            </a:r>
          </a:p>
          <a:p>
            <a:r>
              <a:rPr lang="en-GB" sz="1600" dirty="0">
                <a:solidFill>
                  <a:schemeClr val="accent1">
                    <a:lumMod val="50000"/>
                  </a:schemeClr>
                </a:solidFill>
                <a:latin typeface="Arial" panose="020B0604020202020204" pitchFamily="34" charset="0"/>
                <a:cs typeface="Arial" panose="020B0604020202020204" pitchFamily="34" charset="0"/>
              </a:rPr>
              <a:t>Experience of sexual violence</a:t>
            </a:r>
          </a:p>
          <a:p>
            <a:r>
              <a:rPr lang="en-GB" sz="1600" dirty="0">
                <a:solidFill>
                  <a:schemeClr val="accent1">
                    <a:lumMod val="50000"/>
                  </a:schemeClr>
                </a:solidFill>
                <a:latin typeface="Arial" panose="020B0604020202020204" pitchFamily="34" charset="0"/>
                <a:cs typeface="Arial" panose="020B0604020202020204" pitchFamily="34" charset="0"/>
              </a:rPr>
              <a:t>Lack of awareness and knowledge of the purpose and benefits of the test</a:t>
            </a:r>
          </a:p>
          <a:p>
            <a:pPr marL="0" indent="0">
              <a:buFont typeface="Arial" panose="020B0604020202020204" pitchFamily="34" charset="0"/>
              <a:buNone/>
            </a:pPr>
            <a:endParaRPr lang="en-GB" sz="1600" dirty="0">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50000"/>
                  </a:schemeClr>
                </a:solidFill>
                <a:latin typeface="Arial" panose="020B0604020202020204" pitchFamily="34" charset="0"/>
                <a:cs typeface="Arial" panose="020B0604020202020204" pitchFamily="34" charset="0"/>
              </a:rPr>
              <a:t> </a:t>
            </a:r>
          </a:p>
          <a:p>
            <a:endParaRPr lang="en-GB"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54778-6E0D-6DC0-DD1F-6BAD31D5CB64}"/>
              </a:ext>
            </a:extLst>
          </p:cNvPr>
          <p:cNvSpPr>
            <a:spLocks noGrp="1"/>
          </p:cNvSpPr>
          <p:nvPr>
            <p:ph type="title"/>
          </p:nvPr>
        </p:nvSpPr>
        <p:spPr>
          <a:xfrm>
            <a:off x="671146" y="384294"/>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10. Overcoming Barriers</a:t>
            </a:r>
          </a:p>
        </p:txBody>
      </p:sp>
      <p:sp>
        <p:nvSpPr>
          <p:cNvPr id="4" name="Slide Number Placeholder 3">
            <a:extLst>
              <a:ext uri="{FF2B5EF4-FFF2-40B4-BE49-F238E27FC236}">
                <a16:creationId xmlns:a16="http://schemas.microsoft.com/office/drawing/2014/main" id="{9DE039DE-2D56-027C-5A3E-D875ED92E294}"/>
              </a:ext>
            </a:extLst>
          </p:cNvPr>
          <p:cNvSpPr>
            <a:spLocks noGrp="1"/>
          </p:cNvSpPr>
          <p:nvPr>
            <p:ph type="sldNum" sz="quarter" idx="12"/>
          </p:nvPr>
        </p:nvSpPr>
        <p:spPr/>
        <p:txBody>
          <a:bodyPr/>
          <a:lstStyle/>
          <a:p>
            <a:fld id="{B0A96540-FC51-49CC-A3F4-F62D8B2AA655}" type="slidenum">
              <a:rPr lang="en-GB" smtClean="0"/>
              <a:t>25</a:t>
            </a:fld>
            <a:endParaRPr lang="en-GB" dirty="0"/>
          </a:p>
        </p:txBody>
      </p:sp>
      <p:sp>
        <p:nvSpPr>
          <p:cNvPr id="8" name="Content Placeholder 2">
            <a:extLst>
              <a:ext uri="{FF2B5EF4-FFF2-40B4-BE49-F238E27FC236}">
                <a16:creationId xmlns:a16="http://schemas.microsoft.com/office/drawing/2014/main" id="{1D83D07B-89B1-8FC4-8B4E-1B70AA2D43F0}"/>
              </a:ext>
            </a:extLst>
          </p:cNvPr>
          <p:cNvSpPr txBox="1">
            <a:spLocks/>
          </p:cNvSpPr>
          <p:nvPr/>
        </p:nvSpPr>
        <p:spPr>
          <a:xfrm>
            <a:off x="539262" y="1956705"/>
            <a:ext cx="10196146" cy="1472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A cervical screening is an intimate procedure, so it is important that patients feel supported and as safe as possible. Patients can request a number of different accommodations that might support them to feel more confident and comfortable during the appointment. These include: </a:t>
            </a:r>
          </a:p>
          <a:p>
            <a:pPr marL="0" indent="0">
              <a:buNone/>
            </a:pPr>
            <a:endParaRPr lang="en-GB" sz="1600" b="0" i="0" u="none" strike="noStrike" baseline="0" dirty="0">
              <a:solidFill>
                <a:schemeClr val="accent1">
                  <a:lumMod val="50000"/>
                </a:schemeClr>
              </a:solidFill>
              <a:latin typeface="Arial" panose="020B0604020202020204" pitchFamily="34" charset="0"/>
              <a:cs typeface="Arial" panose="020B0604020202020204" pitchFamily="34" charset="0"/>
            </a:endParaRP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Requesting a female practitioner to conduct the screening </a:t>
            </a: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Requesting a chaperone in the room with the patient (either someone they </a:t>
            </a: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know or another trained member of staff) </a:t>
            </a: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Requesting a longer/double appointment </a:t>
            </a: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Requesting pessaries or creams to help with vaginal dryness </a:t>
            </a: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Requesting a smaller speculum (the tool that is inserted in order to be able </a:t>
            </a:r>
          </a:p>
          <a:p>
            <a:pPr marL="0" indent="0">
              <a:buNone/>
            </a:pP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to see the cervix) </a:t>
            </a:r>
          </a:p>
          <a:p>
            <a:endParaRPr lang="en-GB" sz="1600" b="0" i="0" u="none" strike="noStrike" baseline="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Offering such accommodations can help address some of the barriers patients may face, however evidence has shown that patients are often not aware that they can ask for such support and adjustments15. </a:t>
            </a:r>
            <a:endParaRPr lang="en-GB" sz="1600" dirty="0">
              <a:solidFill>
                <a:schemeClr val="accent1">
                  <a:lumMod val="50000"/>
                </a:schemeClr>
              </a:solidFill>
              <a:latin typeface="Arial" panose="020B0604020202020204" pitchFamily="34" charset="0"/>
              <a:cs typeface="Arial" panose="020B0604020202020204" pitchFamily="34" charset="0"/>
            </a:endParaRPr>
          </a:p>
          <a:p>
            <a:endParaRPr lang="en-GB" sz="1600"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descr="Brick Wall Broken Illustrations, Royalty-Free Vector Graphics &amp; Clip ...">
            <a:extLst>
              <a:ext uri="{FF2B5EF4-FFF2-40B4-BE49-F238E27FC236}">
                <a16:creationId xmlns:a16="http://schemas.microsoft.com/office/drawing/2014/main" id="{55184A93-6AF8-F381-BC31-18973BDBF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900" y="2842696"/>
            <a:ext cx="3812047" cy="275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0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54778-6E0D-6DC0-DD1F-6BAD31D5CB64}"/>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latin typeface="Arial" panose="020B0604020202020204" pitchFamily="34" charset="0"/>
                <a:cs typeface="Arial" panose="020B0604020202020204" pitchFamily="34" charset="0"/>
              </a:rPr>
              <a:t>11. Home Tests / Self Sampling</a:t>
            </a:r>
          </a:p>
        </p:txBody>
      </p:sp>
      <p:sp>
        <p:nvSpPr>
          <p:cNvPr id="4" name="Slide Number Placeholder 3">
            <a:extLst>
              <a:ext uri="{FF2B5EF4-FFF2-40B4-BE49-F238E27FC236}">
                <a16:creationId xmlns:a16="http://schemas.microsoft.com/office/drawing/2014/main" id="{9DE039DE-2D56-027C-5A3E-D875ED92E294}"/>
              </a:ext>
            </a:extLst>
          </p:cNvPr>
          <p:cNvSpPr>
            <a:spLocks noGrp="1"/>
          </p:cNvSpPr>
          <p:nvPr>
            <p:ph type="sldNum" sz="quarter" idx="12"/>
          </p:nvPr>
        </p:nvSpPr>
        <p:spPr/>
        <p:txBody>
          <a:bodyPr/>
          <a:lstStyle/>
          <a:p>
            <a:fld id="{B0A96540-FC51-49CC-A3F4-F62D8B2AA655}" type="slidenum">
              <a:rPr lang="en-GB" smtClean="0"/>
              <a:t>26</a:t>
            </a:fld>
            <a:endParaRPr lang="en-GB" dirty="0"/>
          </a:p>
        </p:txBody>
      </p:sp>
      <p:sp>
        <p:nvSpPr>
          <p:cNvPr id="5" name="TextBox 4">
            <a:extLst>
              <a:ext uri="{FF2B5EF4-FFF2-40B4-BE49-F238E27FC236}">
                <a16:creationId xmlns:a16="http://schemas.microsoft.com/office/drawing/2014/main" id="{16622612-1472-26EE-CB34-FC2661B50E8B}"/>
              </a:ext>
            </a:extLst>
          </p:cNvPr>
          <p:cNvSpPr txBox="1"/>
          <p:nvPr/>
        </p:nvSpPr>
        <p:spPr>
          <a:xfrm>
            <a:off x="885092" y="1905506"/>
            <a:ext cx="7725508" cy="2554545"/>
          </a:xfrm>
          <a:prstGeom prst="rect">
            <a:avLst/>
          </a:prstGeom>
          <a:noFill/>
        </p:spPr>
        <p:txBody>
          <a:bodyPr wrap="square">
            <a:spAutoFit/>
          </a:bodyPr>
          <a:lstStyle/>
          <a:p>
            <a:pPr marL="0" indent="0">
              <a:buNone/>
            </a:pPr>
            <a:r>
              <a:rPr lang="en-GB"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HPV Self-Sampling has been identified as a possible way of tackling some of the barriers to cervical screening.  HPValidate, a PHE study to evaluate the impact and effectiveness of HPV self-sampling is nearing completion. </a:t>
            </a:r>
          </a:p>
          <a:p>
            <a:pPr marL="0" indent="0">
              <a:buNone/>
            </a:pPr>
            <a:endParaRPr lang="en-GB"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present self-sampling is not available as an option for screening on the NHS, however it is hoped that this will change if the study results demonstrate a positive impact on uptake.</a:t>
            </a: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 </a:t>
            </a:r>
            <a:endParaRPr lang="en-GB" sz="1600" dirty="0">
              <a:solidFill>
                <a:schemeClr val="accent1">
                  <a:lumMod val="50000"/>
                </a:schemeClr>
              </a:solidFill>
              <a:latin typeface="Arial" panose="020B0604020202020204" pitchFamily="34" charset="0"/>
              <a:cs typeface="Arial" panose="020B0604020202020204" pitchFamily="34" charset="0"/>
            </a:endParaRPr>
          </a:p>
          <a:p>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Home-tests kits have the potential to overcome several barriers</a:t>
            </a:r>
            <a:r>
              <a:rPr lang="en-GB" sz="1600" dirty="0">
                <a:solidFill>
                  <a:schemeClr val="accent1">
                    <a:lumMod val="50000"/>
                  </a:schemeClr>
                </a:solidFill>
                <a:latin typeface="Arial" panose="020B0604020202020204" pitchFamily="34" charset="0"/>
                <a:cs typeface="Arial" panose="020B0604020202020204" pitchFamily="34" charset="0"/>
              </a:rPr>
              <a:t> </a:t>
            </a:r>
            <a:r>
              <a:rPr lang="en-GB" sz="1600" b="0" i="0" u="none" strike="noStrike" baseline="0" dirty="0">
                <a:solidFill>
                  <a:schemeClr val="accent1">
                    <a:lumMod val="50000"/>
                  </a:schemeClr>
                </a:solidFill>
                <a:latin typeface="Arial" panose="020B0604020202020204" pitchFamily="34" charset="0"/>
                <a:cs typeface="Arial" panose="020B0604020202020204" pitchFamily="34" charset="0"/>
              </a:rPr>
              <a:t>and may help reduce inequalities in cervical screening uptake in specific groups</a:t>
            </a:r>
            <a:r>
              <a:rPr lang="en-GB" sz="1600" dirty="0">
                <a:solidFill>
                  <a:schemeClr val="accent1">
                    <a:lumMod val="50000"/>
                  </a:schemeClr>
                </a:solidFill>
                <a:latin typeface="Arial" panose="020B0604020202020204" pitchFamily="34" charset="0"/>
                <a:cs typeface="Arial" panose="020B0604020202020204" pitchFamily="34" charset="0"/>
              </a:rPr>
              <a:t> in the future.</a:t>
            </a:r>
          </a:p>
        </p:txBody>
      </p:sp>
      <p:pic>
        <p:nvPicPr>
          <p:cNvPr id="1026" name="Picture 2" descr="Home clipart free images 2 - Clipartix">
            <a:extLst>
              <a:ext uri="{FF2B5EF4-FFF2-40B4-BE49-F238E27FC236}">
                <a16:creationId xmlns:a16="http://schemas.microsoft.com/office/drawing/2014/main" id="{23751A63-4DC0-07D1-15E7-2F18A77DB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756" y="2504643"/>
            <a:ext cx="2752103" cy="269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3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871D0-5660-EF0E-77E7-E347F5CCA0DB}"/>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12. Where to find your data</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7A3393-D71D-7846-078C-850D3502774C}"/>
              </a:ext>
            </a:extLst>
          </p:cNvPr>
          <p:cNvSpPr txBox="1"/>
          <p:nvPr/>
        </p:nvSpPr>
        <p:spPr>
          <a:xfrm>
            <a:off x="934065" y="1979695"/>
            <a:ext cx="9601200" cy="3554819"/>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National guidance will often direct you to Public Health England’s Fingertips data: </a:t>
            </a:r>
            <a:r>
              <a:rPr lang="en-GB" sz="1400"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https://fingertips.phe.org.uk/</a:t>
            </a:r>
            <a:r>
              <a:rPr lang="en-GB" sz="1400" dirty="0">
                <a:solidFill>
                  <a:schemeClr val="accent1">
                    <a:lumMod val="50000"/>
                  </a:schemeClr>
                </a:solidFill>
                <a:latin typeface="Arial" panose="020B0604020202020204" pitchFamily="34" charset="0"/>
                <a:cs typeface="Arial" panose="020B0604020202020204" pitchFamily="34" charset="0"/>
              </a:rPr>
              <a:t> This gives an overview of screening and diagnostics but is generalised and often subject to time lags.</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You can find more up to date information on cervical screening here : </a:t>
            </a:r>
            <a:r>
              <a:rPr lang="en-GB" sz="1400"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Cervical Screening Programme - Coverage Statistics [Management Information] - NDRS (digital.nhs.uk)</a:t>
            </a:r>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You can also access practice data with your own QOF live data reporting via your clinical systems (EMIS, SystmOne etc) but please note that your QOF figures include any exception coded cases, whereas published NHS England figures (on other datasets) use total coverage and do not adjust for exception codes. </a:t>
            </a:r>
            <a:endParaRPr lang="en-GB" sz="1400" dirty="0">
              <a:solidFill>
                <a:schemeClr val="accent1">
                  <a:lumMod val="50000"/>
                </a:schemeClr>
              </a:solidFill>
            </a:endParaRPr>
          </a:p>
          <a:p>
            <a:endParaRPr lang="en-GB" sz="1400" b="0" i="0" u="none" strike="noStrike" baseline="0" dirty="0">
              <a:solidFill>
                <a:schemeClr val="accent1">
                  <a:lumMod val="50000"/>
                </a:schemeClr>
              </a:solidFill>
              <a:latin typeface="Arial" panose="020B0604020202020204" pitchFamily="34" charset="0"/>
            </a:endParaRPr>
          </a:p>
          <a:p>
            <a:r>
              <a:rPr lang="en-GB" sz="1400" dirty="0">
                <a:solidFill>
                  <a:schemeClr val="accent1">
                    <a:lumMod val="50000"/>
                  </a:schemeClr>
                </a:solidFill>
                <a:latin typeface="Arial" panose="020B0604020202020204" pitchFamily="34" charset="0"/>
              </a:rPr>
              <a:t>If you access to NHS Pathways you can view screening data and the associated risk stratification pathways.  Lists generated need to be checked to ensure that patients are eligible for screening.</a:t>
            </a:r>
          </a:p>
          <a:p>
            <a:endParaRPr lang="en-GB" sz="1400" b="0" i="0" u="none" strike="noStrike" baseline="0" dirty="0">
              <a:solidFill>
                <a:schemeClr val="accent1">
                  <a:lumMod val="50000"/>
                </a:schemeClr>
              </a:solidFill>
              <a:latin typeface="Arial" panose="020B0604020202020204" pitchFamily="34" charset="0"/>
            </a:endParaRPr>
          </a:p>
          <a:p>
            <a:r>
              <a:rPr lang="en-GB" sz="1400" dirty="0">
                <a:solidFill>
                  <a:schemeClr val="accent1">
                    <a:lumMod val="50000"/>
                  </a:schemeClr>
                </a:solidFill>
                <a:latin typeface="Arial" panose="020B0604020202020204" pitchFamily="34" charset="0"/>
              </a:rPr>
              <a:t>Data provided by the national or regional screening teams may be subject to </a:t>
            </a:r>
          </a:p>
          <a:p>
            <a:r>
              <a:rPr lang="en-GB" sz="1400" dirty="0">
                <a:solidFill>
                  <a:schemeClr val="accent1">
                    <a:lumMod val="50000"/>
                  </a:schemeClr>
                </a:solidFill>
                <a:latin typeface="Arial" panose="020B0604020202020204" pitchFamily="34" charset="0"/>
              </a:rPr>
              <a:t>limitations (e.g., not for wide distribution).</a:t>
            </a:r>
            <a:endParaRPr lang="en-GB" sz="1400" b="0" i="0" u="none" strike="noStrike" baseline="0" dirty="0">
              <a:solidFill>
                <a:schemeClr val="accent1">
                  <a:lumMod val="50000"/>
                </a:schemeClr>
              </a:solidFill>
              <a:latin typeface="Arial" panose="020B0604020202020204" pitchFamily="34" charset="0"/>
            </a:endParaRPr>
          </a:p>
          <a:p>
            <a:endParaRPr lang="en-GB" sz="150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F90E6A3-CA11-2C7E-B66A-F604B76E6859}"/>
              </a:ext>
            </a:extLst>
          </p:cNvPr>
          <p:cNvPicPr>
            <a:picLocks noChangeAspect="1"/>
          </p:cNvPicPr>
          <p:nvPr/>
        </p:nvPicPr>
        <p:blipFill>
          <a:blip r:embed="rId4"/>
          <a:stretch>
            <a:fillRect/>
          </a:stretch>
        </p:blipFill>
        <p:spPr>
          <a:xfrm>
            <a:off x="8010461" y="4782627"/>
            <a:ext cx="3343339" cy="1710248"/>
          </a:xfrm>
          <a:prstGeom prst="rect">
            <a:avLst/>
          </a:prstGeom>
        </p:spPr>
      </p:pic>
      <p:sp>
        <p:nvSpPr>
          <p:cNvPr id="5" name="Slide Number Placeholder 4">
            <a:extLst>
              <a:ext uri="{FF2B5EF4-FFF2-40B4-BE49-F238E27FC236}">
                <a16:creationId xmlns:a16="http://schemas.microsoft.com/office/drawing/2014/main" id="{E79D9BF2-F388-4FBA-D1FC-032C729690F9}"/>
              </a:ext>
            </a:extLst>
          </p:cNvPr>
          <p:cNvSpPr>
            <a:spLocks noGrp="1"/>
          </p:cNvSpPr>
          <p:nvPr>
            <p:ph type="sldNum" sz="quarter" idx="12"/>
          </p:nvPr>
        </p:nvSpPr>
        <p:spPr/>
        <p:txBody>
          <a:bodyPr/>
          <a:lstStyle/>
          <a:p>
            <a:fld id="{B0A96540-FC51-49CC-A3F4-F62D8B2AA655}" type="slidenum">
              <a:rPr lang="en-GB" smtClean="0"/>
              <a:t>27</a:t>
            </a:fld>
            <a:endParaRPr lang="en-GB" dirty="0"/>
          </a:p>
        </p:txBody>
      </p:sp>
    </p:spTree>
    <p:extLst>
      <p:ext uri="{BB962C8B-B14F-4D97-AF65-F5344CB8AC3E}">
        <p14:creationId xmlns:p14="http://schemas.microsoft.com/office/powerpoint/2010/main" val="311918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043B7A-236E-B077-FB45-02E81302A8EA}"/>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13. Guidance and Resources for Cervical Screening</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660D02-F22E-3794-E103-B6BA0C58A16F}"/>
              </a:ext>
            </a:extLst>
          </p:cNvPr>
          <p:cNvSpPr txBox="1"/>
          <p:nvPr/>
        </p:nvSpPr>
        <p:spPr>
          <a:xfrm>
            <a:off x="838200" y="1704976"/>
            <a:ext cx="10789497" cy="5293757"/>
          </a:xfrm>
          <a:prstGeom prst="rect">
            <a:avLst/>
          </a:prstGeom>
          <a:noFill/>
        </p:spPr>
        <p:txBody>
          <a:bodyPr wrap="square">
            <a:spAutoFit/>
          </a:bodyPr>
          <a:lstStyle/>
          <a:p>
            <a:r>
              <a:rPr lang="en-GB" sz="1400" b="1" i="1" u="sng" strike="noStrike" baseline="0" dirty="0">
                <a:solidFill>
                  <a:srgbClr val="001F5F"/>
                </a:solidFill>
                <a:latin typeface="Arial" panose="020B0604020202020204" pitchFamily="34" charset="0"/>
              </a:rPr>
              <a:t>General Information</a:t>
            </a:r>
          </a:p>
          <a:p>
            <a:endParaRPr lang="en-GB" sz="1200" b="0" i="0" u="none" strike="noStrike" baseline="0" dirty="0">
              <a:solidFill>
                <a:srgbClr val="001F5F"/>
              </a:solidFill>
              <a:latin typeface="Arial" panose="020B0604020202020204" pitchFamily="34" charset="0"/>
              <a:hlinkClick r:id="rId2"/>
            </a:endParaRPr>
          </a:p>
          <a:p>
            <a:r>
              <a:rPr lang="en-GB" sz="1200" b="0" i="0" u="none" strike="noStrike" baseline="0" dirty="0">
                <a:solidFill>
                  <a:srgbClr val="001F5F"/>
                </a:solidFill>
                <a:latin typeface="Arial" panose="020B0604020202020204" pitchFamily="34" charset="0"/>
                <a:hlinkClick r:id="rId2"/>
              </a:rPr>
              <a:t>Cervical_good_practice_guide_feb_2022.pdf </a:t>
            </a:r>
            <a:r>
              <a:rPr lang="en-GB" sz="1200" b="0" i="0" u="none" strike="noStrike" baseline="0" dirty="0">
                <a:solidFill>
                  <a:srgbClr val="00AFEF"/>
                </a:solidFill>
                <a:latin typeface="Arial" panose="020B0604020202020204" pitchFamily="34" charset="0"/>
                <a:hlinkClick r:id="rId2"/>
              </a:rPr>
              <a:t>(cancerresearchuk.org)</a:t>
            </a:r>
            <a:endParaRPr lang="en-GB" sz="1200" b="0" i="0" u="none" strike="noStrike" baseline="0" dirty="0">
              <a:solidFill>
                <a:srgbClr val="00AFEF"/>
              </a:solidFill>
              <a:latin typeface="Arial" panose="020B0604020202020204" pitchFamily="34" charset="0"/>
            </a:endParaRPr>
          </a:p>
          <a:p>
            <a:endParaRPr lang="en-GB" sz="1200" b="0" i="0" u="none" strike="noStrike" baseline="0" dirty="0">
              <a:solidFill>
                <a:srgbClr val="001F5F"/>
              </a:solidFill>
              <a:latin typeface="Arial" panose="020B0604020202020204" pitchFamily="34" charset="0"/>
              <a:hlinkClick r:id="rId3"/>
            </a:endParaRPr>
          </a:p>
          <a:p>
            <a:r>
              <a:rPr lang="en-GB" sz="1200" b="0" i="0" u="none" strike="noStrike" baseline="0" dirty="0">
                <a:solidFill>
                  <a:srgbClr val="001F5F"/>
                </a:solidFill>
                <a:latin typeface="Arial" panose="020B0604020202020204" pitchFamily="34" charset="0"/>
                <a:hlinkClick r:id="rId3"/>
              </a:rPr>
              <a:t>Cervical screening: ideas for improving access and uptake -GOV.UK </a:t>
            </a:r>
            <a:r>
              <a:rPr lang="en-GB" sz="1200" b="0" i="0" u="none" strike="noStrike" baseline="0" dirty="0">
                <a:solidFill>
                  <a:srgbClr val="00AFEF"/>
                </a:solidFill>
                <a:latin typeface="Arial" panose="020B0604020202020204" pitchFamily="34" charset="0"/>
                <a:hlinkClick r:id="rId3"/>
              </a:rPr>
              <a:t>(www.gov.uk)</a:t>
            </a:r>
            <a:endParaRPr lang="en-GB" sz="1200" b="0" i="0" u="none" strike="noStrike" baseline="0" dirty="0">
              <a:solidFill>
                <a:srgbClr val="00AFEF"/>
              </a:solidFill>
              <a:latin typeface="Arial" panose="020B0604020202020204" pitchFamily="34" charset="0"/>
            </a:endParaRPr>
          </a:p>
          <a:p>
            <a:endParaRPr lang="en-GB" sz="1400" b="1" i="1" u="sng" dirty="0">
              <a:solidFill>
                <a:srgbClr val="001F5F"/>
              </a:solidFill>
              <a:latin typeface="Arial" panose="020B0604020202020204" pitchFamily="34" charset="0"/>
            </a:endParaRPr>
          </a:p>
          <a:p>
            <a:r>
              <a:rPr lang="en-GB" sz="1400" b="1" i="1" u="sng" strike="noStrike" baseline="0" dirty="0">
                <a:solidFill>
                  <a:srgbClr val="001F5F"/>
                </a:solidFill>
                <a:latin typeface="Arial" panose="020B0604020202020204" pitchFamily="34" charset="0"/>
              </a:rPr>
              <a:t>Resources for primary care</a:t>
            </a:r>
            <a:endParaRPr lang="en-GB" sz="1200" b="0" i="0" strike="noStrike" baseline="0" dirty="0">
              <a:solidFill>
                <a:srgbClr val="001F5F"/>
              </a:solidFill>
              <a:latin typeface="Arial" panose="020B0604020202020204" pitchFamily="34" charset="0"/>
            </a:endParaRPr>
          </a:p>
          <a:p>
            <a:endParaRPr lang="en-GB" sz="1200" b="0" i="0" strike="noStrike" baseline="0" dirty="0">
              <a:solidFill>
                <a:srgbClr val="002060"/>
              </a:solidFill>
              <a:latin typeface="Arial" panose="020B0604020202020204" pitchFamily="34" charset="0"/>
            </a:endParaRPr>
          </a:p>
          <a:p>
            <a:r>
              <a:rPr lang="en-GB" sz="1200" b="1" i="0" strike="noStrike" baseline="0" dirty="0">
                <a:solidFill>
                  <a:srgbClr val="002060"/>
                </a:solidFill>
                <a:latin typeface="Arial" panose="020B0604020202020204" pitchFamily="34" charset="0"/>
              </a:rPr>
              <a:t>Text</a:t>
            </a:r>
            <a:r>
              <a:rPr lang="en-GB" sz="1200" b="1" i="0" strike="noStrike" baseline="0" dirty="0">
                <a:solidFill>
                  <a:srgbClr val="0563C1"/>
                </a:solidFill>
                <a:latin typeface="Arial" panose="020B0604020202020204" pitchFamily="34" charset="0"/>
              </a:rPr>
              <a:t> </a:t>
            </a:r>
            <a:r>
              <a:rPr lang="en-GB" sz="1200" b="1" i="0" strike="noStrike" baseline="0" dirty="0">
                <a:solidFill>
                  <a:srgbClr val="002060"/>
                </a:solidFill>
                <a:latin typeface="Arial" panose="020B0604020202020204" pitchFamily="34" charset="0"/>
              </a:rPr>
              <a:t>messaging</a:t>
            </a:r>
            <a:r>
              <a:rPr lang="en-GB" sz="1200" b="0" i="0" u="sng" strike="noStrike" baseline="0" dirty="0">
                <a:solidFill>
                  <a:srgbClr val="0563C1"/>
                </a:solidFill>
                <a:latin typeface="Arial" panose="020B0604020202020204" pitchFamily="34" charset="0"/>
                <a:hlinkClick r:id="rId4">
                  <a:extLst>
                    <a:ext uri="{A12FA001-AC4F-418D-AE19-62706E023703}">
                      <ahyp:hlinkClr xmlns:ahyp="http://schemas.microsoft.com/office/drawing/2018/hyperlinkcolor" val="tx"/>
                    </a:ext>
                  </a:extLst>
                </a:hlinkClick>
              </a:rPr>
              <a:t>: NHS population screening: effective text message use</a:t>
            </a:r>
            <a:endParaRPr lang="en-GB" sz="1200" b="0" i="0" u="sng" strike="noStrike" baseline="0" dirty="0">
              <a:solidFill>
                <a:srgbClr val="001F5F"/>
              </a:solidFill>
              <a:latin typeface="Arial" panose="020B0604020202020204" pitchFamily="34" charset="0"/>
            </a:endParaRPr>
          </a:p>
          <a:p>
            <a:endParaRPr lang="en-GB" sz="1200" b="1" i="0" u="sng" strike="noStrike" baseline="0" dirty="0">
              <a:solidFill>
                <a:srgbClr val="001F5F"/>
              </a:solidFill>
              <a:latin typeface="Arial" panose="020B0604020202020204" pitchFamily="34" charset="0"/>
            </a:endParaRPr>
          </a:p>
          <a:p>
            <a:r>
              <a:rPr lang="en-GB" sz="1200" b="1" dirty="0">
                <a:solidFill>
                  <a:srgbClr val="001F5F"/>
                </a:solidFill>
                <a:latin typeface="Arial" panose="020B0604020202020204" pitchFamily="34" charset="0"/>
              </a:rPr>
              <a:t>Supporting u</a:t>
            </a:r>
            <a:r>
              <a:rPr lang="en-GB" sz="1200" b="1" i="0" strike="noStrike" baseline="0" dirty="0">
                <a:solidFill>
                  <a:srgbClr val="001F5F"/>
                </a:solidFill>
                <a:latin typeface="Arial" panose="020B0604020202020204" pitchFamily="34" charset="0"/>
              </a:rPr>
              <a:t>nderserved groups</a:t>
            </a:r>
            <a:r>
              <a:rPr lang="en-GB" sz="1200" b="0" i="0" u="sng" strike="noStrike" baseline="0" dirty="0">
                <a:solidFill>
                  <a:srgbClr val="001F5F"/>
                </a:solidFill>
                <a:latin typeface="Arial" panose="020B0604020202020204" pitchFamily="34" charset="0"/>
              </a:rPr>
              <a:t>: </a:t>
            </a:r>
            <a:r>
              <a:rPr lang="en-GB" sz="1200" b="0" i="0" u="sng" strike="noStrike" baseline="0" dirty="0">
                <a:solidFill>
                  <a:srgbClr val="001F5F"/>
                </a:solidFill>
                <a:latin typeface="Arial" panose="020B0604020202020204" pitchFamily="34" charset="0"/>
                <a:hlinkClick r:id="rId5"/>
              </a:rPr>
              <a:t>review of interventions to improve participation among underserved groups</a:t>
            </a:r>
            <a:endParaRPr lang="en-GB" sz="1200" b="0" i="0" u="sng" strike="noStrike" baseline="0" dirty="0">
              <a:solidFill>
                <a:srgbClr val="001F5F"/>
              </a:solidFill>
              <a:latin typeface="Arial" panose="020B0604020202020204" pitchFamily="34" charset="0"/>
            </a:endParaRPr>
          </a:p>
          <a:p>
            <a:endParaRPr lang="en-GB" sz="1200" b="1" dirty="0">
              <a:solidFill>
                <a:srgbClr val="001F5F"/>
              </a:solidFill>
              <a:latin typeface="Arial" panose="020B0604020202020204" pitchFamily="34" charset="0"/>
            </a:endParaRPr>
          </a:p>
          <a:p>
            <a:r>
              <a:rPr lang="en-GB" sz="1200" b="1" dirty="0">
                <a:solidFill>
                  <a:srgbClr val="001F5F"/>
                </a:solidFill>
                <a:latin typeface="Arial" panose="020B0604020202020204" pitchFamily="34" charset="0"/>
              </a:rPr>
              <a:t>Supporting people with l</a:t>
            </a:r>
            <a:r>
              <a:rPr lang="en-GB" sz="1200" b="1" i="0" strike="noStrike" baseline="0" dirty="0">
                <a:solidFill>
                  <a:srgbClr val="001F5F"/>
                </a:solidFill>
                <a:latin typeface="Arial" panose="020B0604020202020204" pitchFamily="34" charset="0"/>
              </a:rPr>
              <a:t>earning disability</a:t>
            </a:r>
            <a:r>
              <a:rPr lang="en-GB" sz="1200" b="0" i="0" u="sng" strike="noStrike" baseline="0" dirty="0">
                <a:solidFill>
                  <a:srgbClr val="001F5F"/>
                </a:solidFill>
                <a:latin typeface="Arial" panose="020B0604020202020204" pitchFamily="34" charset="0"/>
              </a:rPr>
              <a:t>: </a:t>
            </a:r>
            <a:r>
              <a:rPr lang="en-GB" sz="1200" b="0" i="0" u="sng" strike="noStrike" baseline="0" dirty="0">
                <a:solidFill>
                  <a:srgbClr val="001F5F"/>
                </a:solidFill>
                <a:latin typeface="Arial" panose="020B0604020202020204" pitchFamily="34" charset="0"/>
                <a:hlinkClick r:id="rId6"/>
              </a:rPr>
              <a:t>supporting people with a learning disability</a:t>
            </a:r>
            <a:endParaRPr lang="en-GB" sz="1200" b="0" i="0" u="sng" strike="noStrike" baseline="0" dirty="0">
              <a:solidFill>
                <a:srgbClr val="001F5F"/>
              </a:solidFill>
              <a:latin typeface="Arial" panose="020B0604020202020204" pitchFamily="34" charset="0"/>
            </a:endParaRPr>
          </a:p>
          <a:p>
            <a:endParaRPr lang="en-GB" sz="1200" b="0" i="0" u="sng" strike="noStrike" baseline="0" dirty="0">
              <a:solidFill>
                <a:srgbClr val="001F5F"/>
              </a:solidFill>
              <a:latin typeface="Arial" panose="020B0604020202020204" pitchFamily="34" charset="0"/>
            </a:endParaRPr>
          </a:p>
          <a:p>
            <a:r>
              <a:rPr lang="en-GB" sz="1200" b="1" dirty="0">
                <a:solidFill>
                  <a:srgbClr val="001F5F"/>
                </a:solidFill>
                <a:latin typeface="Arial" panose="020B0604020202020204" pitchFamily="34" charset="0"/>
              </a:rPr>
              <a:t>Supporting people with severe mental illness</a:t>
            </a:r>
            <a:r>
              <a:rPr lang="en-GB" sz="1200" b="0" i="0" u="sng" strike="noStrike" baseline="0" dirty="0">
                <a:solidFill>
                  <a:srgbClr val="001F5F"/>
                </a:solidFill>
                <a:latin typeface="Arial" panose="020B0604020202020204" pitchFamily="34" charset="0"/>
              </a:rPr>
              <a:t>: </a:t>
            </a:r>
            <a:r>
              <a:rPr lang="en-GB" sz="1200" b="0" i="0" u="sng" strike="noStrike" baseline="0" dirty="0">
                <a:solidFill>
                  <a:srgbClr val="001F5F"/>
                </a:solidFill>
                <a:latin typeface="Arial" panose="020B0604020202020204" pitchFamily="34" charset="0"/>
                <a:hlinkClick r:id="rId7"/>
              </a:rPr>
              <a:t>access for people with severe mental illness</a:t>
            </a:r>
            <a:endParaRPr lang="en-GB" sz="1200" b="0" i="0" u="sng" strike="noStrike" baseline="0" dirty="0">
              <a:solidFill>
                <a:srgbClr val="001F5F"/>
              </a:solidFill>
              <a:latin typeface="Arial" panose="020B0604020202020204" pitchFamily="34" charset="0"/>
            </a:endParaRPr>
          </a:p>
          <a:p>
            <a:endParaRPr lang="en-GB" sz="1200" b="0" i="0" strike="noStrike" baseline="0" dirty="0">
              <a:solidFill>
                <a:srgbClr val="0563C1"/>
              </a:solidFill>
              <a:latin typeface="Arial" panose="020B0604020202020204" pitchFamily="34" charset="0"/>
              <a:hlinkClick r:id="rId8">
                <a:extLst>
                  <a:ext uri="{A12FA001-AC4F-418D-AE19-62706E023703}">
                    <ahyp:hlinkClr xmlns:ahyp="http://schemas.microsoft.com/office/drawing/2018/hyperlinkcolor" val="tx"/>
                  </a:ext>
                </a:extLst>
              </a:hlinkClick>
            </a:endParaRPr>
          </a:p>
          <a:p>
            <a:r>
              <a:rPr lang="en-GB" sz="1200" b="1" dirty="0">
                <a:solidFill>
                  <a:srgbClr val="002060"/>
                </a:solidFill>
                <a:latin typeface="Arial" panose="020B0604020202020204" pitchFamily="34" charset="0"/>
              </a:rPr>
              <a:t>Making reasonable adjustments</a:t>
            </a:r>
            <a:r>
              <a:rPr lang="en-GB" sz="1200" b="0" i="0" u="sng" strike="noStrike" baseline="0" dirty="0">
                <a:solidFill>
                  <a:srgbClr val="0563C1"/>
                </a:solidFill>
                <a:latin typeface="Arial" panose="020B0604020202020204" pitchFamily="34" charset="0"/>
                <a:hlinkClick r:id="rId8">
                  <a:extLst>
                    <a:ext uri="{A12FA001-AC4F-418D-AE19-62706E023703}">
                      <ahyp:hlinkClr xmlns:ahyp="http://schemas.microsoft.com/office/drawing/2018/hyperlinkcolor" val="tx"/>
                    </a:ext>
                  </a:extLst>
                </a:hlinkClick>
              </a:rPr>
              <a:t>: making reasonable adjustments</a:t>
            </a:r>
            <a:endParaRPr lang="en-GB" sz="1200" b="0" i="0" u="sng" strike="noStrike" baseline="0" dirty="0">
              <a:solidFill>
                <a:srgbClr val="001F5F"/>
              </a:solidFill>
              <a:latin typeface="Arial" panose="020B0604020202020204" pitchFamily="34" charset="0"/>
            </a:endParaRPr>
          </a:p>
          <a:p>
            <a:endParaRPr lang="en-GB" sz="1200" b="0" i="0" u="sng" strike="noStrike" baseline="0" dirty="0">
              <a:solidFill>
                <a:srgbClr val="001F5F"/>
              </a:solidFill>
              <a:latin typeface="Arial" panose="020B0604020202020204" pitchFamily="34" charset="0"/>
            </a:endParaRPr>
          </a:p>
          <a:p>
            <a:r>
              <a:rPr lang="en-GB" sz="1200" b="1" i="0" strike="noStrike" baseline="0" dirty="0">
                <a:solidFill>
                  <a:srgbClr val="002060"/>
                </a:solidFill>
                <a:latin typeface="Arial" panose="020B0604020202020204" pitchFamily="34" charset="0"/>
              </a:rPr>
              <a:t>Guide to completing prior notification lists</a:t>
            </a:r>
            <a:r>
              <a:rPr lang="en-GB" sz="1200" b="0" i="0" u="sng" strike="noStrike" baseline="0" dirty="0">
                <a:solidFill>
                  <a:srgbClr val="0563C1"/>
                </a:solidFill>
                <a:latin typeface="Arial" panose="020B0604020202020204" pitchFamily="34" charset="0"/>
                <a:hlinkClick r:id="rId9">
                  <a:extLst>
                    <a:ext uri="{A12FA001-AC4F-418D-AE19-62706E023703}">
                      <ahyp:hlinkClr xmlns:ahyp="http://schemas.microsoft.com/office/drawing/2018/hyperlinkcolor" val="tx"/>
                    </a:ext>
                  </a:extLst>
                </a:hlinkClick>
              </a:rPr>
              <a:t>: 19198 PCSE PNL Guide_v4.indd (csas.nhs.uk)</a:t>
            </a:r>
            <a:endParaRPr lang="en-GB" sz="1200" b="0" i="0" u="sng" strike="noStrike" baseline="0" dirty="0">
              <a:solidFill>
                <a:srgbClr val="001F5F"/>
              </a:solidFill>
              <a:latin typeface="Arial" panose="020B0604020202020204" pitchFamily="34" charset="0"/>
            </a:endParaRPr>
          </a:p>
          <a:p>
            <a:endParaRPr lang="en-GB" sz="1200" b="1" i="0" u="sng" strike="noStrike" baseline="0" dirty="0">
              <a:solidFill>
                <a:srgbClr val="001F5F"/>
              </a:solidFill>
              <a:latin typeface="Arial" panose="020B0604020202020204" pitchFamily="34" charset="0"/>
            </a:endParaRPr>
          </a:p>
          <a:p>
            <a:r>
              <a:rPr lang="en-GB" sz="1200" b="1" i="0" strike="noStrike" baseline="0" dirty="0">
                <a:solidFill>
                  <a:srgbClr val="001F5F"/>
                </a:solidFill>
                <a:latin typeface="Arial" panose="020B0604020202020204" pitchFamily="34" charset="0"/>
              </a:rPr>
              <a:t>CSAS website and support page</a:t>
            </a:r>
            <a:r>
              <a:rPr lang="en-GB" sz="1200" b="0" i="0" u="sng" strike="noStrike" baseline="0" dirty="0">
                <a:solidFill>
                  <a:srgbClr val="001F5F"/>
                </a:solidFill>
                <a:latin typeface="Arial" panose="020B0604020202020204" pitchFamily="34" charset="0"/>
              </a:rPr>
              <a:t>: </a:t>
            </a:r>
            <a:r>
              <a:rPr lang="en-GB" sz="1200" b="0" i="0" u="sng" strike="noStrike" baseline="0" dirty="0">
                <a:solidFill>
                  <a:srgbClr val="001F5F"/>
                </a:solidFill>
                <a:latin typeface="Arial" panose="020B0604020202020204" pitchFamily="34" charset="0"/>
                <a:hlinkClick r:id="rId10"/>
              </a:rPr>
              <a:t>Primary Care Support · CSAS</a:t>
            </a:r>
            <a:endParaRPr lang="en-GB" sz="1200" b="0" i="0" u="sng" strike="noStrike" baseline="0" dirty="0">
              <a:solidFill>
                <a:srgbClr val="001F5F"/>
              </a:solidFill>
              <a:latin typeface="Arial" panose="020B0604020202020204" pitchFamily="34" charset="0"/>
            </a:endParaRPr>
          </a:p>
          <a:p>
            <a:endParaRPr lang="en-GB" sz="1200" b="1" i="0" u="sng" strike="noStrike" baseline="0" dirty="0">
              <a:solidFill>
                <a:srgbClr val="001F5F"/>
              </a:solidFill>
              <a:latin typeface="Arial" panose="020B0604020202020204" pitchFamily="34" charset="0"/>
            </a:endParaRPr>
          </a:p>
          <a:p>
            <a:r>
              <a:rPr lang="en-GB" sz="1200" b="1" i="0" strike="noStrike" baseline="0" dirty="0">
                <a:solidFill>
                  <a:srgbClr val="001F5F"/>
                </a:solidFill>
                <a:latin typeface="Arial" panose="020B0604020202020204" pitchFamily="34" charset="0"/>
              </a:rPr>
              <a:t>Call/recall best practice guidelines</a:t>
            </a:r>
            <a:r>
              <a:rPr lang="en-GB" sz="1200" b="0" i="0" strike="noStrike" baseline="0" dirty="0">
                <a:solidFill>
                  <a:srgbClr val="001F5F"/>
                </a:solidFill>
                <a:latin typeface="Arial" panose="020B0604020202020204" pitchFamily="34" charset="0"/>
              </a:rPr>
              <a:t>: </a:t>
            </a:r>
            <a:r>
              <a:rPr lang="en-GB" sz="1200" b="0" i="0" u="sng" strike="noStrike" baseline="0" dirty="0">
                <a:solidFill>
                  <a:srgbClr val="001F5F"/>
                </a:solidFill>
                <a:latin typeface="Arial" panose="020B0604020202020204" pitchFamily="34" charset="0"/>
                <a:hlinkClick r:id="rId11"/>
              </a:rPr>
              <a:t>Cervical screening: call and recall administration best practice GOV.UK</a:t>
            </a:r>
            <a:endParaRPr lang="en-GB" sz="1200" b="0" i="0" u="sng" strike="noStrike" baseline="0" dirty="0">
              <a:solidFill>
                <a:srgbClr val="001F5F"/>
              </a:solidFill>
              <a:latin typeface="Arial" panose="020B0604020202020204" pitchFamily="34" charset="0"/>
            </a:endParaRPr>
          </a:p>
          <a:p>
            <a:r>
              <a:rPr lang="en-GB" sz="1200" b="0" i="0" u="sng" strike="noStrike" baseline="0" dirty="0">
                <a:solidFill>
                  <a:srgbClr val="001F5F"/>
                </a:solidFill>
                <a:latin typeface="Arial" panose="020B0604020202020204" pitchFamily="34" charset="0"/>
              </a:rPr>
              <a:t>(</a:t>
            </a:r>
            <a:r>
              <a:rPr lang="en-GB" sz="1200" b="0" i="0" u="sng" strike="noStrike" baseline="0" dirty="0">
                <a:solidFill>
                  <a:srgbClr val="001F5F"/>
                </a:solidFill>
                <a:latin typeface="Arial" panose="020B0604020202020204" pitchFamily="34" charset="0"/>
                <a:hlinkClick r:id="rId12"/>
              </a:rPr>
              <a:t>www.gov</a:t>
            </a:r>
            <a:r>
              <a:rPr lang="en-GB" sz="1200" b="0" i="0" u="sng" strike="noStrike" baseline="0" dirty="0">
                <a:solidFill>
                  <a:srgbClr val="001F5F"/>
                </a:solidFill>
                <a:latin typeface="Arial" panose="020B0604020202020204" pitchFamily="34" charset="0"/>
              </a:rPr>
              <a:t>.</a:t>
            </a:r>
          </a:p>
          <a:p>
            <a:endParaRPr lang="en-GB" sz="1200" b="0" i="0" strike="noStrike" baseline="0" dirty="0">
              <a:solidFill>
                <a:srgbClr val="001F5F"/>
              </a:solidFill>
              <a:latin typeface="Arial" panose="020B0604020202020204" pitchFamily="34" charset="0"/>
              <a:cs typeface="Arial" panose="020B0604020202020204" pitchFamily="34" charset="0"/>
            </a:endParaRPr>
          </a:p>
          <a:p>
            <a:r>
              <a:rPr lang="en-GB" sz="1200" b="1" dirty="0">
                <a:solidFill>
                  <a:srgbClr val="002060"/>
                </a:solidFill>
                <a:latin typeface="Arial" panose="020B0604020202020204" pitchFamily="34" charset="0"/>
                <a:cs typeface="Arial" panose="020B0604020202020204" pitchFamily="34" charset="0"/>
              </a:rPr>
              <a:t>Education and Training</a:t>
            </a:r>
            <a:r>
              <a:rPr lang="en-GB" sz="1200" dirty="0">
                <a:solidFill>
                  <a:srgbClr val="0563C1"/>
                </a:solidFill>
                <a:latin typeface="Arial" panose="020B0604020202020204" pitchFamily="34" charset="0"/>
                <a:cs typeface="Arial" panose="020B0604020202020204" pitchFamily="34" charset="0"/>
              </a:rPr>
              <a:t>: </a:t>
            </a:r>
            <a:r>
              <a:rPr lang="en-GB" sz="1200" dirty="0">
                <a:solidFill>
                  <a:srgbClr val="0563C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Cervical screening: education and training - GOV.UK (www.gov.uk)</a:t>
            </a:r>
            <a:endParaRPr lang="en-GB" sz="1200" b="0" i="0" u="sng" strike="noStrike" baseline="0" dirty="0">
              <a:solidFill>
                <a:srgbClr val="001F5F"/>
              </a:solidFill>
              <a:latin typeface="Arial" panose="020B0604020202020204" pitchFamily="34" charset="0"/>
              <a:cs typeface="Arial" panose="020B0604020202020204" pitchFamily="34" charset="0"/>
            </a:endParaRPr>
          </a:p>
          <a:p>
            <a:endParaRPr lang="en-GB" sz="1200" b="0" i="0" u="sng" strike="noStrike" baseline="0" dirty="0">
              <a:solidFill>
                <a:srgbClr val="001F5F"/>
              </a:solidFill>
              <a:latin typeface="Arial" panose="020B0604020202020204" pitchFamily="34" charset="0"/>
            </a:endParaRPr>
          </a:p>
        </p:txBody>
      </p:sp>
      <p:pic>
        <p:nvPicPr>
          <p:cNvPr id="7" name="Picture 6" descr="A stack of books on a white background&#10;&#10;Description automatically generated with medium confidence">
            <a:extLst>
              <a:ext uri="{FF2B5EF4-FFF2-40B4-BE49-F238E27FC236}">
                <a16:creationId xmlns:a16="http://schemas.microsoft.com/office/drawing/2014/main" id="{238A2615-8B80-7B74-AE8A-3286A328D933}"/>
              </a:ext>
            </a:extLst>
          </p:cNvPr>
          <p:cNvPicPr>
            <a:picLocks noChangeAspect="1"/>
          </p:cNvPicPr>
          <p:nvPr/>
        </p:nvPicPr>
        <p:blipFill rotWithShape="1">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l="28535" t="33402" b="-819"/>
          <a:stretch/>
        </p:blipFill>
        <p:spPr>
          <a:xfrm>
            <a:off x="9082942" y="2230180"/>
            <a:ext cx="2544755" cy="1800483"/>
          </a:xfrm>
          <a:prstGeom prst="rect">
            <a:avLst/>
          </a:prstGeom>
        </p:spPr>
      </p:pic>
      <p:sp>
        <p:nvSpPr>
          <p:cNvPr id="4" name="Slide Number Placeholder 3">
            <a:extLst>
              <a:ext uri="{FF2B5EF4-FFF2-40B4-BE49-F238E27FC236}">
                <a16:creationId xmlns:a16="http://schemas.microsoft.com/office/drawing/2014/main" id="{D4D372BD-098A-7C92-44A7-D0EDD18731BA}"/>
              </a:ext>
            </a:extLst>
          </p:cNvPr>
          <p:cNvSpPr>
            <a:spLocks noGrp="1"/>
          </p:cNvSpPr>
          <p:nvPr>
            <p:ph type="sldNum" sz="quarter" idx="12"/>
          </p:nvPr>
        </p:nvSpPr>
        <p:spPr/>
        <p:txBody>
          <a:bodyPr/>
          <a:lstStyle/>
          <a:p>
            <a:fld id="{B0A96540-FC51-49CC-A3F4-F62D8B2AA655}" type="slidenum">
              <a:rPr lang="en-GB" smtClean="0"/>
              <a:t>28</a:t>
            </a:fld>
            <a:endParaRPr lang="en-GB" dirty="0"/>
          </a:p>
        </p:txBody>
      </p:sp>
    </p:spTree>
    <p:extLst>
      <p:ext uri="{BB962C8B-B14F-4D97-AF65-F5344CB8AC3E}">
        <p14:creationId xmlns:p14="http://schemas.microsoft.com/office/powerpoint/2010/main" val="1194922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54778-6E0D-6DC0-DD1F-6BAD31D5CB64}"/>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Guidance and Resources for Cervical Screening (continue)</a:t>
            </a:r>
            <a:endParaRPr lang="en-GB" sz="2400" b="1" dirty="0">
              <a:latin typeface="Arial" panose="020B0604020202020204" pitchFamily="34" charset="0"/>
              <a:cs typeface="Arial" panose="020B0604020202020204" pitchFamily="34" charset="0"/>
            </a:endParaRPr>
          </a:p>
        </p:txBody>
      </p:sp>
      <p:sp>
        <p:nvSpPr>
          <p:cNvPr id="5" name="TextBox 4">
            <a:hlinkClick r:id="rId2"/>
            <a:extLst>
              <a:ext uri="{FF2B5EF4-FFF2-40B4-BE49-F238E27FC236}">
                <a16:creationId xmlns:a16="http://schemas.microsoft.com/office/drawing/2014/main" id="{7409BE12-55C4-B4AD-6BA3-010A7FEDF1B7}"/>
              </a:ext>
            </a:extLst>
          </p:cNvPr>
          <p:cNvSpPr txBox="1"/>
          <p:nvPr/>
        </p:nvSpPr>
        <p:spPr>
          <a:xfrm>
            <a:off x="922175" y="2044005"/>
            <a:ext cx="10515600" cy="4308872"/>
          </a:xfrm>
          <a:prstGeom prst="rect">
            <a:avLst/>
          </a:prstGeom>
          <a:noFill/>
        </p:spPr>
        <p:txBody>
          <a:bodyPr wrap="square">
            <a:spAutoFit/>
          </a:bodyPr>
          <a:lstStyle/>
          <a:p>
            <a:r>
              <a:rPr lang="en-GB" sz="1400" b="1" i="1" u="sng" strike="noStrike" baseline="0" dirty="0">
                <a:solidFill>
                  <a:srgbClr val="002060"/>
                </a:solidFill>
                <a:latin typeface="Arial" panose="020B0604020202020204" pitchFamily="34" charset="0"/>
                <a:cs typeface="Arial" panose="020B0604020202020204" pitchFamily="34" charset="0"/>
              </a:rPr>
              <a:t>Resources for Primary Care (continue)</a:t>
            </a:r>
          </a:p>
          <a:p>
            <a:endParaRPr lang="en-GB" sz="1400" b="1" i="1" u="sng" strike="noStrike" baseline="0" dirty="0">
              <a:solidFill>
                <a:srgbClr val="002060"/>
              </a:solidFill>
              <a:latin typeface="Arial" panose="020B0604020202020204" pitchFamily="34" charset="0"/>
              <a:cs typeface="Arial" panose="020B0604020202020204" pitchFamily="34" charset="0"/>
            </a:endParaRPr>
          </a:p>
          <a:p>
            <a:r>
              <a:rPr lang="en-GB" sz="1200" dirty="0">
                <a:solidFill>
                  <a:srgbClr val="002060"/>
                </a:solidFill>
                <a:latin typeface="Arial" panose="020B0604020202020204" pitchFamily="34" charset="0"/>
                <a:cs typeface="Arial" panose="020B0604020202020204" pitchFamily="34" charset="0"/>
              </a:rPr>
              <a:t>Resources representative of people from different cultures: </a:t>
            </a:r>
            <a:r>
              <a:rPr lang="en-GB" sz="12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Resource Centre (dhsc.gov.uk)</a:t>
            </a:r>
            <a:endParaRPr lang="en-GB" sz="1200" strike="noStrike" baseline="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r>
              <a:rPr lang="en-GB" sz="1200" b="1" dirty="0">
                <a:solidFill>
                  <a:srgbClr val="002060"/>
                </a:solidFill>
                <a:latin typeface="Arial" panose="020B0604020202020204" pitchFamily="34" charset="0"/>
                <a:cs typeface="Arial" panose="020B0604020202020204" pitchFamily="34" charset="0"/>
              </a:rPr>
              <a:t>The Easy read version </a:t>
            </a:r>
            <a:r>
              <a:rPr lang="en-GB" sz="1200" b="1" strike="noStrike" baseline="0" dirty="0">
                <a:solidFill>
                  <a:srgbClr val="002060"/>
                </a:solidFill>
                <a:latin typeface="Arial" panose="020B0604020202020204" pitchFamily="34" charset="0"/>
                <a:cs typeface="Arial" panose="020B0604020202020204" pitchFamily="34" charset="0"/>
              </a:rPr>
              <a:t>LGBTIQ </a:t>
            </a:r>
            <a:r>
              <a:rPr lang="en-GB" sz="1200" strike="noStrike" baseline="0" dirty="0">
                <a:solidFill>
                  <a:srgbClr val="002060"/>
                </a:solidFill>
                <a:latin typeface="Arial" panose="020B0604020202020204" pitchFamily="34" charset="0"/>
                <a:cs typeface="Arial" panose="020B0604020202020204" pitchFamily="34" charset="0"/>
              </a:rPr>
              <a:t>: </a:t>
            </a:r>
            <a:r>
              <a:rPr lang="en-GB" sz="12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My Cervix My Service - </a:t>
            </a:r>
            <a:r>
              <a:rPr lang="en-GB" sz="1200" dirty="0" err="1">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OUTpatients</a:t>
            </a:r>
            <a:endParaRPr lang="en-GB" sz="1200" dirty="0">
              <a:solidFill>
                <a:srgbClr val="002060"/>
              </a:solidFill>
              <a:latin typeface="Arial" panose="020B0604020202020204" pitchFamily="34" charset="0"/>
              <a:cs typeface="Arial" panose="020B0604020202020204" pitchFamily="34" charset="0"/>
            </a:endParaRPr>
          </a:p>
          <a:p>
            <a:endParaRPr lang="en-GB" sz="1400" strike="noStrike" baseline="0" dirty="0">
              <a:solidFill>
                <a:srgbClr val="002060"/>
              </a:solidFill>
              <a:latin typeface="Arial" panose="020B0604020202020204" pitchFamily="34" charset="0"/>
            </a:endParaRPr>
          </a:p>
          <a:p>
            <a:r>
              <a:rPr lang="en-GB" sz="1400" b="1" i="1" u="sng" strike="noStrike" baseline="0" dirty="0">
                <a:solidFill>
                  <a:srgbClr val="002060"/>
                </a:solidFill>
                <a:latin typeface="Arial" panose="020B0604020202020204" pitchFamily="34" charset="0"/>
              </a:rPr>
              <a:t>Resources for patients</a:t>
            </a:r>
          </a:p>
          <a:p>
            <a:endParaRPr lang="en-GB" sz="1400" b="1" i="1" u="sng" strike="noStrike" baseline="0" dirty="0">
              <a:solidFill>
                <a:srgbClr val="002060"/>
              </a:solidFill>
              <a:latin typeface="Arial" panose="020B0604020202020204" pitchFamily="34" charset="0"/>
            </a:endParaRPr>
          </a:p>
          <a:p>
            <a:r>
              <a:rPr lang="en-GB" sz="12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Further help and support for cervical screening - NHS (www.nhs.uk)</a:t>
            </a:r>
            <a:endParaRPr lang="en-GB" sz="1200" b="1" i="1" u="sng" strike="noStrike" baseline="0" dirty="0">
              <a:solidFill>
                <a:srgbClr val="002060"/>
              </a:solidFill>
              <a:latin typeface="Arial" panose="020B0604020202020204" pitchFamily="34" charset="0"/>
              <a:cs typeface="Arial" panose="020B0604020202020204" pitchFamily="34" charset="0"/>
            </a:endParaRPr>
          </a:p>
          <a:p>
            <a:endParaRPr lang="en-GB" sz="1200" b="0" i="0" u="sng" strike="noStrike" baseline="0" dirty="0">
              <a:solidFill>
                <a:srgbClr val="002060"/>
              </a:solidFill>
              <a:latin typeface="Arial" panose="020B0604020202020204" pitchFamily="34" charset="0"/>
              <a:cs typeface="Arial" panose="020B0604020202020204" pitchFamily="34" charset="0"/>
            </a:endParaRPr>
          </a:p>
          <a:p>
            <a:r>
              <a:rPr lang="en-GB" sz="1200" b="0" i="0" u="sng" strike="noStrike" baseline="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Picture guides to screening</a:t>
            </a:r>
            <a:endParaRPr lang="en-GB" sz="1200" b="0" i="0" u="sng" strike="noStrike" baseline="0" dirty="0">
              <a:solidFill>
                <a:srgbClr val="002060"/>
              </a:solidFill>
              <a:latin typeface="Arial" panose="020B0604020202020204" pitchFamily="34" charset="0"/>
              <a:cs typeface="Arial" panose="020B0604020202020204" pitchFamily="34" charset="0"/>
            </a:endParaRPr>
          </a:p>
          <a:p>
            <a:endParaRPr lang="en-GB" sz="1200" b="0" i="0" u="sng" strike="noStrike" baseline="0" dirty="0">
              <a:solidFill>
                <a:srgbClr val="002060"/>
              </a:solidFill>
              <a:latin typeface="Arial" panose="020B0604020202020204" pitchFamily="34" charset="0"/>
              <a:cs typeface="Arial" panose="020B0604020202020204" pitchFamily="34" charset="0"/>
            </a:endParaRPr>
          </a:p>
          <a:p>
            <a:r>
              <a:rPr lang="en-GB" sz="1200" b="0" i="0" u="sng" strike="noStrike" baseline="0"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Cervical screening: support for people who find it hard to attend</a:t>
            </a:r>
            <a:endParaRPr lang="en-GB" sz="1200" b="0" i="0" u="sng" strike="noStrike" baseline="0" dirty="0">
              <a:solidFill>
                <a:srgbClr val="002060"/>
              </a:solidFill>
              <a:latin typeface="Arial" panose="020B0604020202020204" pitchFamily="34" charset="0"/>
              <a:cs typeface="Arial" panose="020B0604020202020204" pitchFamily="34" charset="0"/>
            </a:endParaRPr>
          </a:p>
          <a:p>
            <a:endParaRPr lang="en-GB" sz="1200" b="0" i="0" u="sng" strike="noStrike" baseline="0" dirty="0">
              <a:solidFill>
                <a:srgbClr val="002060"/>
              </a:solidFill>
              <a:latin typeface="Arial" panose="020B0604020202020204" pitchFamily="34" charset="0"/>
              <a:cs typeface="Arial" panose="020B0604020202020204" pitchFamily="34" charset="0"/>
            </a:endParaRPr>
          </a:p>
          <a:p>
            <a:r>
              <a:rPr lang="en-GB" sz="1200" b="0" i="0" u="sng" strike="noStrike" baseline="0"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Cervical screening: an read easy guide</a:t>
            </a:r>
            <a:endParaRPr lang="en-GB" sz="1200" b="0" i="0" u="sng" strike="noStrike" baseline="0" dirty="0">
              <a:solidFill>
                <a:srgbClr val="002060"/>
              </a:solidFill>
              <a:latin typeface="Arial" panose="020B0604020202020204" pitchFamily="34" charset="0"/>
              <a:cs typeface="Arial" panose="020B0604020202020204" pitchFamily="34" charset="0"/>
            </a:endParaRPr>
          </a:p>
          <a:p>
            <a:endParaRPr lang="en-GB" sz="1200" b="0" i="0" u="sng" strike="noStrike" baseline="0" dirty="0">
              <a:solidFill>
                <a:srgbClr val="002060"/>
              </a:solidFill>
              <a:latin typeface="Arial" panose="020B0604020202020204" pitchFamily="34" charset="0"/>
              <a:cs typeface="Arial" panose="020B0604020202020204" pitchFamily="34" charset="0"/>
            </a:endParaRPr>
          </a:p>
          <a:p>
            <a:r>
              <a:rPr lang="en-GB" sz="1200" b="0" i="0" strike="noStrike" baseline="0" dirty="0">
                <a:solidFill>
                  <a:srgbClr val="002060"/>
                </a:solidFill>
                <a:latin typeface="Arial" panose="020B0604020202020204" pitchFamily="34" charset="0"/>
                <a:cs typeface="Arial" panose="020B0604020202020204" pitchFamily="34" charset="0"/>
              </a:rPr>
              <a:t>Cervical screening: ‘helping you decide’ leaflet (non-English) </a:t>
            </a:r>
            <a:r>
              <a:rPr lang="en-GB" sz="1200"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Cervical screening: leaflet for women considering screening - GOV.UK (www.gov.uk)</a:t>
            </a:r>
            <a:endParaRPr lang="en-GB" sz="1200" b="0" i="0" u="sng" strike="noStrike" baseline="0" dirty="0">
              <a:solidFill>
                <a:srgbClr val="002060"/>
              </a:solidFill>
              <a:latin typeface="Arial" panose="020B0604020202020204" pitchFamily="34" charset="0"/>
              <a:cs typeface="Arial" panose="020B0604020202020204" pitchFamily="34" charset="0"/>
            </a:endParaRPr>
          </a:p>
          <a:p>
            <a:endParaRPr lang="en-GB" sz="1200" b="0" i="0" u="sng" strike="noStrike" baseline="0" dirty="0">
              <a:solidFill>
                <a:srgbClr val="954F7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GB" sz="1200" b="0" i="0" u="sng" strike="noStrike" baseline="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Male and female specific screening animations with subtitle translations</a:t>
            </a:r>
            <a:endParaRPr lang="en-GB" sz="1200" b="0" i="0" u="sng" strike="noStrike" baseline="0" dirty="0">
              <a:solidFill>
                <a:srgbClr val="002060"/>
              </a:solidFill>
              <a:latin typeface="Arial" panose="020B0604020202020204" pitchFamily="34" charset="0"/>
              <a:cs typeface="Arial" panose="020B0604020202020204" pitchFamily="34" charset="0"/>
            </a:endParaRPr>
          </a:p>
          <a:p>
            <a:endParaRPr lang="en-GB" sz="1200" u="sng" dirty="0">
              <a:solidFill>
                <a:srgbClr val="002060"/>
              </a:solidFill>
              <a:latin typeface="Arial" panose="020B0604020202020204" pitchFamily="34" charset="0"/>
              <a:cs typeface="Arial" panose="020B0604020202020204" pitchFamily="34" charset="0"/>
            </a:endParaRPr>
          </a:p>
          <a:p>
            <a:r>
              <a:rPr lang="en-GB" sz="1200"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https://www.cancerresearchuk.org/about-cancer/cervical-cancer/getting-diagnosed/screening/about</a:t>
            </a:r>
            <a:endParaRPr lang="en-GB" sz="1200" dirty="0">
              <a:solidFill>
                <a:schemeClr val="accent1">
                  <a:lumMod val="50000"/>
                </a:schemeClr>
              </a:solidFill>
              <a:latin typeface="Arial" panose="020B0604020202020204" pitchFamily="34" charset="0"/>
              <a:cs typeface="Arial" panose="020B0604020202020204" pitchFamily="34" charset="0"/>
            </a:endParaRPr>
          </a:p>
          <a:p>
            <a:endParaRPr lang="en-GB" sz="1200" b="0" i="0" u="sng" strike="noStrike" baseline="0" dirty="0">
              <a:solidFill>
                <a:srgbClr val="002060"/>
              </a:solidFill>
              <a:latin typeface="Arial" panose="020B0604020202020204" pitchFamily="34" charset="0"/>
              <a:cs typeface="Arial" panose="020B0604020202020204" pitchFamily="34" charset="0"/>
            </a:endParaRPr>
          </a:p>
        </p:txBody>
      </p:sp>
      <p:pic>
        <p:nvPicPr>
          <p:cNvPr id="6" name="Picture 5" descr="A stack of books on a white background&#10;&#10;Description automatically generated with medium confidence">
            <a:extLst>
              <a:ext uri="{FF2B5EF4-FFF2-40B4-BE49-F238E27FC236}">
                <a16:creationId xmlns:a16="http://schemas.microsoft.com/office/drawing/2014/main" id="{3C02DDD0-567D-E3B5-7388-016C8B8553B0}"/>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28535" t="33402" b="-819"/>
          <a:stretch/>
        </p:blipFill>
        <p:spPr>
          <a:xfrm>
            <a:off x="8809045" y="2432825"/>
            <a:ext cx="2544755" cy="1800483"/>
          </a:xfrm>
          <a:prstGeom prst="rect">
            <a:avLst/>
          </a:prstGeom>
        </p:spPr>
      </p:pic>
      <p:sp>
        <p:nvSpPr>
          <p:cNvPr id="4" name="Slide Number Placeholder 3">
            <a:extLst>
              <a:ext uri="{FF2B5EF4-FFF2-40B4-BE49-F238E27FC236}">
                <a16:creationId xmlns:a16="http://schemas.microsoft.com/office/drawing/2014/main" id="{9DE039DE-2D56-027C-5A3E-D875ED92E294}"/>
              </a:ext>
            </a:extLst>
          </p:cNvPr>
          <p:cNvSpPr>
            <a:spLocks noGrp="1"/>
          </p:cNvSpPr>
          <p:nvPr>
            <p:ph type="sldNum" sz="quarter" idx="12"/>
          </p:nvPr>
        </p:nvSpPr>
        <p:spPr/>
        <p:txBody>
          <a:bodyPr/>
          <a:lstStyle/>
          <a:p>
            <a:fld id="{B0A96540-FC51-49CC-A3F4-F62D8B2AA655}" type="slidenum">
              <a:rPr lang="en-GB" smtClean="0"/>
              <a:t>29</a:t>
            </a:fld>
            <a:endParaRPr lang="en-GB" dirty="0"/>
          </a:p>
        </p:txBody>
      </p:sp>
    </p:spTree>
    <p:extLst>
      <p:ext uri="{BB962C8B-B14F-4D97-AF65-F5344CB8AC3E}">
        <p14:creationId xmlns:p14="http://schemas.microsoft.com/office/powerpoint/2010/main" val="311540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F5A8C8-35B8-CEEA-428E-5A517AD9B837}"/>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CONTENTS</a:t>
            </a:r>
            <a:endParaRPr lang="en-GB" sz="2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3061935-81B3-CDED-647C-7A2135E69B34}"/>
              </a:ext>
            </a:extLst>
          </p:cNvPr>
          <p:cNvSpPr>
            <a:spLocks noGrp="1"/>
          </p:cNvSpPr>
          <p:nvPr>
            <p:ph type="sldNum" sz="quarter" idx="12"/>
          </p:nvPr>
        </p:nvSpPr>
        <p:spPr/>
        <p:txBody>
          <a:bodyPr/>
          <a:lstStyle/>
          <a:p>
            <a:fld id="{B0A96540-FC51-49CC-A3F4-F62D8B2AA655}" type="slidenum">
              <a:rPr lang="en-GB" smtClean="0"/>
              <a:t>3</a:t>
            </a:fld>
            <a:endParaRPr lang="en-GB" dirty="0"/>
          </a:p>
        </p:txBody>
      </p:sp>
      <p:sp>
        <p:nvSpPr>
          <p:cNvPr id="8" name="TextBox 7">
            <a:extLst>
              <a:ext uri="{FF2B5EF4-FFF2-40B4-BE49-F238E27FC236}">
                <a16:creationId xmlns:a16="http://schemas.microsoft.com/office/drawing/2014/main" id="{909D9297-EBBF-B6F5-F498-AA7B338F03D8}"/>
              </a:ext>
            </a:extLst>
          </p:cNvPr>
          <p:cNvSpPr txBox="1"/>
          <p:nvPr/>
        </p:nvSpPr>
        <p:spPr>
          <a:xfrm>
            <a:off x="838200" y="1899860"/>
            <a:ext cx="10515600" cy="4247317"/>
          </a:xfrm>
          <a:prstGeom prst="rect">
            <a:avLst/>
          </a:prstGeom>
          <a:noFill/>
        </p:spPr>
        <p:txBody>
          <a:bodyPr wrap="square" rtlCol="0">
            <a:spAutoFit/>
          </a:bodyPr>
          <a:lstStyle/>
          <a:p>
            <a:pPr algn="dist"/>
            <a:r>
              <a:rPr lang="en-GB" dirty="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Chapter   1 : Why do we need a Cervical Screening Toolkit? …………………………………………………………………………..4</a:t>
            </a:r>
            <a:endParaRPr lang="en-GB" dirty="0">
              <a:solidFill>
                <a:schemeClr val="accent1">
                  <a:lumMod val="50000"/>
                </a:schemeClr>
              </a:solidFill>
            </a:endParaRPr>
          </a:p>
          <a:p>
            <a:pPr algn="dist"/>
            <a:r>
              <a:rPr lang="en-GB" dirty="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Chapter   2 : About the National Cervical Screening Programme …………………………………………………………………… 5</a:t>
            </a:r>
            <a:endParaRPr lang="en-GB" dirty="0">
              <a:solidFill>
                <a:schemeClr val="accent1">
                  <a:lumMod val="50000"/>
                </a:schemeClr>
              </a:solidFill>
            </a:endParaRPr>
          </a:p>
          <a:p>
            <a:pPr algn="dist"/>
            <a:r>
              <a:rPr lang="en-GB" dirty="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Chapter   3 : Cervical screening risk stratification criteria to identify those at highest risk …………………………….. 6</a:t>
            </a:r>
            <a:endParaRPr lang="en-GB" dirty="0">
              <a:solidFill>
                <a:schemeClr val="accent1">
                  <a:lumMod val="50000"/>
                </a:schemeClr>
              </a:solidFill>
            </a:endParaRPr>
          </a:p>
          <a:p>
            <a:pPr algn="dist"/>
            <a:r>
              <a:rPr lang="en-GB" dirty="0">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Chapter   4 : Cervical screening invitation letter and text notification ……………………………………………………………  7</a:t>
            </a:r>
            <a:endParaRPr lang="en-GB" dirty="0">
              <a:solidFill>
                <a:schemeClr val="accent1">
                  <a:lumMod val="50000"/>
                </a:schemeClr>
              </a:solidFill>
            </a:endParaRPr>
          </a:p>
          <a:p>
            <a:pPr algn="dist"/>
            <a:r>
              <a:rPr lang="en-GB"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Chapter  5 : Cervical screening fact sheet ………………………..………………………………………………………………………….. 8</a:t>
            </a:r>
            <a:endParaRPr lang="en-GB" dirty="0">
              <a:solidFill>
                <a:schemeClr val="accent1">
                  <a:lumMod val="50000"/>
                </a:schemeClr>
              </a:solidFill>
            </a:endParaRPr>
          </a:p>
          <a:p>
            <a:pPr algn="dist"/>
            <a:r>
              <a:rPr lang="en-GB" dirty="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Chapter   6 : How to set up on-line booking ………………………………………………………………………………………………….. 12</a:t>
            </a:r>
            <a:endParaRPr lang="en-GB" dirty="0">
              <a:solidFill>
                <a:schemeClr val="accent1">
                  <a:lumMod val="50000"/>
                </a:schemeClr>
              </a:solidFill>
            </a:endParaRPr>
          </a:p>
          <a:p>
            <a:pPr algn="dist"/>
            <a:r>
              <a:rPr lang="en-GB" dirty="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Chapter   7 : Cervical screening patient call script …………………………………………………………………………………………. 14</a:t>
            </a:r>
            <a:endParaRPr lang="en-GB" dirty="0">
              <a:solidFill>
                <a:schemeClr val="accent1">
                  <a:lumMod val="50000"/>
                </a:schemeClr>
              </a:solidFill>
            </a:endParaRPr>
          </a:p>
          <a:p>
            <a:pPr algn="dist"/>
            <a:r>
              <a:rPr lang="en-GB" dirty="0">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Chapter   8 : Making reasonable adjustments for patients with additional needs …………………………………………. 20</a:t>
            </a:r>
            <a:endParaRPr lang="en-GB" dirty="0">
              <a:solidFill>
                <a:schemeClr val="accent1">
                  <a:lumMod val="50000"/>
                </a:schemeClr>
              </a:solidFill>
            </a:endParaRPr>
          </a:p>
          <a:p>
            <a:pPr algn="dist">
              <a:tabLst>
                <a:tab pos="984250" algn="l"/>
                <a:tab pos="1169988" algn="l"/>
              </a:tabLst>
            </a:pPr>
            <a:r>
              <a:rPr lang="en-GB" dirty="0">
                <a:solidFill>
                  <a:schemeClr val="accent1">
                    <a:lumMod val="50000"/>
                  </a:schemeClr>
                </a:solidFill>
              </a:rPr>
              <a:t>		</a:t>
            </a:r>
            <a:r>
              <a:rPr lang="en-GB" dirty="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8.1 : Top tips for making reasonable adjustments ……………………………………………………………………… 21</a:t>
            </a:r>
            <a:endParaRPr lang="en-GB" dirty="0">
              <a:solidFill>
                <a:schemeClr val="accent1">
                  <a:lumMod val="50000"/>
                </a:schemeClr>
              </a:solidFill>
            </a:endParaRPr>
          </a:p>
          <a:p>
            <a:pPr algn="dist">
              <a:tabLst>
                <a:tab pos="1169988" algn="l"/>
              </a:tabLst>
            </a:pPr>
            <a:r>
              <a:rPr lang="en-GB" dirty="0">
                <a:solidFill>
                  <a:schemeClr val="accent1">
                    <a:lumMod val="50000"/>
                  </a:schemeClr>
                </a:solidFill>
              </a:rPr>
              <a:t>	</a:t>
            </a:r>
            <a:r>
              <a:rPr lang="en-GB" dirty="0">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8.2 : Learning disability decision making tool and resources ………………………………………………….…. 23</a:t>
            </a:r>
            <a:endParaRPr lang="en-GB" dirty="0">
              <a:solidFill>
                <a:schemeClr val="accent1">
                  <a:lumMod val="50000"/>
                </a:schemeClr>
              </a:solidFill>
            </a:endParaRPr>
          </a:p>
          <a:p>
            <a:pPr algn="dist">
              <a:tabLst>
                <a:tab pos="1073150" algn="l"/>
              </a:tabLst>
            </a:pPr>
            <a:r>
              <a:rPr lang="en-GB" dirty="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Chapter   9 : Low uptake groups / Barriers to attending ………………………………………………………………………...…….. 24</a:t>
            </a:r>
            <a:endParaRPr lang="en-GB" dirty="0">
              <a:solidFill>
                <a:schemeClr val="accent1">
                  <a:lumMod val="50000"/>
                </a:schemeClr>
              </a:solidFill>
            </a:endParaRPr>
          </a:p>
          <a:p>
            <a:pPr algn="dist">
              <a:tabLst>
                <a:tab pos="1073150" algn="l"/>
              </a:tabLst>
            </a:pPr>
            <a:r>
              <a:rPr lang="en-GB" dirty="0">
                <a:solidFill>
                  <a:schemeClr val="accent1">
                    <a:lumMod val="50000"/>
                  </a:schemeClr>
                </a:solidFill>
                <a:hlinkClick r:id="rId13" action="ppaction://hlinksldjump">
                  <a:extLst>
                    <a:ext uri="{A12FA001-AC4F-418D-AE19-62706E023703}">
                      <ahyp:hlinkClr xmlns:ahyp="http://schemas.microsoft.com/office/drawing/2018/hyperlinkcolor" val="tx"/>
                    </a:ext>
                  </a:extLst>
                </a:hlinkClick>
              </a:rPr>
              <a:t>Chapter 10 : Overcoming Barriers …………………………………………………………………………………………………………………. 25</a:t>
            </a:r>
            <a:endParaRPr lang="en-GB" dirty="0">
              <a:solidFill>
                <a:schemeClr val="accent1">
                  <a:lumMod val="50000"/>
                </a:schemeClr>
              </a:solidFill>
            </a:endParaRPr>
          </a:p>
          <a:p>
            <a:pPr algn="dist">
              <a:tabLst>
                <a:tab pos="1073150" algn="l"/>
              </a:tabLst>
            </a:pPr>
            <a:r>
              <a:rPr lang="en-GB" dirty="0">
                <a:solidFill>
                  <a:schemeClr val="accent1">
                    <a:lumMod val="50000"/>
                  </a:schemeClr>
                </a:solidFill>
                <a:hlinkClick r:id="rId14" action="ppaction://hlinksldjump">
                  <a:extLst>
                    <a:ext uri="{A12FA001-AC4F-418D-AE19-62706E023703}">
                      <ahyp:hlinkClr xmlns:ahyp="http://schemas.microsoft.com/office/drawing/2018/hyperlinkcolor" val="tx"/>
                    </a:ext>
                  </a:extLst>
                </a:hlinkClick>
              </a:rPr>
              <a:t>Chapter 11 : Home Test / Self Sampling ………………………………………………………………………………………………………... 26</a:t>
            </a:r>
            <a:endParaRPr lang="en-GB" dirty="0">
              <a:solidFill>
                <a:schemeClr val="accent1">
                  <a:lumMod val="50000"/>
                </a:schemeClr>
              </a:solidFill>
            </a:endParaRPr>
          </a:p>
          <a:p>
            <a:pPr algn="dist">
              <a:tabLst>
                <a:tab pos="1073150" algn="l"/>
              </a:tabLst>
            </a:pPr>
            <a:r>
              <a:rPr lang="en-GB" dirty="0">
                <a:solidFill>
                  <a:schemeClr val="accent1">
                    <a:lumMod val="50000"/>
                  </a:schemeClr>
                </a:solidFill>
                <a:hlinkClick r:id="rId15" action="ppaction://hlinksldjump">
                  <a:extLst>
                    <a:ext uri="{A12FA001-AC4F-418D-AE19-62706E023703}">
                      <ahyp:hlinkClr xmlns:ahyp="http://schemas.microsoft.com/office/drawing/2018/hyperlinkcolor" val="tx"/>
                    </a:ext>
                  </a:extLst>
                </a:hlinkClick>
              </a:rPr>
              <a:t>Chapter 12 : Where to find your data …………………………………………………………………………………………………….….…. 27</a:t>
            </a:r>
            <a:endParaRPr lang="en-GB" dirty="0">
              <a:solidFill>
                <a:schemeClr val="accent1">
                  <a:lumMod val="50000"/>
                </a:schemeClr>
              </a:solidFill>
            </a:endParaRPr>
          </a:p>
          <a:p>
            <a:pPr algn="dist">
              <a:tabLst>
                <a:tab pos="1073150" algn="l"/>
              </a:tabLst>
            </a:pPr>
            <a:r>
              <a:rPr lang="en-GB" dirty="0">
                <a:solidFill>
                  <a:schemeClr val="accent1">
                    <a:lumMod val="50000"/>
                  </a:schemeClr>
                </a:solidFill>
                <a:hlinkClick r:id="rId16" action="ppaction://hlinksldjump">
                  <a:extLst>
                    <a:ext uri="{A12FA001-AC4F-418D-AE19-62706E023703}">
                      <ahyp:hlinkClr xmlns:ahyp="http://schemas.microsoft.com/office/drawing/2018/hyperlinkcolor" val="tx"/>
                    </a:ext>
                  </a:extLst>
                </a:hlinkClick>
              </a:rPr>
              <a:t>Chapter 13 : Guidance and Resources for Cervical Screening ……………………………………………………………………..… 28</a:t>
            </a:r>
            <a:endParaRPr lang="en-GB" dirty="0">
              <a:solidFill>
                <a:schemeClr val="accent1">
                  <a:lumMod val="50000"/>
                </a:schemeClr>
              </a:solidFill>
            </a:endParaRPr>
          </a:p>
        </p:txBody>
      </p:sp>
    </p:spTree>
    <p:extLst>
      <p:ext uri="{BB962C8B-B14F-4D97-AF65-F5344CB8AC3E}">
        <p14:creationId xmlns:p14="http://schemas.microsoft.com/office/powerpoint/2010/main" val="325829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765A8-63AE-64AF-6AFD-29A95BF934AC}"/>
              </a:ext>
            </a:extLst>
          </p:cNvPr>
          <p:cNvSpPr>
            <a:spLocks noGrp="1"/>
          </p:cNvSpPr>
          <p:nvPr>
            <p:ph type="title"/>
          </p:nvPr>
        </p:nvSpPr>
        <p:spPr>
          <a:xfrm>
            <a:off x="536543" y="365125"/>
            <a:ext cx="10817257"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1. Why do we need a Cervical Screening Toolkit? </a:t>
            </a:r>
            <a:endParaRPr lang="en-GB" sz="2400" b="1" dirty="0">
              <a:latin typeface="Arial" panose="020B0604020202020204" pitchFamily="34" charset="0"/>
              <a:cs typeface="Arial" panose="020B0604020202020204" pitchFamily="34" charset="0"/>
            </a:endParaRPr>
          </a:p>
        </p:txBody>
      </p:sp>
      <p:sp>
        <p:nvSpPr>
          <p:cNvPr id="6" name="Content Placeholder 14">
            <a:extLst>
              <a:ext uri="{FF2B5EF4-FFF2-40B4-BE49-F238E27FC236}">
                <a16:creationId xmlns:a16="http://schemas.microsoft.com/office/drawing/2014/main" id="{3E9F33AF-C54A-A218-229B-0F12440194DE}"/>
              </a:ext>
            </a:extLst>
          </p:cNvPr>
          <p:cNvSpPr>
            <a:spLocks noGrp="1"/>
          </p:cNvSpPr>
          <p:nvPr>
            <p:ph sz="half" idx="1"/>
          </p:nvPr>
        </p:nvSpPr>
        <p:spPr>
          <a:xfrm>
            <a:off x="536543" y="1794469"/>
            <a:ext cx="11184904" cy="4992509"/>
          </a:xfrm>
        </p:spPr>
        <p:txBody>
          <a:bodyPr>
            <a:noAutofit/>
          </a:bodyPr>
          <a:lstStyle/>
          <a:p>
            <a:pPr marL="0" indent="0">
              <a:buNone/>
            </a:pPr>
            <a:r>
              <a:rPr lang="en-GB" sz="1400" b="1" i="1" u="none" strike="noStrike" baseline="0" dirty="0">
                <a:solidFill>
                  <a:srgbClr val="001F5F"/>
                </a:solidFill>
                <a:latin typeface="Arial" panose="020B0604020202020204" pitchFamily="34" charset="0"/>
              </a:rPr>
              <a:t>Introduction/purpose</a:t>
            </a:r>
            <a:endParaRPr lang="en-GB" sz="1400" b="0" i="0"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r>
              <a:rPr lang="en-GB" sz="1400" b="0" i="1" u="none" strike="noStrike" baseline="0" dirty="0">
                <a:solidFill>
                  <a:srgbClr val="001F5F"/>
                </a:solidFill>
                <a:latin typeface="Arial" panose="020B0604020202020204" pitchFamily="34" charset="0"/>
              </a:rPr>
              <a:t>Cervical screening is one of the best ways to protect yourself from cervical cancer. </a:t>
            </a:r>
          </a:p>
          <a:p>
            <a:pPr marL="0" indent="0">
              <a:lnSpc>
                <a:spcPct val="100000"/>
              </a:lnSpc>
              <a:spcBef>
                <a:spcPts val="0"/>
              </a:spcBef>
              <a:spcAft>
                <a:spcPts val="0"/>
              </a:spcAft>
              <a:buNone/>
            </a:pPr>
            <a:r>
              <a:rPr lang="en-GB" sz="1400" b="0" i="1" u="none" strike="noStrike" baseline="0" dirty="0">
                <a:solidFill>
                  <a:srgbClr val="001F5F"/>
                </a:solidFill>
                <a:latin typeface="Arial" panose="020B0604020202020204" pitchFamily="34" charset="0"/>
              </a:rPr>
              <a:t>It can prevent the development of cervical cancer and saves around 5000 lives </a:t>
            </a:r>
          </a:p>
          <a:p>
            <a:pPr marL="0" indent="0">
              <a:lnSpc>
                <a:spcPct val="100000"/>
              </a:lnSpc>
              <a:spcBef>
                <a:spcPts val="0"/>
              </a:spcBef>
              <a:spcAft>
                <a:spcPts val="0"/>
              </a:spcAft>
              <a:buNone/>
            </a:pPr>
            <a:r>
              <a:rPr lang="en-GB" sz="1400" b="0" i="1" u="none" strike="noStrike" baseline="0" dirty="0">
                <a:solidFill>
                  <a:srgbClr val="001F5F"/>
                </a:solidFill>
                <a:latin typeface="Arial" panose="020B0604020202020204" pitchFamily="34" charset="0"/>
              </a:rPr>
              <a:t>in the UK every year</a:t>
            </a:r>
            <a:r>
              <a:rPr lang="en-GB" sz="1400" b="0" i="0" u="none" strike="noStrike" baseline="0" dirty="0">
                <a:solidFill>
                  <a:srgbClr val="001F5F"/>
                </a:solidFill>
                <a:latin typeface="Arial" panose="020B0604020202020204" pitchFamily="34" charset="0"/>
              </a:rPr>
              <a:t>.</a:t>
            </a:r>
          </a:p>
          <a:p>
            <a:pPr marL="0" indent="0">
              <a:lnSpc>
                <a:spcPct val="100000"/>
              </a:lnSpc>
              <a:spcBef>
                <a:spcPts val="0"/>
              </a:spcBef>
              <a:spcAft>
                <a:spcPts val="0"/>
              </a:spcAft>
              <a:buNone/>
            </a:pPr>
            <a:endParaRPr lang="en-GB" sz="1400" b="0" i="0"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Participating in the Cervical Screening Programme is a personal choice. If the </a:t>
            </a: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patient decides to opt out, it should be after a clinical conversation and with the </a:t>
            </a: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appropriate consent form signed and recorded. The patient should have an </a:t>
            </a: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awareness of the implications of withdrawing from the programme and be aware </a:t>
            </a: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that they can re-join at any time.</a:t>
            </a:r>
          </a:p>
          <a:p>
            <a:pPr marL="0" indent="0">
              <a:lnSpc>
                <a:spcPct val="100000"/>
              </a:lnSpc>
              <a:spcBef>
                <a:spcPts val="0"/>
              </a:spcBef>
              <a:spcAft>
                <a:spcPts val="0"/>
              </a:spcAft>
              <a:buNone/>
            </a:pPr>
            <a:endParaRPr lang="en-GB" sz="1400" b="0" i="0"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r>
              <a:rPr lang="en-GB" sz="1400" dirty="0">
                <a:solidFill>
                  <a:srgbClr val="001F5F"/>
                </a:solidFill>
                <a:latin typeface="Arial" panose="020B0604020202020204" pitchFamily="34" charset="0"/>
              </a:rPr>
              <a:t>A </a:t>
            </a:r>
            <a:r>
              <a:rPr lang="en-GB" sz="1400" b="0" i="0" u="none" strike="noStrike" baseline="0" dirty="0">
                <a:solidFill>
                  <a:srgbClr val="001F5F"/>
                </a:solidFill>
                <a:latin typeface="Arial" panose="020B0604020202020204" pitchFamily="34" charset="0"/>
              </a:rPr>
              <a:t>recent population health management project </a:t>
            </a:r>
            <a:r>
              <a:rPr lang="en-GB" sz="1400" dirty="0">
                <a:solidFill>
                  <a:srgbClr val="001F5F"/>
                </a:solidFill>
                <a:latin typeface="Arial" panose="020B0604020202020204" pitchFamily="34" charset="0"/>
              </a:rPr>
              <a:t>by N&amp;W ICB </a:t>
            </a:r>
            <a:r>
              <a:rPr lang="en-GB" sz="1400" b="0" i="0" u="none" strike="noStrike" baseline="0" dirty="0">
                <a:solidFill>
                  <a:srgbClr val="001F5F"/>
                </a:solidFill>
                <a:latin typeface="Arial" panose="020B0604020202020204" pitchFamily="34" charset="0"/>
              </a:rPr>
              <a:t>suggested that there are some patients who may be included in the programme despite expressing a wish to withdrawn and/or are being invited although they are no longer eligible.  If this is the case, practices and PCNs need to know and should update the patient record and inform the Cervical Screening administrative service (CSAS) – </a:t>
            </a:r>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https://www.csas.nhs.uk/support/</a:t>
            </a:r>
            <a:endParaRPr lang="en-GB" sz="1400" b="0" i="0" u="none" strike="noStrike" baseline="0" dirty="0">
              <a:solidFill>
                <a:srgbClr val="001F5F"/>
              </a:solidFill>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endParaRPr lang="en-GB" sz="1400" b="0" i="0" u="none" strike="noStrike" baseline="0" dirty="0">
              <a:solidFill>
                <a:srgbClr val="001F5F"/>
              </a:solidFill>
              <a:highlight>
                <a:srgbClr val="FFFF00"/>
              </a:highlight>
              <a:latin typeface="Arial" panose="020B0604020202020204" pitchFamily="34" charset="0"/>
            </a:endParaRPr>
          </a:p>
          <a:p>
            <a:pPr marL="0" indent="0">
              <a:lnSpc>
                <a:spcPct val="100000"/>
              </a:lnSpc>
              <a:spcBef>
                <a:spcPts val="0"/>
              </a:spcBef>
              <a:spcAft>
                <a:spcPts val="0"/>
              </a:spcAft>
              <a:buNone/>
            </a:pPr>
            <a:r>
              <a:rPr lang="en-GB" sz="1400" b="0" i="0" u="none" strike="noStrike" baseline="0" dirty="0">
                <a:solidFill>
                  <a:srgbClr val="001F5F"/>
                </a:solidFill>
                <a:latin typeface="Arial" panose="020B0604020202020204" pitchFamily="34" charset="0"/>
              </a:rPr>
              <a:t>Non-participation does not necessarily mean that the patient is </a:t>
            </a:r>
            <a:r>
              <a:rPr lang="en-GB" sz="1400" b="0" i="1" u="none" strike="noStrike" baseline="0" dirty="0">
                <a:solidFill>
                  <a:srgbClr val="001F5F"/>
                </a:solidFill>
                <a:latin typeface="Arial" panose="020B0604020202020204" pitchFamily="34" charset="0"/>
              </a:rPr>
              <a:t>choosing</a:t>
            </a:r>
            <a:r>
              <a:rPr lang="en-GB" sz="1400" b="0" i="0" u="none" strike="noStrike" baseline="0" dirty="0">
                <a:solidFill>
                  <a:srgbClr val="001F5F"/>
                </a:solidFill>
                <a:latin typeface="Arial" panose="020B0604020202020204" pitchFamily="34" charset="0"/>
              </a:rPr>
              <a:t> not to attend or that they and are not concerned about their health.  Patients may also be disadvantaged by the current process for accessing screening, so the toolkit includes some top tips regarding the reasonable adjustments that practices and PCNs can take to improve the accessibility and equity of access to their screening services. </a:t>
            </a:r>
          </a:p>
          <a:p>
            <a:pPr marL="0" indent="0">
              <a:lnSpc>
                <a:spcPct val="100000"/>
              </a:lnSpc>
              <a:spcBef>
                <a:spcPts val="0"/>
              </a:spcBef>
              <a:spcAft>
                <a:spcPts val="0"/>
              </a:spcAft>
              <a:buNone/>
            </a:pPr>
            <a:endParaRPr lang="en-GB" sz="1400" b="1" i="1"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r>
              <a:rPr lang="en-GB" sz="1400" b="1" i="1" u="none" strike="noStrike" baseline="0" dirty="0">
                <a:solidFill>
                  <a:srgbClr val="001F5F"/>
                </a:solidFill>
                <a:latin typeface="Arial" panose="020B0604020202020204" pitchFamily="34" charset="0"/>
              </a:rPr>
              <a:t>The aim of this toolkit is to gather this information into one place to support practices and PCNs to optimise the cervical screening processes, increase coverage and improve awareness of signposting to the national and regional guidance in one user-friendly place. </a:t>
            </a:r>
            <a:endParaRPr lang="en-GB" sz="1400" dirty="0"/>
          </a:p>
        </p:txBody>
      </p:sp>
      <p:pic>
        <p:nvPicPr>
          <p:cNvPr id="7" name="Content Placeholder 6">
            <a:extLst>
              <a:ext uri="{FF2B5EF4-FFF2-40B4-BE49-F238E27FC236}">
                <a16:creationId xmlns:a16="http://schemas.microsoft.com/office/drawing/2014/main" id="{3A19F7B1-338D-09BE-9E0F-7C975236C496}"/>
              </a:ext>
            </a:extLst>
          </p:cNvPr>
          <p:cNvPicPr>
            <a:picLocks noGrp="1" noChangeAspect="1"/>
          </p:cNvPicPr>
          <p:nvPr>
            <p:ph sz="half" idx="2"/>
          </p:nvPr>
        </p:nvPicPr>
        <p:blipFill>
          <a:blip r:embed="rId3"/>
          <a:stretch>
            <a:fillRect/>
          </a:stretch>
        </p:blipFill>
        <p:spPr>
          <a:xfrm>
            <a:off x="7459695" y="2107952"/>
            <a:ext cx="4195762" cy="1753650"/>
          </a:xfrm>
          <a:prstGeom prst="rect">
            <a:avLst/>
          </a:prstGeom>
        </p:spPr>
      </p:pic>
      <p:sp>
        <p:nvSpPr>
          <p:cNvPr id="3" name="Slide Number Placeholder 2">
            <a:extLst>
              <a:ext uri="{FF2B5EF4-FFF2-40B4-BE49-F238E27FC236}">
                <a16:creationId xmlns:a16="http://schemas.microsoft.com/office/drawing/2014/main" id="{FBB0A210-B986-32D5-320B-F5B08234C244}"/>
              </a:ext>
            </a:extLst>
          </p:cNvPr>
          <p:cNvSpPr>
            <a:spLocks noGrp="1"/>
          </p:cNvSpPr>
          <p:nvPr>
            <p:ph type="sldNum" sz="quarter" idx="12"/>
          </p:nvPr>
        </p:nvSpPr>
        <p:spPr/>
        <p:txBody>
          <a:bodyPr/>
          <a:lstStyle/>
          <a:p>
            <a:fld id="{B0A96540-FC51-49CC-A3F4-F62D8B2AA655}" type="slidenum">
              <a:rPr lang="en-GB" smtClean="0"/>
              <a:t>4</a:t>
            </a:fld>
            <a:endParaRPr lang="en-GB" dirty="0"/>
          </a:p>
        </p:txBody>
      </p:sp>
    </p:spTree>
    <p:extLst>
      <p:ext uri="{BB962C8B-B14F-4D97-AF65-F5344CB8AC3E}">
        <p14:creationId xmlns:p14="http://schemas.microsoft.com/office/powerpoint/2010/main" val="73666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ABE3-40EA-6B2A-3FB7-C3E985B89384}"/>
              </a:ext>
            </a:extLst>
          </p:cNvPr>
          <p:cNvSpPr>
            <a:spLocks noGrp="1"/>
          </p:cNvSpPr>
          <p:nvPr>
            <p:ph type="title"/>
          </p:nvPr>
        </p:nvSpPr>
        <p:spPr>
          <a:xfrm>
            <a:off x="650612" y="271462"/>
            <a:ext cx="10703188"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2. About the National Cervical Screening Programme </a:t>
            </a:r>
            <a:endParaRPr lang="en-GB" sz="24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EEB8AB6-F0D7-8115-7144-1BFF18D1F204}"/>
              </a:ext>
            </a:extLst>
          </p:cNvPr>
          <p:cNvSpPr txBox="1">
            <a:spLocks noGrp="1"/>
          </p:cNvSpPr>
          <p:nvPr>
            <p:ph sz="half" idx="2"/>
          </p:nvPr>
        </p:nvSpPr>
        <p:spPr>
          <a:xfrm>
            <a:off x="3365369" y="1825625"/>
            <a:ext cx="8241913" cy="3604064"/>
          </a:xfrm>
          <a:prstGeom prst="rect">
            <a:avLst/>
          </a:prstGeom>
          <a:noFill/>
        </p:spPr>
        <p:txBody>
          <a:bodyPr wrap="square">
            <a:spAutoFit/>
          </a:bodyPr>
          <a:lstStyle/>
          <a:p>
            <a:r>
              <a:rPr lang="en-GB" sz="1400" b="0" i="0" u="none" strike="noStrike" baseline="0" dirty="0">
                <a:solidFill>
                  <a:srgbClr val="001F5F"/>
                </a:solidFill>
                <a:latin typeface="Arial" panose="020B0604020202020204" pitchFamily="34" charset="0"/>
              </a:rPr>
              <a:t>Cervical screening is not a test for cancer, it's a test to help to prevent cancer.</a:t>
            </a:r>
          </a:p>
          <a:p>
            <a:r>
              <a:rPr lang="en-GB" sz="1400" b="0" i="0" u="none" strike="noStrike" baseline="0" dirty="0">
                <a:solidFill>
                  <a:srgbClr val="001F5F"/>
                </a:solidFill>
                <a:latin typeface="Arial" panose="020B0604020202020204" pitchFamily="34" charset="0"/>
              </a:rPr>
              <a:t>Cervical screening checks a sample of cells from the cervix for certain types of human papillomavirus (HPV). These types of HPV can cause abnormal changes to the cells in your cervix and are called "high risk" types of HPV.</a:t>
            </a:r>
          </a:p>
          <a:p>
            <a:r>
              <a:rPr lang="en-GB" sz="1400" b="0" i="0" u="none" strike="noStrike" baseline="0" dirty="0">
                <a:solidFill>
                  <a:srgbClr val="001F5F"/>
                </a:solidFill>
                <a:latin typeface="Arial" panose="020B0604020202020204" pitchFamily="34" charset="0"/>
              </a:rPr>
              <a:t>If these types of HPV </a:t>
            </a:r>
            <a:r>
              <a:rPr lang="en-GB" sz="1600" b="0" i="0" u="none" strike="noStrike" baseline="0" dirty="0">
                <a:solidFill>
                  <a:srgbClr val="001F5F"/>
                </a:solidFill>
                <a:latin typeface="Arial" panose="020B0604020202020204" pitchFamily="34" charset="0"/>
              </a:rPr>
              <a:t>are</a:t>
            </a:r>
            <a:r>
              <a:rPr lang="en-GB" sz="1400" b="0" i="0" u="none" strike="noStrike" baseline="0" dirty="0">
                <a:solidFill>
                  <a:srgbClr val="001F5F"/>
                </a:solidFill>
                <a:latin typeface="Arial" panose="020B0604020202020204" pitchFamily="34" charset="0"/>
              </a:rPr>
              <a:t> found during screening (an HPV positive result), the sample of cells is then checked for abnormal changes. If abnormal changes are not treated, they may turn into cervical cancer. Finding high risk HPV early means that it can be monitored for these abnormal cell changes. Abnormal changes can be treated so they do not get a chance to turn into cervical cancer.</a:t>
            </a:r>
          </a:p>
          <a:p>
            <a:r>
              <a:rPr lang="en-GB" sz="1400" b="0" i="0" u="none" strike="noStrike" baseline="0" dirty="0">
                <a:solidFill>
                  <a:srgbClr val="001F5F"/>
                </a:solidFill>
                <a:latin typeface="Arial" panose="020B0604020202020204" pitchFamily="34" charset="0"/>
              </a:rPr>
              <a:t>Even if someone has had the HPV vaccination, they still need a screen as not all high-risk HPV types are eradicated. </a:t>
            </a:r>
          </a:p>
          <a:p>
            <a:r>
              <a:rPr lang="en-GB" sz="1400" b="0" i="0" u="none" strike="noStrike" baseline="0" dirty="0">
                <a:solidFill>
                  <a:srgbClr val="00AFEF"/>
                </a:solidFill>
                <a:latin typeface="Arial" panose="020B0604020202020204" pitchFamily="34" charset="0"/>
                <a:hlinkClick r:id="rId2"/>
              </a:rPr>
              <a:t>https://www.nhs.uk/conditions/cervical-screening/</a:t>
            </a:r>
            <a:endParaRPr lang="en-GB" sz="1400" b="0" i="0" u="none" strike="noStrike" baseline="0" dirty="0">
              <a:solidFill>
                <a:srgbClr val="00AFEF"/>
              </a:solidFill>
              <a:latin typeface="Arial" panose="020B0604020202020204" pitchFamily="34" charset="0"/>
            </a:endParaRPr>
          </a:p>
          <a:p>
            <a:r>
              <a:rPr lang="en-GB" sz="1400" b="0" i="0" u="none" strike="noStrike" baseline="0" dirty="0">
                <a:solidFill>
                  <a:srgbClr val="00AFEF"/>
                </a:solidFill>
                <a:latin typeface="Arial" panose="020B0604020202020204" pitchFamily="34" charset="0"/>
                <a:hlinkClick r:id="rId3"/>
              </a:rPr>
              <a:t>https://www.nhs.uk/conditions/cervical-screening/further-help-and-support/</a:t>
            </a:r>
            <a:endParaRPr lang="en-GB" sz="1400" b="0" i="0" u="none" strike="noStrike" baseline="0" dirty="0">
              <a:solidFill>
                <a:srgbClr val="00AFEF"/>
              </a:solidFill>
              <a:latin typeface="Arial" panose="020B0604020202020204" pitchFamily="34" charset="0"/>
            </a:endParaRPr>
          </a:p>
          <a:p>
            <a:r>
              <a:rPr lang="en-GB" sz="1400" dirty="0">
                <a:solidFill>
                  <a:srgbClr val="00AFEF"/>
                </a:solidFill>
                <a:latin typeface="Arial" panose="020B0604020202020204" pitchFamily="34" charset="0"/>
                <a:hlinkClick r:id="rId4"/>
              </a:rPr>
              <a:t>https://www.gov.uk/government/publications/cervical-screening-description-in-brief/cervical-screening-helping-you-decide--2</a:t>
            </a:r>
            <a:endParaRPr lang="en-GB" sz="1400" b="1" i="0" u="none" strike="noStrike" baseline="0" dirty="0">
              <a:solidFill>
                <a:srgbClr val="001F5F"/>
              </a:solidFill>
              <a:latin typeface="Arial" panose="020B0604020202020204" pitchFamily="34" charset="0"/>
            </a:endParaRPr>
          </a:p>
        </p:txBody>
      </p:sp>
      <p:pic>
        <p:nvPicPr>
          <p:cNvPr id="7" name="Content Placeholder 6">
            <a:extLst>
              <a:ext uri="{FF2B5EF4-FFF2-40B4-BE49-F238E27FC236}">
                <a16:creationId xmlns:a16="http://schemas.microsoft.com/office/drawing/2014/main" id="{92D3DCCB-83BC-2948-A737-DE3727E14767}"/>
              </a:ext>
            </a:extLst>
          </p:cNvPr>
          <p:cNvPicPr>
            <a:picLocks noGrp="1" noChangeAspect="1"/>
          </p:cNvPicPr>
          <p:nvPr>
            <p:ph sz="half" idx="1"/>
          </p:nvPr>
        </p:nvPicPr>
        <p:blipFill>
          <a:blip r:embed="rId5"/>
          <a:stretch>
            <a:fillRect/>
          </a:stretch>
        </p:blipFill>
        <p:spPr>
          <a:xfrm>
            <a:off x="995021" y="1690688"/>
            <a:ext cx="2215166" cy="3099881"/>
          </a:xfrm>
          <a:prstGeom prst="rect">
            <a:avLst/>
          </a:prstGeom>
        </p:spPr>
      </p:pic>
      <p:sp>
        <p:nvSpPr>
          <p:cNvPr id="8" name="TextBox 7">
            <a:extLst>
              <a:ext uri="{FF2B5EF4-FFF2-40B4-BE49-F238E27FC236}">
                <a16:creationId xmlns:a16="http://schemas.microsoft.com/office/drawing/2014/main" id="{4483933B-A13B-269B-45D6-173D31178F5B}"/>
              </a:ext>
            </a:extLst>
          </p:cNvPr>
          <p:cNvSpPr txBox="1"/>
          <p:nvPr/>
        </p:nvSpPr>
        <p:spPr>
          <a:xfrm>
            <a:off x="650612" y="5323324"/>
            <a:ext cx="1089077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F5F"/>
                </a:solidFill>
                <a:effectLst/>
                <a:uLnTx/>
                <a:uFillTx/>
                <a:latin typeface="Arial" panose="020B0604020202020204" pitchFamily="34" charset="0"/>
                <a:ea typeface="+mn-ea"/>
                <a:cs typeface="+mn-cs"/>
              </a:rPr>
              <a:t>Support for everyone</a:t>
            </a:r>
            <a:endParaRPr kumimoji="0" lang="en-GB" sz="1400" b="0" i="0" u="none" strike="noStrike" kern="1200" cap="none" spc="0" normalizeH="0" baseline="0" noProof="0" dirty="0">
              <a:ln>
                <a:noFill/>
              </a:ln>
              <a:solidFill>
                <a:srgbClr val="001F5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1F5F"/>
                </a:solidFill>
                <a:effectLst/>
                <a:uLnTx/>
                <a:uFillTx/>
                <a:latin typeface="Arial" panose="020B0604020202020204" pitchFamily="34" charset="0"/>
                <a:ea typeface="+mn-ea"/>
                <a:cs typeface="+mn-cs"/>
              </a:rPr>
              <a:t>For more information and support about going for cervical screening, results and treatment,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6"/>
              </a:rPr>
              <a:t>https://www.macmillan.org.uk/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7"/>
              </a:rPr>
              <a:t>https://eveappeal.org.uk/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GB" sz="1400" dirty="0">
                <a:hlinkClick r:id="rId8"/>
              </a:rPr>
              <a:t>About Cervical Screening | Cancer Research UK</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51ACB2-375D-392E-B3BB-02D7683DA7D1}"/>
              </a:ext>
            </a:extLst>
          </p:cNvPr>
          <p:cNvSpPr>
            <a:spLocks noGrp="1"/>
          </p:cNvSpPr>
          <p:nvPr>
            <p:ph type="sldNum" sz="quarter" idx="12"/>
          </p:nvPr>
        </p:nvSpPr>
        <p:spPr/>
        <p:txBody>
          <a:bodyPr/>
          <a:lstStyle/>
          <a:p>
            <a:fld id="{B0A96540-FC51-49CC-A3F4-F62D8B2AA655}" type="slidenum">
              <a:rPr lang="en-GB" smtClean="0"/>
              <a:t>5</a:t>
            </a:fld>
            <a:endParaRPr lang="en-GB" dirty="0"/>
          </a:p>
        </p:txBody>
      </p:sp>
    </p:spTree>
    <p:extLst>
      <p:ext uri="{BB962C8B-B14F-4D97-AF65-F5344CB8AC3E}">
        <p14:creationId xmlns:p14="http://schemas.microsoft.com/office/powerpoint/2010/main" val="293733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8F7DA-0A69-C8D6-D7EB-6E7D500CEAA7}"/>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3. Cervical screening risk stratification criteria to identify those at highest risk</a:t>
            </a:r>
            <a:endParaRPr lang="en-GB" sz="2400" b="1" dirty="0">
              <a:latin typeface="Arial" panose="020B0604020202020204" pitchFamily="34" charset="0"/>
              <a:cs typeface="Arial" panose="020B0604020202020204" pitchFamily="34" charset="0"/>
            </a:endParaRPr>
          </a:p>
        </p:txBody>
      </p:sp>
      <p:sp>
        <p:nvSpPr>
          <p:cNvPr id="6" name="Content Placeholder 14">
            <a:extLst>
              <a:ext uri="{FF2B5EF4-FFF2-40B4-BE49-F238E27FC236}">
                <a16:creationId xmlns:a16="http://schemas.microsoft.com/office/drawing/2014/main" id="{C7528F6B-9144-206E-8313-1D0CAAF6801C}"/>
              </a:ext>
            </a:extLst>
          </p:cNvPr>
          <p:cNvSpPr>
            <a:spLocks noGrp="1"/>
          </p:cNvSpPr>
          <p:nvPr>
            <p:ph sz="half" idx="1"/>
          </p:nvPr>
        </p:nvSpPr>
        <p:spPr>
          <a:xfrm>
            <a:off x="838200" y="1825625"/>
            <a:ext cx="5181600" cy="4351338"/>
          </a:xfrm>
        </p:spPr>
        <p:txBody>
          <a:bodyPr>
            <a:noAutofit/>
          </a:bodyPr>
          <a:lstStyle/>
          <a:p>
            <a:pPr marL="0" indent="0">
              <a:buNone/>
            </a:pPr>
            <a:r>
              <a:rPr lang="en-GB" sz="1600" b="1" i="1" u="none" strike="noStrike" baseline="0" dirty="0">
                <a:solidFill>
                  <a:srgbClr val="001F5F"/>
                </a:solidFill>
                <a:latin typeface="Arial" panose="020B0604020202020204" pitchFamily="34" charset="0"/>
              </a:rPr>
              <a:t>Top Tips:</a:t>
            </a:r>
            <a:endParaRPr lang="en-GB" sz="1600" b="0" i="0" u="none" strike="noStrike" baseline="0" dirty="0">
              <a:solidFill>
                <a:srgbClr val="001F5F"/>
              </a:solidFill>
              <a:latin typeface="Arial" panose="020B0604020202020204" pitchFamily="34" charset="0"/>
            </a:endParaRPr>
          </a:p>
          <a:p>
            <a:r>
              <a:rPr lang="en-GB" sz="1200" b="0" i="1" u="none" strike="noStrike" baseline="0" dirty="0">
                <a:solidFill>
                  <a:srgbClr val="001F5F"/>
                </a:solidFill>
                <a:latin typeface="Arial" panose="020B0604020202020204" pitchFamily="34" charset="0"/>
              </a:rPr>
              <a:t>Review your data to identify those at highest risk using the criteria in this toolkit (NHS Pathways has an algorithm for this, but you can create your own search)</a:t>
            </a:r>
            <a:endParaRPr lang="en-GB" sz="1200" b="0" i="0" u="none" strike="noStrike" baseline="0" dirty="0">
              <a:solidFill>
                <a:srgbClr val="001F5F"/>
              </a:solidFill>
              <a:latin typeface="Arial" panose="020B0604020202020204" pitchFamily="34" charset="0"/>
            </a:endParaRPr>
          </a:p>
          <a:p>
            <a:r>
              <a:rPr lang="en-GB" sz="1200" b="0" i="1" u="none" strike="noStrike" baseline="0" dirty="0">
                <a:solidFill>
                  <a:srgbClr val="0A0448"/>
                </a:solidFill>
                <a:latin typeface="Arial" panose="020B0604020202020204" pitchFamily="34" charset="0"/>
              </a:rPr>
              <a:t>Regularly (weekly) review your cervical screening data against Prior Notification List (PNL) to make sure all patients are eligible for screening e.g., are not pregnant, over the age etc</a:t>
            </a:r>
          </a:p>
          <a:p>
            <a:r>
              <a:rPr lang="en-GB" sz="1200" i="1"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2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f you haven’t used Open Exeter to identify eligible patients, check Open Exeter to ensure women identified by the search are due for screening before sending them a reminder</a:t>
            </a:r>
            <a:endParaRPr lang="en-GB" sz="1200" b="0" i="1" u="none" strike="noStrike" baseline="0" dirty="0">
              <a:solidFill>
                <a:srgbClr val="002060"/>
              </a:solidFill>
              <a:latin typeface="Arial" panose="020B0604020202020204" pitchFamily="34" charset="0"/>
              <a:cs typeface="Arial" panose="020B0604020202020204" pitchFamily="34" charset="0"/>
            </a:endParaRPr>
          </a:p>
          <a:p>
            <a:r>
              <a:rPr lang="en-GB" sz="1200" b="0" i="1" u="none" strike="noStrike" baseline="0" dirty="0">
                <a:solidFill>
                  <a:srgbClr val="001F5F"/>
                </a:solidFill>
                <a:latin typeface="Arial" panose="020B0604020202020204" pitchFamily="34" charset="0"/>
              </a:rPr>
              <a:t>Agree your plan to proactively contact these patients using the resources in this toolkit. </a:t>
            </a:r>
            <a:endParaRPr lang="en-GB" sz="1200" b="0" i="0" u="none" strike="noStrike" baseline="0" dirty="0">
              <a:solidFill>
                <a:srgbClr val="001F5F"/>
              </a:solidFill>
              <a:latin typeface="Arial" panose="020B0604020202020204" pitchFamily="34" charset="0"/>
            </a:endParaRPr>
          </a:p>
          <a:p>
            <a:pPr marL="0" indent="0">
              <a:buNone/>
            </a:pPr>
            <a:r>
              <a:rPr lang="en-GB" sz="1200" b="1" i="1" u="none" strike="noStrike" baseline="0" dirty="0">
                <a:solidFill>
                  <a:srgbClr val="001F5F"/>
                </a:solidFill>
                <a:latin typeface="Arial" panose="020B0604020202020204" pitchFamily="34" charset="0"/>
              </a:rPr>
              <a:t>Identify the patient group eligible for Cervical Screening:</a:t>
            </a:r>
            <a:endParaRPr lang="en-GB" sz="1200" b="0" i="0" u="none" strike="noStrike" baseline="0" dirty="0">
              <a:solidFill>
                <a:srgbClr val="001F5F"/>
              </a:solidFill>
              <a:latin typeface="Arial" panose="020B0604020202020204" pitchFamily="34" charset="0"/>
            </a:endParaRPr>
          </a:p>
          <a:p>
            <a:pPr>
              <a:lnSpc>
                <a:spcPct val="100000"/>
              </a:lnSpc>
              <a:spcBef>
                <a:spcPts val="0"/>
              </a:spcBef>
              <a:spcAft>
                <a:spcPts val="0"/>
              </a:spcAft>
            </a:pPr>
            <a:r>
              <a:rPr lang="en-GB" sz="1200" b="0" i="1" u="none" strike="noStrike" baseline="0" dirty="0">
                <a:solidFill>
                  <a:srgbClr val="001F5F"/>
                </a:solidFill>
                <a:latin typeface="Arial" panose="020B0604020202020204" pitchFamily="34" charset="0"/>
              </a:rPr>
              <a:t>Denominator:  Population Size within age range</a:t>
            </a:r>
          </a:p>
          <a:p>
            <a:pPr>
              <a:lnSpc>
                <a:spcPct val="100000"/>
              </a:lnSpc>
              <a:spcBef>
                <a:spcPts val="0"/>
              </a:spcBef>
              <a:spcAft>
                <a:spcPts val="0"/>
              </a:spcAft>
            </a:pPr>
            <a:r>
              <a:rPr lang="en-GB" sz="1200" b="0" i="1" u="none" strike="noStrike" baseline="0" dirty="0">
                <a:solidFill>
                  <a:srgbClr val="001F5F"/>
                </a:solidFill>
                <a:latin typeface="Arial" panose="020B0604020202020204" pitchFamily="34" charset="0"/>
              </a:rPr>
              <a:t>Denominator:  Population Size within age range and eligible</a:t>
            </a:r>
            <a:endParaRPr lang="en-GB" sz="1200" b="0" i="0" u="none" strike="noStrike" baseline="0" dirty="0">
              <a:solidFill>
                <a:srgbClr val="001F5F"/>
              </a:solidFill>
              <a:latin typeface="Arial" panose="020B0604020202020204" pitchFamily="34" charset="0"/>
            </a:endParaRPr>
          </a:p>
          <a:p>
            <a:pPr>
              <a:lnSpc>
                <a:spcPct val="100000"/>
              </a:lnSpc>
              <a:spcBef>
                <a:spcPts val="0"/>
              </a:spcBef>
              <a:spcAft>
                <a:spcPts val="0"/>
              </a:spcAft>
            </a:pPr>
            <a:r>
              <a:rPr lang="en-GB" sz="1200" b="0" i="1" u="none" strike="noStrike" baseline="0" dirty="0">
                <a:solidFill>
                  <a:srgbClr val="001F5F"/>
                </a:solidFill>
                <a:latin typeface="Arial" panose="020B0604020202020204" pitchFamily="34" charset="0"/>
              </a:rPr>
              <a:t>Numerator: Number receiving screening intervention </a:t>
            </a:r>
            <a:endParaRPr lang="en-GB" sz="1200" b="0" i="0" u="none" strike="noStrike" baseline="0" dirty="0">
              <a:solidFill>
                <a:srgbClr val="001F5F"/>
              </a:solidFill>
              <a:latin typeface="Arial" panose="020B0604020202020204" pitchFamily="34" charset="0"/>
            </a:endParaRPr>
          </a:p>
          <a:p>
            <a:pPr>
              <a:lnSpc>
                <a:spcPct val="100000"/>
              </a:lnSpc>
              <a:spcBef>
                <a:spcPts val="0"/>
              </a:spcBef>
              <a:spcAft>
                <a:spcPts val="0"/>
              </a:spcAft>
            </a:pPr>
            <a:r>
              <a:rPr lang="en-GB" sz="1200" b="0" i="1" u="none" strike="noStrike" baseline="0" dirty="0">
                <a:solidFill>
                  <a:srgbClr val="001F5F"/>
                </a:solidFill>
                <a:latin typeface="Arial" panose="020B0604020202020204" pitchFamily="34" charset="0"/>
              </a:rPr>
              <a:t>Numerator: Number receiving screening intervention by age group (25-49, 50-64)</a:t>
            </a:r>
            <a:endParaRPr lang="en-GB" sz="1200" b="0" i="0"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endParaRPr lang="en-GB" sz="1200" b="0" i="1" u="none" strike="noStrike" baseline="0" dirty="0">
              <a:solidFill>
                <a:srgbClr val="001F5F"/>
              </a:solidFill>
              <a:latin typeface="Arial" panose="020B0604020202020204" pitchFamily="34" charset="0"/>
            </a:endParaRPr>
          </a:p>
          <a:p>
            <a:pPr marL="0" indent="0">
              <a:lnSpc>
                <a:spcPct val="100000"/>
              </a:lnSpc>
              <a:spcBef>
                <a:spcPts val="0"/>
              </a:spcBef>
              <a:spcAft>
                <a:spcPts val="0"/>
              </a:spcAft>
              <a:buNone/>
            </a:pPr>
            <a:r>
              <a:rPr lang="en-GB" sz="1200" b="0" i="1" u="none" strike="noStrike" baseline="0" dirty="0">
                <a:solidFill>
                  <a:srgbClr val="001F5F"/>
                </a:solidFill>
                <a:latin typeface="Arial" panose="020B0604020202020204" pitchFamily="34" charset="0"/>
              </a:rPr>
              <a:t>(please note that Open Exeter is the national call/recall programme, that holds accurate and correct information on patients’ status and recall dates)</a:t>
            </a:r>
            <a:endParaRPr lang="en-GB" sz="1200" dirty="0"/>
          </a:p>
        </p:txBody>
      </p:sp>
      <p:sp>
        <p:nvSpPr>
          <p:cNvPr id="7" name="Rectangle: Rounded Corners 6">
            <a:extLst>
              <a:ext uri="{FF2B5EF4-FFF2-40B4-BE49-F238E27FC236}">
                <a16:creationId xmlns:a16="http://schemas.microsoft.com/office/drawing/2014/main" id="{72886E30-86DA-62F4-E937-4C07BC7A0546}"/>
              </a:ext>
            </a:extLst>
          </p:cNvPr>
          <p:cNvSpPr/>
          <p:nvPr/>
        </p:nvSpPr>
        <p:spPr>
          <a:xfrm>
            <a:off x="6172200" y="4815554"/>
            <a:ext cx="5242330" cy="136140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t>NB if a patient has had a TOTAL hysterectomy (No Cervix) then they will need to be ceased from the programme.  If they have had a SUB-TOTAL hysterectomy then the patients need to still be part of the cervical screening programme.  People who are affected by learning difficulties and or serious mental health issues will also need to follow an alternative pathway with additional clinical support.  You may also wish to review your exemption lists.</a:t>
            </a:r>
          </a:p>
        </p:txBody>
      </p:sp>
      <p:sp>
        <p:nvSpPr>
          <p:cNvPr id="8" name="Rectangle: Rounded Corners 7">
            <a:extLst>
              <a:ext uri="{FF2B5EF4-FFF2-40B4-BE49-F238E27FC236}">
                <a16:creationId xmlns:a16="http://schemas.microsoft.com/office/drawing/2014/main" id="{2752777E-B39A-20A7-442C-2629014C68F2}"/>
              </a:ext>
            </a:extLst>
          </p:cNvPr>
          <p:cNvSpPr/>
          <p:nvPr/>
        </p:nvSpPr>
        <p:spPr>
          <a:xfrm>
            <a:off x="6228347" y="1893719"/>
            <a:ext cx="5037221" cy="1210683"/>
          </a:xfrm>
          <a:prstGeom prst="round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dirty="0"/>
              <a:t>This will identify :</a:t>
            </a:r>
          </a:p>
          <a:p>
            <a:pPr marL="285750" indent="-285750">
              <a:buFont typeface="Arial" panose="020B0604020202020204" pitchFamily="34" charset="0"/>
              <a:buChar char="•"/>
            </a:pPr>
            <a:r>
              <a:rPr lang="en-GB" sz="1200" dirty="0"/>
              <a:t>Women who have never had a screen (29-49, 50-64)</a:t>
            </a:r>
          </a:p>
          <a:p>
            <a:pPr marL="285750" indent="-285750">
              <a:buFont typeface="Arial" panose="020B0604020202020204" pitchFamily="34" charset="0"/>
              <a:buChar char="•"/>
            </a:pPr>
            <a:r>
              <a:rPr lang="en-GB" sz="1200" dirty="0"/>
              <a:t>Women aged 29-49 : No screen in 3.5 years</a:t>
            </a:r>
          </a:p>
          <a:p>
            <a:pPr marL="285750" indent="-285750">
              <a:buFont typeface="Arial" panose="020B0604020202020204" pitchFamily="34" charset="0"/>
              <a:buChar char="•"/>
            </a:pPr>
            <a:r>
              <a:rPr lang="en-GB" sz="1200" dirty="0"/>
              <a:t>Women aged 50-64 : No screen in 5.5 years</a:t>
            </a:r>
          </a:p>
          <a:p>
            <a:r>
              <a:rPr lang="en-GB" sz="1200" i="1" dirty="0"/>
              <a:t>This is the patient cohort we need to contact</a:t>
            </a:r>
          </a:p>
        </p:txBody>
      </p:sp>
      <p:sp>
        <p:nvSpPr>
          <p:cNvPr id="9" name="Rectangle: Rounded Corners 8">
            <a:extLst>
              <a:ext uri="{FF2B5EF4-FFF2-40B4-BE49-F238E27FC236}">
                <a16:creationId xmlns:a16="http://schemas.microsoft.com/office/drawing/2014/main" id="{124852C6-39D8-A70B-DD9E-9816EBAD4F0A}"/>
              </a:ext>
            </a:extLst>
          </p:cNvPr>
          <p:cNvSpPr/>
          <p:nvPr/>
        </p:nvSpPr>
        <p:spPr>
          <a:xfrm>
            <a:off x="6228346" y="3218031"/>
            <a:ext cx="5125454" cy="1435430"/>
          </a:xfrm>
          <a:prstGeom prst="roundRect">
            <a:avLst/>
          </a:prstGeom>
          <a:solidFill>
            <a:srgbClr val="92D050"/>
          </a:solidFill>
        </p:spPr>
        <p:style>
          <a:lnRef idx="2">
            <a:schemeClr val="accent6">
              <a:shade val="50000"/>
            </a:schemeClr>
          </a:lnRef>
          <a:fillRef idx="1003">
            <a:schemeClr val="dk2"/>
          </a:fillRef>
          <a:effectRef idx="0">
            <a:schemeClr val="accent6"/>
          </a:effectRef>
          <a:fontRef idx="minor">
            <a:schemeClr val="lt1"/>
          </a:fontRef>
        </p:style>
        <p:txBody>
          <a:bodyPr rtlCol="0" anchor="ctr"/>
          <a:lstStyle/>
          <a:p>
            <a:r>
              <a:rPr lang="en-GB" sz="1200" dirty="0"/>
              <a:t>You can further risk stratify/prioritise this patient cohort by:</a:t>
            </a:r>
          </a:p>
          <a:p>
            <a:pPr marL="285750" indent="-285750">
              <a:buFont typeface="Arial" panose="020B0604020202020204" pitchFamily="34" charset="0"/>
              <a:buChar char="•"/>
            </a:pPr>
            <a:r>
              <a:rPr lang="en-GB" sz="1200" dirty="0"/>
              <a:t>Deprivation (e.g. those eligible residents who live in the most deprived areas of your locality/PCN/practice).</a:t>
            </a:r>
          </a:p>
          <a:p>
            <a:pPr marL="285750" indent="-285750">
              <a:buFont typeface="Arial" panose="020B0604020202020204" pitchFamily="34" charset="0"/>
              <a:buChar char="•"/>
            </a:pPr>
            <a:r>
              <a:rPr lang="en-GB" sz="1200" dirty="0"/>
              <a:t>Those who have not attended with a previous abnormal screen / colposcopy / no follow up</a:t>
            </a:r>
          </a:p>
          <a:p>
            <a:pPr marL="285750" indent="-285750">
              <a:buFont typeface="Arial" panose="020B0604020202020204" pitchFamily="34" charset="0"/>
              <a:buChar char="•"/>
            </a:pPr>
            <a:r>
              <a:rPr lang="en-GB" sz="1200" dirty="0"/>
              <a:t>Smokers (as this can increase the level of risk)</a:t>
            </a:r>
          </a:p>
        </p:txBody>
      </p:sp>
      <p:sp>
        <p:nvSpPr>
          <p:cNvPr id="3" name="Slide Number Placeholder 2">
            <a:extLst>
              <a:ext uri="{FF2B5EF4-FFF2-40B4-BE49-F238E27FC236}">
                <a16:creationId xmlns:a16="http://schemas.microsoft.com/office/drawing/2014/main" id="{59819D6D-9302-5114-D971-B95AE6BC78FA}"/>
              </a:ext>
            </a:extLst>
          </p:cNvPr>
          <p:cNvSpPr>
            <a:spLocks noGrp="1"/>
          </p:cNvSpPr>
          <p:nvPr>
            <p:ph type="sldNum" sz="quarter" idx="12"/>
          </p:nvPr>
        </p:nvSpPr>
        <p:spPr/>
        <p:txBody>
          <a:bodyPr/>
          <a:lstStyle/>
          <a:p>
            <a:fld id="{B0A96540-FC51-49CC-A3F4-F62D8B2AA655}" type="slidenum">
              <a:rPr lang="en-GB" smtClean="0"/>
              <a:t>6</a:t>
            </a:fld>
            <a:endParaRPr lang="en-GB" dirty="0"/>
          </a:p>
        </p:txBody>
      </p:sp>
    </p:spTree>
    <p:extLst>
      <p:ext uri="{BB962C8B-B14F-4D97-AF65-F5344CB8AC3E}">
        <p14:creationId xmlns:p14="http://schemas.microsoft.com/office/powerpoint/2010/main" val="67119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F220E-BB40-2C8A-C0D6-60A958FE671F}"/>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4. Cervical screening invitation letter and text notification</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E07A478-A578-4D56-909B-6A8DC207530C}"/>
              </a:ext>
            </a:extLst>
          </p:cNvPr>
          <p:cNvSpPr txBox="1"/>
          <p:nvPr/>
        </p:nvSpPr>
        <p:spPr>
          <a:xfrm>
            <a:off x="729394" y="5105162"/>
            <a:ext cx="11135022" cy="1169551"/>
          </a:xfrm>
          <a:prstGeom prst="rect">
            <a:avLst/>
          </a:prstGeom>
          <a:noFill/>
        </p:spPr>
        <p:txBody>
          <a:bodyPr wrap="square">
            <a:spAutoFit/>
          </a:bodyPr>
          <a:lstStyle/>
          <a:p>
            <a:endParaRPr lang="en-GB" sz="1400" dirty="0">
              <a:solidFill>
                <a:srgbClr val="001F5F"/>
              </a:solidFill>
              <a:latin typeface="Arial" panose="020B0604020202020204" pitchFamily="34" charset="0"/>
            </a:endParaRPr>
          </a:p>
          <a:p>
            <a:r>
              <a:rPr lang="en-GB" sz="1400" b="0" i="0" u="none" strike="noStrike" baseline="0" dirty="0">
                <a:solidFill>
                  <a:srgbClr val="001F5F"/>
                </a:solidFill>
                <a:latin typeface="Arial" panose="020B0604020202020204" pitchFamily="34" charset="0"/>
              </a:rPr>
              <a:t>Please ensure that </a:t>
            </a:r>
            <a:r>
              <a:rPr lang="en-GB" sz="1400" b="1" i="0" u="none" strike="noStrike" baseline="0" dirty="0">
                <a:solidFill>
                  <a:srgbClr val="001F5F"/>
                </a:solidFill>
                <a:latin typeface="Arial" panose="020B0604020202020204" pitchFamily="34" charset="0"/>
              </a:rPr>
              <a:t>all </a:t>
            </a:r>
            <a:r>
              <a:rPr lang="en-GB" sz="1400" b="0" i="0" u="none" strike="noStrike" baseline="0" dirty="0">
                <a:solidFill>
                  <a:srgbClr val="001F5F"/>
                </a:solidFill>
                <a:latin typeface="Arial" panose="020B0604020202020204" pitchFamily="34" charset="0"/>
              </a:rPr>
              <a:t>PCN/Practice staff know that these communications are being sent out and that the rationale is shared beforehand.</a:t>
            </a:r>
          </a:p>
          <a:p>
            <a:endParaRPr lang="en-GB" sz="1400" b="0" i="0" u="none" strike="noStrike" baseline="0" dirty="0">
              <a:solidFill>
                <a:srgbClr val="001F5F"/>
              </a:solidFill>
              <a:latin typeface="Arial" panose="020B0604020202020204" pitchFamily="34" charset="0"/>
            </a:endParaRPr>
          </a:p>
          <a:p>
            <a:r>
              <a:rPr lang="en-GB" sz="1400" b="0" i="0" u="none" strike="noStrike" baseline="0" dirty="0">
                <a:solidFill>
                  <a:srgbClr val="001F5F"/>
                </a:solidFill>
                <a:latin typeface="Arial" panose="020B0604020202020204" pitchFamily="34" charset="0"/>
              </a:rPr>
              <a:t>Allow time for the patient to respond (suggest 2 weeks).</a:t>
            </a:r>
          </a:p>
          <a:p>
            <a:endParaRPr lang="en-GB" sz="1400" b="0" i="0" u="none" strike="noStrike" baseline="0" dirty="0">
              <a:solidFill>
                <a:srgbClr val="001F5F"/>
              </a:solidFill>
              <a:latin typeface="Arial" panose="020B0604020202020204" pitchFamily="34" charset="0"/>
            </a:endParaRPr>
          </a:p>
        </p:txBody>
      </p:sp>
      <p:sp>
        <p:nvSpPr>
          <p:cNvPr id="5" name="TextBox 4">
            <a:extLst>
              <a:ext uri="{FF2B5EF4-FFF2-40B4-BE49-F238E27FC236}">
                <a16:creationId xmlns:a16="http://schemas.microsoft.com/office/drawing/2014/main" id="{6F700A0C-E784-0B46-1AEA-AFB19DA4B9E8}"/>
              </a:ext>
            </a:extLst>
          </p:cNvPr>
          <p:cNvSpPr txBox="1"/>
          <p:nvPr/>
        </p:nvSpPr>
        <p:spPr>
          <a:xfrm>
            <a:off x="721941" y="2161193"/>
            <a:ext cx="11129192" cy="3108543"/>
          </a:xfrm>
          <a:prstGeom prst="rect">
            <a:avLst/>
          </a:prstGeom>
          <a:noFill/>
        </p:spPr>
        <p:txBody>
          <a:bodyPr wrap="square" rtlCol="0">
            <a:spAutoFit/>
          </a:bodyPr>
          <a:lstStyle/>
          <a:p>
            <a:r>
              <a:rPr lang="en-GB" sz="1400" b="1" dirty="0">
                <a:solidFill>
                  <a:schemeClr val="accent1">
                    <a:lumMod val="50000"/>
                  </a:schemeClr>
                </a:solidFill>
                <a:latin typeface="Arial" panose="020B0604020202020204" pitchFamily="34" charset="0"/>
                <a:cs typeface="Arial" panose="020B0604020202020204" pitchFamily="34" charset="0"/>
              </a:rPr>
              <a:t>Example letter</a:t>
            </a:r>
            <a:r>
              <a:rPr lang="en-GB" sz="1400" dirty="0">
                <a:solidFill>
                  <a:schemeClr val="accent1">
                    <a:lumMod val="50000"/>
                  </a:schemeClr>
                </a:solidFill>
                <a:latin typeface="Arial" panose="020B0604020202020204" pitchFamily="34" charset="0"/>
                <a:cs typeface="Arial" panose="020B0604020202020204" pitchFamily="34" charset="0"/>
              </a:rPr>
              <a:t>:</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Dear.</a:t>
            </a:r>
          </a:p>
          <a:p>
            <a:r>
              <a:rPr lang="en-GB" sz="1400" dirty="0">
                <a:solidFill>
                  <a:schemeClr val="accent1">
                    <a:lumMod val="50000"/>
                  </a:schemeClr>
                </a:solidFill>
                <a:latin typeface="Arial" panose="020B0604020202020204" pitchFamily="34" charset="0"/>
                <a:cs typeface="Arial" panose="020B0604020202020204" pitchFamily="34" charset="0"/>
              </a:rPr>
              <a:t>You are receiving this letter because you are overdue for cervical screening (sometimes called a ‘smear test).</a:t>
            </a:r>
          </a:p>
          <a:p>
            <a:endParaRPr lang="en-GB" sz="1400" dirty="0">
              <a:solidFill>
                <a:schemeClr val="accent1">
                  <a:lumMod val="50000"/>
                </a:schemeClr>
              </a:solidFill>
            </a:endParaRPr>
          </a:p>
          <a:p>
            <a:r>
              <a:rPr lang="en-GB" sz="1400" dirty="0">
                <a:solidFill>
                  <a:schemeClr val="accent1">
                    <a:lumMod val="50000"/>
                  </a:schemeClr>
                </a:solidFill>
                <a:latin typeface="Arial" panose="020B0604020202020204" pitchFamily="34" charset="0"/>
                <a:cs typeface="Arial" panose="020B0604020202020204" pitchFamily="34" charset="0"/>
              </a:rPr>
              <a:t>Cervical screening is a way of finding changes in the cervix which, if left untreated, could develop into cancer. Cervical screening saves 5,000 lives each year in the UK. The test takes 5 minutes and is a great way to reduce the risk of cervical cancer. For these reasons, we encourage you to consider booking an appointment to come in for the test. Whether or not to take part in cervical screening is your choice, so you should read the information we have included with this letter to help you decide. If you have access to the internet, further information about the test can be found here </a:t>
            </a:r>
            <a:r>
              <a:rPr lang="en-GB" sz="1400" dirty="0">
                <a:solidFill>
                  <a:schemeClr val="accent1">
                    <a:lumMod val="50000"/>
                  </a:schemeClr>
                </a:solidFill>
                <a:hlinkClick r:id="rId2">
                  <a:extLst>
                    <a:ext uri="{A12FA001-AC4F-418D-AE19-62706E023703}">
                      <ahyp:hlinkClr xmlns:ahyp="http://schemas.microsoft.com/office/drawing/2018/hyperlinkcolor" val="tx"/>
                    </a:ext>
                  </a:extLst>
                </a:hlinkClick>
              </a:rPr>
              <a:t>About Cervical Screening | Cancer Research UK</a:t>
            </a:r>
            <a:r>
              <a:rPr lang="en-GB" sz="1400" dirty="0">
                <a:solidFill>
                  <a:schemeClr val="accent1">
                    <a:lumMod val="50000"/>
                  </a:schemeClr>
                </a:solidFill>
                <a:latin typeface="Arial" panose="020B0604020202020204" pitchFamily="34" charset="0"/>
                <a:cs typeface="Arial" panose="020B0604020202020204" pitchFamily="34" charset="0"/>
              </a:rPr>
              <a:t> and </a:t>
            </a:r>
            <a:r>
              <a:rPr lang="en-GB" sz="1400"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https://www.nhs.uk/conditions/cervical-screening</a:t>
            </a:r>
            <a:r>
              <a:rPr lang="en-GB" sz="1400" dirty="0">
                <a:solidFill>
                  <a:schemeClr val="accent1">
                    <a:lumMod val="50000"/>
                  </a:schemeClr>
                </a:solidFill>
                <a:latin typeface="Arial" panose="020B0604020202020204" pitchFamily="34" charset="0"/>
                <a:cs typeface="Arial" panose="020B0604020202020204" pitchFamily="34" charset="0"/>
              </a:rPr>
              <a:t> You can also contact the practice nurse who can talk to you about the test. </a:t>
            </a:r>
          </a:p>
          <a:p>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Yours sincerely</a:t>
            </a:r>
          </a:p>
          <a:p>
            <a:endParaRPr lang="en-GB" sz="1400" dirty="0">
              <a:solidFill>
                <a:schemeClr val="accent1">
                  <a:lumMod val="50000"/>
                </a:schemeClr>
              </a:solidFill>
              <a:highlight>
                <a:srgbClr val="00FFFF"/>
              </a:highlight>
              <a:latin typeface="Arial" panose="020B0604020202020204" pitchFamily="34" charset="0"/>
              <a:cs typeface="Arial" panose="020B0604020202020204" pitchFamily="34" charset="0"/>
            </a:endParaRPr>
          </a:p>
        </p:txBody>
      </p:sp>
      <p:sp>
        <p:nvSpPr>
          <p:cNvPr id="27" name="Slide Number Placeholder 26">
            <a:extLst>
              <a:ext uri="{FF2B5EF4-FFF2-40B4-BE49-F238E27FC236}">
                <a16:creationId xmlns:a16="http://schemas.microsoft.com/office/drawing/2014/main" id="{F128F06B-E742-7AFC-0F71-C8FAD6D09EE8}"/>
              </a:ext>
            </a:extLst>
          </p:cNvPr>
          <p:cNvSpPr>
            <a:spLocks noGrp="1"/>
          </p:cNvSpPr>
          <p:nvPr>
            <p:ph type="sldNum" sz="quarter" idx="12"/>
          </p:nvPr>
        </p:nvSpPr>
        <p:spPr/>
        <p:txBody>
          <a:bodyPr/>
          <a:lstStyle/>
          <a:p>
            <a:fld id="{B0A96540-FC51-49CC-A3F4-F62D8B2AA655}" type="slidenum">
              <a:rPr lang="en-GB" smtClean="0"/>
              <a:t>7</a:t>
            </a:fld>
            <a:endParaRPr lang="en-GB" dirty="0"/>
          </a:p>
        </p:txBody>
      </p:sp>
    </p:spTree>
    <p:extLst>
      <p:ext uri="{BB962C8B-B14F-4D97-AF65-F5344CB8AC3E}">
        <p14:creationId xmlns:p14="http://schemas.microsoft.com/office/powerpoint/2010/main" val="22761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AFB26-BC83-7C34-B955-8813B2DDCF63}"/>
              </a:ext>
            </a:extLst>
          </p:cNvPr>
          <p:cNvSpPr>
            <a:spLocks noGrp="1"/>
          </p:cNvSpPr>
          <p:nvPr>
            <p:ph type="title"/>
          </p:nvPr>
        </p:nvSpPr>
        <p:spPr>
          <a:xfrm>
            <a:off x="524523" y="1365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5. Cervical screening fact sheet (to be sent with letter)</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F5857E0-4F2B-6281-F4B2-B362C2113304}"/>
              </a:ext>
            </a:extLst>
          </p:cNvPr>
          <p:cNvSpPr txBox="1"/>
          <p:nvPr/>
        </p:nvSpPr>
        <p:spPr>
          <a:xfrm>
            <a:off x="435818" y="1462088"/>
            <a:ext cx="11610456" cy="5509200"/>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What is cervical screening?</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Cervical screening is a free screening test available on the NHS as part of the national cervical screening programme.  Screening is a way of identifying apparently healthy people who may have an increased risk of a particular condition.  The NHS offers a range of screening tests to different sections of the population.  Cervical screening (a smear test) checks the health of your cervix.  The cervix is the opening to your womb from your vagina.  It’s not a test for cancer, it’s a test to help prevent cancer.</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It is your choice whether to go for cervical screening. We hope this information helps you make the best decision for you and your health. Cervical Screening is one of the best ways to protect you from cervical cancer.</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If you have symptoms, it is important that you contact your GP surgery for an examination. The national Cervical Screening programme is not intended for people who have symptoms.</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Who is invited for cervical screening?</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All women and people with a cervix between the ages of 25 and 64 should go for regular cervical screening.  You’ll get a letter in the post inviting you to make an appointment.</a:t>
            </a:r>
          </a:p>
          <a:p>
            <a:endParaRPr lang="en-GB" sz="1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Under 25s – are invited up to 6 months before you turn 25</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25 to 49 year old – every 3 years</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50 to 64 year old – every 5 years</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65 or older – only if 1 of your last 3 tests was abnormal</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W</a:t>
            </a:r>
            <a:r>
              <a:rPr lang="en-GB"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omen 65 or older can request a cervical screen </a:t>
            </a:r>
            <a:r>
              <a:rPr lang="en-GB"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if they have never </a:t>
            </a:r>
            <a:r>
              <a:rPr lang="en-GB"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been screened or have not had screening since they were aged 50</a:t>
            </a:r>
            <a:endParaRPr lang="en-GB" sz="1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You can book your appointment as soon as you have received your invitation.  If you are unsure when your last </a:t>
            </a:r>
          </a:p>
          <a:p>
            <a:r>
              <a:rPr lang="en-GB" sz="1400" dirty="0">
                <a:solidFill>
                  <a:schemeClr val="accent1">
                    <a:lumMod val="50000"/>
                  </a:schemeClr>
                </a:solidFill>
                <a:latin typeface="Arial" panose="020B0604020202020204" pitchFamily="34" charset="0"/>
                <a:cs typeface="Arial" panose="020B0604020202020204" pitchFamily="34" charset="0"/>
              </a:rPr>
              <a:t>cervical screening test was, then please contact your GP practice.</a:t>
            </a:r>
            <a:endParaRPr lang="en-GB"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50000"/>
                </a:schemeClr>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2602C1-0FFA-8C76-09D1-708319E41775}"/>
              </a:ext>
            </a:extLst>
          </p:cNvPr>
          <p:cNvSpPr>
            <a:spLocks noGrp="1"/>
          </p:cNvSpPr>
          <p:nvPr>
            <p:ph type="sldNum" sz="quarter" idx="12"/>
          </p:nvPr>
        </p:nvSpPr>
        <p:spPr/>
        <p:txBody>
          <a:bodyPr/>
          <a:lstStyle/>
          <a:p>
            <a:fld id="{B0A96540-FC51-49CC-A3F4-F62D8B2AA655}" type="slidenum">
              <a:rPr lang="en-GB" smtClean="0"/>
              <a:t>8</a:t>
            </a:fld>
            <a:endParaRPr lang="en-GB" dirty="0"/>
          </a:p>
        </p:txBody>
      </p:sp>
    </p:spTree>
    <p:extLst>
      <p:ext uri="{BB962C8B-B14F-4D97-AF65-F5344CB8AC3E}">
        <p14:creationId xmlns:p14="http://schemas.microsoft.com/office/powerpoint/2010/main" val="378275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85A3C-B800-0D31-26B7-A6D965FD5220}"/>
              </a:ext>
            </a:extLst>
          </p:cNvPr>
          <p:cNvSpPr>
            <a:spLocks noGrp="1"/>
          </p:cNvSpPr>
          <p:nvPr>
            <p:ph type="title"/>
          </p:nvPr>
        </p:nvSpPr>
        <p:spPr>
          <a:xfrm>
            <a:off x="838200" y="365125"/>
            <a:ext cx="10515600" cy="1325563"/>
          </a:xfrm>
          <a:prstGeom prst="roundRect">
            <a:avLst/>
          </a:prstGeom>
          <a:solidFill>
            <a:srgbClr val="339966"/>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GB" sz="2400" b="1" dirty="0">
                <a:solidFill>
                  <a:schemeClr val="bg1"/>
                </a:solidFill>
                <a:latin typeface="Arial" panose="020B0604020202020204" pitchFamily="34" charset="0"/>
                <a:cs typeface="Arial" panose="020B0604020202020204" pitchFamily="34" charset="0"/>
              </a:rPr>
              <a:t>Cervical screening fact sheet (continued)</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71DE0F-E98A-575B-2B5F-5FACA57E80E7}"/>
              </a:ext>
            </a:extLst>
          </p:cNvPr>
          <p:cNvSpPr txBox="1"/>
          <p:nvPr/>
        </p:nvSpPr>
        <p:spPr>
          <a:xfrm>
            <a:off x="838200" y="1810991"/>
            <a:ext cx="10643647" cy="3754874"/>
          </a:xfrm>
          <a:prstGeom prst="rect">
            <a:avLst/>
          </a:prstGeom>
          <a:noFill/>
        </p:spPr>
        <p:txBody>
          <a:bodyPr wrap="square" rtlCol="0">
            <a:spAutoFit/>
          </a:bodyPr>
          <a:lstStyle/>
          <a:p>
            <a:r>
              <a:rPr lang="en-GB" sz="1400" b="1" u="sng" dirty="0">
                <a:solidFill>
                  <a:schemeClr val="accent1">
                    <a:lumMod val="50000"/>
                  </a:schemeClr>
                </a:solidFill>
                <a:latin typeface="Arial" panose="020B0604020202020204" pitchFamily="34" charset="0"/>
                <a:cs typeface="Arial" panose="020B0604020202020204" pitchFamily="34" charset="0"/>
              </a:rPr>
              <a:t>What is HPV?</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HPV is the name for a very common group of viruses.</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Most people will get some type of HPV during their lives.  It is very common and nothing to feel ashamed or embarrassed about.</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You can get HPV from any kind of skin-to-skin contact of the genital area, not just from penetrative sex.</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Some types of HPV (called “high risk” types) can cause cervical cancer.  In most cases your body will get rid of HPV without it causing any problems.  But sometimes HPV can stay in your body for a long time.</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If high risk types of HPV stay in your body, they can cause changes to the cells in your cervix. These changes may become cervical cancer if not treated.</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If you do not have a high-risk type of HPV it is very unlikely you will get cervical cancer, even if you have had abnormal cell changes in your cervix before.</a:t>
            </a:r>
          </a:p>
          <a:p>
            <a:pPr marL="285750" indent="-285750">
              <a:buFont typeface="Arial" panose="020B0604020202020204" pitchFamily="34" charset="0"/>
              <a:buChar char="•"/>
            </a:pPr>
            <a:endParaRPr lang="en-GB" sz="1400" dirty="0">
              <a:solidFill>
                <a:schemeClr val="accent1">
                  <a:lumMod val="50000"/>
                </a:schemeClr>
              </a:solidFill>
              <a:latin typeface="Arial" panose="020B0604020202020204" pitchFamily="34" charset="0"/>
              <a:cs typeface="Arial" panose="020B0604020202020204" pitchFamily="34" charset="0"/>
            </a:endParaRPr>
          </a:p>
          <a:p>
            <a:r>
              <a:rPr lang="en-GB" sz="1400" b="1" u="sng" dirty="0">
                <a:solidFill>
                  <a:schemeClr val="accent1">
                    <a:lumMod val="50000"/>
                  </a:schemeClr>
                </a:solidFill>
                <a:latin typeface="Arial" panose="020B0604020202020204" pitchFamily="34" charset="0"/>
                <a:cs typeface="Arial" panose="020B0604020202020204" pitchFamily="34" charset="0"/>
              </a:rPr>
              <a:t>How cervical screening helps prevent cancer</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Cervical screening checks a sample of cells from your cervix for certain types of human papillomavirus (HPV).</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These types of HPV can cause abnormal changes to the cells in your cervix and are called “high risk” types of HPV.</a:t>
            </a:r>
          </a:p>
          <a:p>
            <a:pPr marL="285750" indent="-285750">
              <a:buFont typeface="Arial" panose="020B0604020202020204" pitchFamily="34" charset="0"/>
              <a:buChar char="•"/>
            </a:pPr>
            <a:r>
              <a:rPr lang="en-GB" sz="1400" dirty="0">
                <a:solidFill>
                  <a:schemeClr val="accent1">
                    <a:lumMod val="50000"/>
                  </a:schemeClr>
                </a:solidFill>
                <a:latin typeface="Arial" panose="020B0604020202020204" pitchFamily="34" charset="0"/>
                <a:cs typeface="Arial" panose="020B0604020202020204" pitchFamily="34" charset="0"/>
              </a:rPr>
              <a:t>If these types of HPV are found during screening (an HPV positive result), the sample of cells that were taken when having your cervical screening test, is then checked for abnormal changes.  If abnormal cells are not treated, they may turn into cervical cancer.</a:t>
            </a:r>
          </a:p>
        </p:txBody>
      </p:sp>
      <p:pic>
        <p:nvPicPr>
          <p:cNvPr id="6" name="Picture 5">
            <a:extLst>
              <a:ext uri="{FF2B5EF4-FFF2-40B4-BE49-F238E27FC236}">
                <a16:creationId xmlns:a16="http://schemas.microsoft.com/office/drawing/2014/main" id="{2A264D91-7BAC-7CAD-AD08-273247AA2EFA}"/>
              </a:ext>
            </a:extLst>
          </p:cNvPr>
          <p:cNvPicPr>
            <a:picLocks noChangeAspect="1"/>
          </p:cNvPicPr>
          <p:nvPr/>
        </p:nvPicPr>
        <p:blipFill>
          <a:blip r:embed="rId2"/>
          <a:stretch>
            <a:fillRect/>
          </a:stretch>
        </p:blipFill>
        <p:spPr>
          <a:xfrm>
            <a:off x="9557182" y="5565865"/>
            <a:ext cx="1924665" cy="1084969"/>
          </a:xfrm>
          <a:prstGeom prst="rect">
            <a:avLst/>
          </a:prstGeom>
        </p:spPr>
      </p:pic>
      <p:sp>
        <p:nvSpPr>
          <p:cNvPr id="5" name="Slide Number Placeholder 4">
            <a:extLst>
              <a:ext uri="{FF2B5EF4-FFF2-40B4-BE49-F238E27FC236}">
                <a16:creationId xmlns:a16="http://schemas.microsoft.com/office/drawing/2014/main" id="{E82814C9-9BB4-773F-3F6B-338FB42A83CB}"/>
              </a:ext>
            </a:extLst>
          </p:cNvPr>
          <p:cNvSpPr>
            <a:spLocks noGrp="1"/>
          </p:cNvSpPr>
          <p:nvPr>
            <p:ph type="sldNum" sz="quarter" idx="12"/>
          </p:nvPr>
        </p:nvSpPr>
        <p:spPr/>
        <p:txBody>
          <a:bodyPr/>
          <a:lstStyle/>
          <a:p>
            <a:fld id="{B0A96540-FC51-49CC-A3F4-F62D8B2AA655}" type="slidenum">
              <a:rPr lang="en-GB" smtClean="0"/>
              <a:t>9</a:t>
            </a:fld>
            <a:endParaRPr lang="en-GB" dirty="0"/>
          </a:p>
        </p:txBody>
      </p:sp>
    </p:spTree>
    <p:extLst>
      <p:ext uri="{BB962C8B-B14F-4D97-AF65-F5344CB8AC3E}">
        <p14:creationId xmlns:p14="http://schemas.microsoft.com/office/powerpoint/2010/main" val="318088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7306671928F44AB3EE15FEE956F8E" ma:contentTypeVersion="16" ma:contentTypeDescription="Create a new document." ma:contentTypeScope="" ma:versionID="66323880d5d0bb0628fb3321c7b6a308">
  <xsd:schema xmlns:xsd="http://www.w3.org/2001/XMLSchema" xmlns:xs="http://www.w3.org/2001/XMLSchema" xmlns:p="http://schemas.microsoft.com/office/2006/metadata/properties" xmlns:ns3="32e54fc5-74a1-485d-904d-762168e4ba80" xmlns:ns4="d2e3d579-e63a-4e1a-92d3-d20d22b0ec6f" targetNamespace="http://schemas.microsoft.com/office/2006/metadata/properties" ma:root="true" ma:fieldsID="383142a6b71821c2bd34d6879af53785" ns3:_="" ns4:_="">
    <xsd:import namespace="32e54fc5-74a1-485d-904d-762168e4ba80"/>
    <xsd:import namespace="d2e3d579-e63a-4e1a-92d3-d20d22b0ec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bjectDetectorVersions"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54fc5-74a1-485d-904d-762168e4b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e3d579-e63a-4e1a-92d3-d20d22b0ec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2e54fc5-74a1-485d-904d-762168e4ba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C1AE02-4EDF-4FCA-BD1F-BF308B4A2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54fc5-74a1-485d-904d-762168e4ba80"/>
    <ds:schemaRef ds:uri="d2e3d579-e63a-4e1a-92d3-d20d22b0e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198EA6-C0F0-4C77-97E2-F9438BC33C05}">
  <ds:schemaRef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2e3d579-e63a-4e1a-92d3-d20d22b0ec6f"/>
    <ds:schemaRef ds:uri="32e54fc5-74a1-485d-904d-762168e4ba80"/>
    <ds:schemaRef ds:uri="http://purl.org/dc/terms/"/>
  </ds:schemaRefs>
</ds:datastoreItem>
</file>

<file path=customXml/itemProps3.xml><?xml version="1.0" encoding="utf-8"?>
<ds:datastoreItem xmlns:ds="http://schemas.openxmlformats.org/officeDocument/2006/customXml" ds:itemID="{B805D1E1-133C-49D3-AEB1-6F39BF2A6D3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1331</TotalTime>
  <Words>5418</Words>
  <Application>Microsoft Office PowerPoint</Application>
  <PresentationFormat>Widescreen</PresentationFormat>
  <Paragraphs>451</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Office Theme</vt:lpstr>
      <vt:lpstr>Cervical Screening Tool Kit  Herts and West Essex ICB</vt:lpstr>
      <vt:lpstr>CREDITS AND PARTNERSHIP</vt:lpstr>
      <vt:lpstr>CONTENTS</vt:lpstr>
      <vt:lpstr>1. Why do we need a Cervical Screening Toolkit? </vt:lpstr>
      <vt:lpstr>2. About the National Cervical Screening Programme </vt:lpstr>
      <vt:lpstr>3. Cervical screening risk stratification criteria to identify those at highest risk</vt:lpstr>
      <vt:lpstr>4. Cervical screening invitation letter and text notification</vt:lpstr>
      <vt:lpstr>5. Cervical screening fact sheet (to be sent with letter)</vt:lpstr>
      <vt:lpstr>Cervical screening fact sheet (continued)</vt:lpstr>
      <vt:lpstr>Cervical screening fact sheet (continued)</vt:lpstr>
      <vt:lpstr> Cervical screening Text: Invite to attend</vt:lpstr>
      <vt:lpstr>6. How to set up direct, on-line booking using AccuRx (EMIS)</vt:lpstr>
      <vt:lpstr>6. How to set up direct on-line booking using AccuRx (SystmOne)</vt:lpstr>
      <vt:lpstr>7. Cervical screening patient call script</vt:lpstr>
      <vt:lpstr>Cervical screening patient call script (continued)</vt:lpstr>
      <vt:lpstr>Cervical screening patient call script (continued)</vt:lpstr>
      <vt:lpstr>Cervical screening patient call script (continued)</vt:lpstr>
      <vt:lpstr>Cervical screening patient call script (continued)</vt:lpstr>
      <vt:lpstr>Cervical screening patient call script (continued)</vt:lpstr>
      <vt:lpstr>8. Making reasonable adjustment for patients with additional needs</vt:lpstr>
      <vt:lpstr>8.1 Top Tips for making reasonable adjustment </vt:lpstr>
      <vt:lpstr>8.1 Top Tips for making reasonable adjustment (continue) </vt:lpstr>
      <vt:lpstr>8.2 Learning Disability Decision Making Tool and Resources</vt:lpstr>
      <vt:lpstr>9. Low Uptake Groups / Barriers to attending</vt:lpstr>
      <vt:lpstr>10. Overcoming Barriers</vt:lpstr>
      <vt:lpstr>11. Home Tests / Self Sampling</vt:lpstr>
      <vt:lpstr>12. Where to find your data</vt:lpstr>
      <vt:lpstr>13. Guidance and Resources for Cervical Screening</vt:lpstr>
      <vt:lpstr>Guidance and Resources for Cervical Screening (continue)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BLOOMFIELD, Beryl (NHS HERTFORDSHIRE AND WEST ESSEX ICB - 06N)</dc:creator>
  <cp:lastModifiedBy>BLOOMFIELD, Beryl (NHS HERTFORDSHIRE AND WEST ESSEX ICB - 06N)</cp:lastModifiedBy>
  <cp:revision>50</cp:revision>
  <dcterms:created xsi:type="dcterms:W3CDTF">2023-05-31T09:46:58Z</dcterms:created>
  <dcterms:modified xsi:type="dcterms:W3CDTF">2024-06-11T09:48:15Z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0x010100DE57306671928F44AB3EE15FEE956F8E</vt:lpwstr>
  </property>
</Properties>
</file>